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27"/>
  </p:notesMasterIdLst>
  <p:sldIdLst>
    <p:sldId id="601" r:id="rId3"/>
    <p:sldId id="602" r:id="rId4"/>
    <p:sldId id="771" r:id="rId5"/>
    <p:sldId id="609" r:id="rId6"/>
    <p:sldId id="775" r:id="rId7"/>
    <p:sldId id="776" r:id="rId8"/>
    <p:sldId id="777" r:id="rId9"/>
    <p:sldId id="778" r:id="rId10"/>
    <p:sldId id="779" r:id="rId11"/>
    <p:sldId id="619" r:id="rId12"/>
    <p:sldId id="780" r:id="rId13"/>
    <p:sldId id="781" r:id="rId14"/>
    <p:sldId id="782" r:id="rId15"/>
    <p:sldId id="783" r:id="rId16"/>
    <p:sldId id="784" r:id="rId17"/>
    <p:sldId id="785" r:id="rId18"/>
    <p:sldId id="770" r:id="rId19"/>
    <p:sldId id="786" r:id="rId20"/>
    <p:sldId id="787" r:id="rId21"/>
    <p:sldId id="788" r:id="rId22"/>
    <p:sldId id="789" r:id="rId23"/>
    <p:sldId id="769" r:id="rId24"/>
    <p:sldId id="791" r:id="rId25"/>
    <p:sldId id="792" r:id="rId26"/>
    <p:sldId id="793" r:id="rId27"/>
    <p:sldId id="794" r:id="rId28"/>
    <p:sldId id="795" r:id="rId29"/>
    <p:sldId id="796" r:id="rId30"/>
    <p:sldId id="790" r:id="rId31"/>
    <p:sldId id="798" r:id="rId32"/>
    <p:sldId id="799" r:id="rId33"/>
    <p:sldId id="800" r:id="rId34"/>
    <p:sldId id="801" r:id="rId35"/>
    <p:sldId id="590" r:id="rId36"/>
    <p:sldId id="802" r:id="rId37"/>
    <p:sldId id="716" r:id="rId38"/>
    <p:sldId id="803" r:id="rId39"/>
    <p:sldId id="804" r:id="rId40"/>
    <p:sldId id="805" r:id="rId41"/>
    <p:sldId id="806" r:id="rId42"/>
    <p:sldId id="807" r:id="rId43"/>
    <p:sldId id="808" r:id="rId44"/>
    <p:sldId id="809" r:id="rId45"/>
    <p:sldId id="717" r:id="rId46"/>
    <p:sldId id="725" r:id="rId47"/>
    <p:sldId id="810" r:id="rId48"/>
    <p:sldId id="811" r:id="rId49"/>
    <p:sldId id="812" r:id="rId50"/>
    <p:sldId id="813" r:id="rId51"/>
    <p:sldId id="814" r:id="rId52"/>
    <p:sldId id="815" r:id="rId53"/>
    <p:sldId id="816" r:id="rId54"/>
    <p:sldId id="730" r:id="rId55"/>
    <p:sldId id="817" r:id="rId56"/>
    <p:sldId id="818" r:id="rId57"/>
    <p:sldId id="819" r:id="rId58"/>
    <p:sldId id="820" r:id="rId59"/>
    <p:sldId id="731" r:id="rId60"/>
    <p:sldId id="732" r:id="rId61"/>
    <p:sldId id="744" r:id="rId62"/>
    <p:sldId id="821" r:id="rId63"/>
    <p:sldId id="822" r:id="rId64"/>
    <p:sldId id="823" r:id="rId65"/>
    <p:sldId id="824" r:id="rId66"/>
    <p:sldId id="825" r:id="rId67"/>
    <p:sldId id="826" r:id="rId68"/>
    <p:sldId id="827" r:id="rId69"/>
    <p:sldId id="828" r:id="rId70"/>
    <p:sldId id="829" r:id="rId71"/>
    <p:sldId id="830" r:id="rId72"/>
    <p:sldId id="831" r:id="rId73"/>
    <p:sldId id="749" r:id="rId74"/>
    <p:sldId id="832" r:id="rId75"/>
    <p:sldId id="833" r:id="rId76"/>
    <p:sldId id="834" r:id="rId77"/>
    <p:sldId id="759" r:id="rId78"/>
    <p:sldId id="835" r:id="rId79"/>
    <p:sldId id="836" r:id="rId80"/>
    <p:sldId id="837" r:id="rId81"/>
    <p:sldId id="838" r:id="rId82"/>
    <p:sldId id="839" r:id="rId83"/>
    <p:sldId id="840" r:id="rId84"/>
    <p:sldId id="841" r:id="rId85"/>
    <p:sldId id="842" r:id="rId86"/>
    <p:sldId id="843" r:id="rId87"/>
    <p:sldId id="708" r:id="rId88"/>
    <p:sldId id="844" r:id="rId89"/>
    <p:sldId id="845" r:id="rId90"/>
    <p:sldId id="846" r:id="rId91"/>
    <p:sldId id="847" r:id="rId92"/>
    <p:sldId id="848" r:id="rId93"/>
    <p:sldId id="849" r:id="rId94"/>
    <p:sldId id="767" r:id="rId95"/>
    <p:sldId id="850" r:id="rId96"/>
    <p:sldId id="851" r:id="rId97"/>
    <p:sldId id="852" r:id="rId98"/>
    <p:sldId id="853" r:id="rId99"/>
    <p:sldId id="854" r:id="rId100"/>
    <p:sldId id="591" r:id="rId101"/>
    <p:sldId id="855" r:id="rId102"/>
    <p:sldId id="567" r:id="rId103"/>
    <p:sldId id="568" r:id="rId104"/>
    <p:sldId id="592" r:id="rId105"/>
    <p:sldId id="856" r:id="rId106"/>
    <p:sldId id="857" r:id="rId107"/>
    <p:sldId id="858" r:id="rId108"/>
    <p:sldId id="859" r:id="rId109"/>
    <p:sldId id="860" r:id="rId110"/>
    <p:sldId id="861" r:id="rId111"/>
    <p:sldId id="862" r:id="rId112"/>
    <p:sldId id="863" r:id="rId113"/>
    <p:sldId id="864" r:id="rId114"/>
    <p:sldId id="593" r:id="rId115"/>
    <p:sldId id="865" r:id="rId116"/>
    <p:sldId id="868" r:id="rId117"/>
    <p:sldId id="867" r:id="rId118"/>
    <p:sldId id="869" r:id="rId119"/>
    <p:sldId id="870" r:id="rId120"/>
    <p:sldId id="871" r:id="rId121"/>
    <p:sldId id="872" r:id="rId122"/>
    <p:sldId id="873" r:id="rId123"/>
    <p:sldId id="874" r:id="rId124"/>
    <p:sldId id="485" r:id="rId125"/>
    <p:sldId id="875" r:id="rId126"/>
    <p:sldId id="572" r:id="rId127"/>
    <p:sldId id="876" r:id="rId128"/>
    <p:sldId id="877" r:id="rId129"/>
    <p:sldId id="878" r:id="rId130"/>
    <p:sldId id="879" r:id="rId131"/>
    <p:sldId id="491" r:id="rId132"/>
    <p:sldId id="880" r:id="rId133"/>
    <p:sldId id="579" r:id="rId134"/>
    <p:sldId id="881" r:id="rId135"/>
    <p:sldId id="882" r:id="rId136"/>
    <p:sldId id="883" r:id="rId137"/>
    <p:sldId id="884" r:id="rId138"/>
    <p:sldId id="885" r:id="rId139"/>
    <p:sldId id="886" r:id="rId140"/>
    <p:sldId id="887" r:id="rId141"/>
    <p:sldId id="586" r:id="rId142"/>
    <p:sldId id="888" r:id="rId143"/>
    <p:sldId id="503" r:id="rId144"/>
    <p:sldId id="594" r:id="rId145"/>
    <p:sldId id="889" r:id="rId146"/>
    <p:sldId id="890" r:id="rId147"/>
    <p:sldId id="891" r:id="rId148"/>
    <p:sldId id="892" r:id="rId149"/>
    <p:sldId id="893" r:id="rId150"/>
    <p:sldId id="894" r:id="rId151"/>
    <p:sldId id="895" r:id="rId152"/>
    <p:sldId id="896" r:id="rId153"/>
    <p:sldId id="897" r:id="rId154"/>
    <p:sldId id="510" r:id="rId155"/>
    <p:sldId id="898" r:id="rId156"/>
    <p:sldId id="899" r:id="rId157"/>
    <p:sldId id="900" r:id="rId158"/>
    <p:sldId id="901" r:id="rId159"/>
    <p:sldId id="902" r:id="rId160"/>
    <p:sldId id="903" r:id="rId161"/>
    <p:sldId id="521" r:id="rId162"/>
    <p:sldId id="904" r:id="rId163"/>
    <p:sldId id="905" r:id="rId164"/>
    <p:sldId id="906" r:id="rId165"/>
    <p:sldId id="907" r:id="rId166"/>
    <p:sldId id="908" r:id="rId167"/>
    <p:sldId id="909" r:id="rId168"/>
    <p:sldId id="910" r:id="rId169"/>
    <p:sldId id="911" r:id="rId170"/>
    <p:sldId id="912" r:id="rId171"/>
    <p:sldId id="774" r:id="rId172"/>
    <p:sldId id="913" r:id="rId173"/>
    <p:sldId id="914" r:id="rId174"/>
    <p:sldId id="915" r:id="rId175"/>
    <p:sldId id="916" r:id="rId176"/>
    <p:sldId id="596" r:id="rId177"/>
    <p:sldId id="589" r:id="rId178"/>
    <p:sldId id="917" r:id="rId179"/>
    <p:sldId id="918" r:id="rId180"/>
    <p:sldId id="919" r:id="rId181"/>
    <p:sldId id="920" r:id="rId182"/>
    <p:sldId id="921" r:id="rId183"/>
    <p:sldId id="538" r:id="rId184"/>
    <p:sldId id="922" r:id="rId185"/>
    <p:sldId id="923" r:id="rId186"/>
    <p:sldId id="924" r:id="rId187"/>
    <p:sldId id="925" r:id="rId188"/>
    <p:sldId id="926" r:id="rId189"/>
    <p:sldId id="927" r:id="rId190"/>
    <p:sldId id="928" r:id="rId191"/>
    <p:sldId id="953" r:id="rId192"/>
    <p:sldId id="546" r:id="rId193"/>
    <p:sldId id="948" r:id="rId194"/>
    <p:sldId id="949" r:id="rId195"/>
    <p:sldId id="950" r:id="rId196"/>
    <p:sldId id="951" r:id="rId197"/>
    <p:sldId id="952" r:id="rId198"/>
    <p:sldId id="940" r:id="rId199"/>
    <p:sldId id="941" r:id="rId200"/>
    <p:sldId id="942" r:id="rId201"/>
    <p:sldId id="943" r:id="rId202"/>
    <p:sldId id="944" r:id="rId203"/>
    <p:sldId id="945" r:id="rId204"/>
    <p:sldId id="946" r:id="rId205"/>
    <p:sldId id="929" r:id="rId206"/>
    <p:sldId id="547" r:id="rId207"/>
    <p:sldId id="548" r:id="rId208"/>
    <p:sldId id="549" r:id="rId209"/>
    <p:sldId id="550" r:id="rId210"/>
    <p:sldId id="551" r:id="rId211"/>
    <p:sldId id="552" r:id="rId212"/>
    <p:sldId id="930" r:id="rId213"/>
    <p:sldId id="931" r:id="rId214"/>
    <p:sldId id="560" r:id="rId215"/>
    <p:sldId id="932" r:id="rId216"/>
    <p:sldId id="933" r:id="rId217"/>
    <p:sldId id="934" r:id="rId218"/>
    <p:sldId id="935" r:id="rId219"/>
    <p:sldId id="936" r:id="rId220"/>
    <p:sldId id="772" r:id="rId221"/>
    <p:sldId id="937" r:id="rId222"/>
    <p:sldId id="938" r:id="rId223"/>
    <p:sldId id="939" r:id="rId224"/>
    <p:sldId id="773" r:id="rId225"/>
    <p:sldId id="419" r:id="rId2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A8EE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786" autoAdjust="0"/>
  </p:normalViewPr>
  <p:slideViewPr>
    <p:cSldViewPr>
      <p:cViewPr varScale="1">
        <p:scale>
          <a:sx n="104" d="100"/>
          <a:sy n="104" d="100"/>
        </p:scale>
        <p:origin x="83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slide" Target="slides/slide22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71" Type="http://schemas.openxmlformats.org/officeDocument/2006/relationships/slide" Target="slides/slide169.xml"/><Relationship Id="rId176" Type="http://schemas.openxmlformats.org/officeDocument/2006/relationships/slide" Target="slides/slide174.xml"/><Relationship Id="rId192" Type="http://schemas.openxmlformats.org/officeDocument/2006/relationships/slide" Target="slides/slide190.xml"/><Relationship Id="rId197" Type="http://schemas.openxmlformats.org/officeDocument/2006/relationships/slide" Target="slides/slide195.xml"/><Relationship Id="rId206" Type="http://schemas.openxmlformats.org/officeDocument/2006/relationships/slide" Target="slides/slide204.xml"/><Relationship Id="rId227" Type="http://schemas.openxmlformats.org/officeDocument/2006/relationships/notesMaster" Target="notesMasters/notesMaster1.xml"/><Relationship Id="rId201" Type="http://schemas.openxmlformats.org/officeDocument/2006/relationships/slide" Target="slides/slide199.xml"/><Relationship Id="rId222" Type="http://schemas.openxmlformats.org/officeDocument/2006/relationships/slide" Target="slides/slide220.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slide" Target="slides/slide164.xml"/><Relationship Id="rId182" Type="http://schemas.openxmlformats.org/officeDocument/2006/relationships/slide" Target="slides/slide180.xml"/><Relationship Id="rId187" Type="http://schemas.openxmlformats.org/officeDocument/2006/relationships/slide" Target="slides/slide185.xml"/><Relationship Id="rId217" Type="http://schemas.openxmlformats.org/officeDocument/2006/relationships/slide" Target="slides/slide215.xml"/><Relationship Id="rId1" Type="http://schemas.openxmlformats.org/officeDocument/2006/relationships/slideMaster" Target="slideMasters/slideMaster1.xml"/><Relationship Id="rId6" Type="http://schemas.openxmlformats.org/officeDocument/2006/relationships/slide" Target="slides/slide4.xml"/><Relationship Id="rId212" Type="http://schemas.openxmlformats.org/officeDocument/2006/relationships/slide" Target="slides/slide210.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172" Type="http://schemas.openxmlformats.org/officeDocument/2006/relationships/slide" Target="slides/slide170.xml"/><Relationship Id="rId193" Type="http://schemas.openxmlformats.org/officeDocument/2006/relationships/slide" Target="slides/slide191.xml"/><Relationship Id="rId202" Type="http://schemas.openxmlformats.org/officeDocument/2006/relationships/slide" Target="slides/slide200.xml"/><Relationship Id="rId207" Type="http://schemas.openxmlformats.org/officeDocument/2006/relationships/slide" Target="slides/slide205.xml"/><Relationship Id="rId223" Type="http://schemas.openxmlformats.org/officeDocument/2006/relationships/slide" Target="slides/slide221.xml"/><Relationship Id="rId228" Type="http://schemas.openxmlformats.org/officeDocument/2006/relationships/presProps" Target="presProp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183" Type="http://schemas.openxmlformats.org/officeDocument/2006/relationships/slide" Target="slides/slide181.xml"/><Relationship Id="rId213" Type="http://schemas.openxmlformats.org/officeDocument/2006/relationships/slide" Target="slides/slide211.xml"/><Relationship Id="rId218" Type="http://schemas.openxmlformats.org/officeDocument/2006/relationships/slide" Target="slides/slide216.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199" Type="http://schemas.openxmlformats.org/officeDocument/2006/relationships/slide" Target="slides/slide197.xml"/><Relationship Id="rId203" Type="http://schemas.openxmlformats.org/officeDocument/2006/relationships/slide" Target="slides/slide201.xml"/><Relationship Id="rId208" Type="http://schemas.openxmlformats.org/officeDocument/2006/relationships/slide" Target="slides/slide206.xml"/><Relationship Id="rId229" Type="http://schemas.openxmlformats.org/officeDocument/2006/relationships/viewProps" Target="viewProps.xml"/><Relationship Id="rId19" Type="http://schemas.openxmlformats.org/officeDocument/2006/relationships/slide" Target="slides/slide17.xml"/><Relationship Id="rId224" Type="http://schemas.openxmlformats.org/officeDocument/2006/relationships/slide" Target="slides/slide222.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189" Type="http://schemas.openxmlformats.org/officeDocument/2006/relationships/slide" Target="slides/slide187.xml"/><Relationship Id="rId219" Type="http://schemas.openxmlformats.org/officeDocument/2006/relationships/slide" Target="slides/slide217.xml"/><Relationship Id="rId3" Type="http://schemas.openxmlformats.org/officeDocument/2006/relationships/slide" Target="slides/slide1.xml"/><Relationship Id="rId214" Type="http://schemas.openxmlformats.org/officeDocument/2006/relationships/slide" Target="slides/slide212.xml"/><Relationship Id="rId230" Type="http://schemas.openxmlformats.org/officeDocument/2006/relationships/theme" Target="theme/them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slide" Target="slides/slide207.xml"/><Relationship Id="rId190" Type="http://schemas.openxmlformats.org/officeDocument/2006/relationships/slide" Target="slides/slide188.xml"/><Relationship Id="rId204" Type="http://schemas.openxmlformats.org/officeDocument/2006/relationships/slide" Target="slides/slide202.xml"/><Relationship Id="rId220" Type="http://schemas.openxmlformats.org/officeDocument/2006/relationships/slide" Target="slides/slide218.xml"/><Relationship Id="rId225" Type="http://schemas.openxmlformats.org/officeDocument/2006/relationships/slide" Target="slides/slide223.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slide" Target="slides/slide208.xml"/><Relationship Id="rId215" Type="http://schemas.openxmlformats.org/officeDocument/2006/relationships/slide" Target="slides/slide213.xml"/><Relationship Id="rId26" Type="http://schemas.openxmlformats.org/officeDocument/2006/relationships/slide" Target="slides/slide24.xml"/><Relationship Id="rId231" Type="http://schemas.openxmlformats.org/officeDocument/2006/relationships/tableStyles" Target="tableStyles.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666FEA-BCB7-4CEB-849F-0210596160E8}" type="datetimeFigureOut">
              <a:rPr lang="en-US" smtClean="0"/>
              <a:t>2/28/2017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57758A-39A1-4EF4-9666-BA0DC32995A6}" type="slidenum">
              <a:rPr lang="en-US" smtClean="0"/>
              <a:t>‹#›</a:t>
            </a:fld>
            <a:endParaRPr lang="en-US"/>
          </a:p>
        </p:txBody>
      </p:sp>
    </p:spTree>
    <p:extLst>
      <p:ext uri="{BB962C8B-B14F-4D97-AF65-F5344CB8AC3E}">
        <p14:creationId xmlns:p14="http://schemas.microsoft.com/office/powerpoint/2010/main" val="463214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It can be considered a well established</a:t>
            </a:r>
            <a:r>
              <a:rPr lang="en-US" baseline="0" dirty="0"/>
              <a:t> fact of history that Jesus really was crucified under Pontius Pilate and really died on the cross</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34</a:t>
            </a:fld>
            <a:endParaRPr lang="en-US"/>
          </a:p>
        </p:txBody>
      </p:sp>
    </p:spTree>
    <p:extLst>
      <p:ext uri="{BB962C8B-B14F-4D97-AF65-F5344CB8AC3E}">
        <p14:creationId xmlns:p14="http://schemas.microsoft.com/office/powerpoint/2010/main" val="3638060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ALL FOUR</a:t>
            </a:r>
            <a:r>
              <a:rPr lang="en-US" baseline="0" dirty="0"/>
              <a:t> GOSPELS AGREE</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100</a:t>
            </a:fld>
            <a:endParaRPr lang="en-US"/>
          </a:p>
        </p:txBody>
      </p:sp>
    </p:spTree>
    <p:extLst>
      <p:ext uri="{BB962C8B-B14F-4D97-AF65-F5344CB8AC3E}">
        <p14:creationId xmlns:p14="http://schemas.microsoft.com/office/powerpoint/2010/main" val="1208567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“You will kill for your</a:t>
            </a:r>
            <a:r>
              <a:rPr lang="en-US" baseline="0" dirty="0"/>
              <a:t> faith, I will die for mine”</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151</a:t>
            </a:fld>
            <a:endParaRPr lang="en-US"/>
          </a:p>
        </p:txBody>
      </p:sp>
    </p:spTree>
    <p:extLst>
      <p:ext uri="{BB962C8B-B14F-4D97-AF65-F5344CB8AC3E}">
        <p14:creationId xmlns:p14="http://schemas.microsoft.com/office/powerpoint/2010/main" val="16556658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“You will kill for your</a:t>
            </a:r>
            <a:r>
              <a:rPr lang="en-US" baseline="0" dirty="0"/>
              <a:t> faith, I will die for mine”</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152</a:t>
            </a:fld>
            <a:endParaRPr lang="en-US"/>
          </a:p>
        </p:txBody>
      </p:sp>
    </p:spTree>
    <p:extLst>
      <p:ext uri="{BB962C8B-B14F-4D97-AF65-F5344CB8AC3E}">
        <p14:creationId xmlns:p14="http://schemas.microsoft.com/office/powerpoint/2010/main" val="26807221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Swoon</a:t>
            </a:r>
            <a:r>
              <a:rPr lang="en-US" baseline="0" dirty="0"/>
              <a:t> – refuted by #1 (spear, 3 days) #3 (</a:t>
            </a:r>
            <a:r>
              <a:rPr lang="en-US" baseline="0" dirty="0" err="1"/>
              <a:t>assension</a:t>
            </a:r>
            <a:r>
              <a:rPr lang="en-US" baseline="0" dirty="0"/>
              <a:t>) #4 (inspiring?)</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191</a:t>
            </a:fld>
            <a:endParaRPr lang="en-US"/>
          </a:p>
        </p:txBody>
      </p:sp>
    </p:spTree>
    <p:extLst>
      <p:ext uri="{BB962C8B-B14F-4D97-AF65-F5344CB8AC3E}">
        <p14:creationId xmlns:p14="http://schemas.microsoft.com/office/powerpoint/2010/main" val="3207065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Swoon</a:t>
            </a:r>
            <a:r>
              <a:rPr lang="en-US" baseline="0" dirty="0"/>
              <a:t> – refuted by #1 (spear, 3 days) #3 (</a:t>
            </a:r>
            <a:r>
              <a:rPr lang="en-US" baseline="0" dirty="0" err="1"/>
              <a:t>assension</a:t>
            </a:r>
            <a:r>
              <a:rPr lang="en-US" baseline="0" dirty="0"/>
              <a:t>) #4 (inspiring?)</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192</a:t>
            </a:fld>
            <a:endParaRPr lang="en-US"/>
          </a:p>
        </p:txBody>
      </p:sp>
    </p:spTree>
    <p:extLst>
      <p:ext uri="{BB962C8B-B14F-4D97-AF65-F5344CB8AC3E}">
        <p14:creationId xmlns:p14="http://schemas.microsoft.com/office/powerpoint/2010/main" val="2307158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Swoon</a:t>
            </a:r>
            <a:r>
              <a:rPr lang="en-US" baseline="0" dirty="0"/>
              <a:t> – refuted by #1 (spear, 3 days) #3 (</a:t>
            </a:r>
            <a:r>
              <a:rPr lang="en-US" baseline="0" dirty="0" err="1"/>
              <a:t>assension</a:t>
            </a:r>
            <a:r>
              <a:rPr lang="en-US" baseline="0" dirty="0"/>
              <a:t>) #4 (inspiring?)</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193</a:t>
            </a:fld>
            <a:endParaRPr lang="en-US"/>
          </a:p>
        </p:txBody>
      </p:sp>
    </p:spTree>
    <p:extLst>
      <p:ext uri="{BB962C8B-B14F-4D97-AF65-F5344CB8AC3E}">
        <p14:creationId xmlns:p14="http://schemas.microsoft.com/office/powerpoint/2010/main" val="3800781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Swoon</a:t>
            </a:r>
            <a:r>
              <a:rPr lang="en-US" baseline="0" dirty="0"/>
              <a:t> – refuted by #1 (spear, 3 days) #3 (</a:t>
            </a:r>
            <a:r>
              <a:rPr lang="en-US" baseline="0" dirty="0" err="1"/>
              <a:t>assension</a:t>
            </a:r>
            <a:r>
              <a:rPr lang="en-US" baseline="0" dirty="0"/>
              <a:t>) #4 (inspiring?)</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194</a:t>
            </a:fld>
            <a:endParaRPr lang="en-US"/>
          </a:p>
        </p:txBody>
      </p:sp>
    </p:spTree>
    <p:extLst>
      <p:ext uri="{BB962C8B-B14F-4D97-AF65-F5344CB8AC3E}">
        <p14:creationId xmlns:p14="http://schemas.microsoft.com/office/powerpoint/2010/main" val="1783132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Swoon</a:t>
            </a:r>
            <a:r>
              <a:rPr lang="en-US" baseline="0" dirty="0"/>
              <a:t> – refuted by #1 (spear, 3 days) #3 (</a:t>
            </a:r>
            <a:r>
              <a:rPr lang="en-US" baseline="0" dirty="0" err="1"/>
              <a:t>assension</a:t>
            </a:r>
            <a:r>
              <a:rPr lang="en-US" baseline="0" dirty="0"/>
              <a:t>) #4 (inspiring?)</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195</a:t>
            </a:fld>
            <a:endParaRPr lang="en-US"/>
          </a:p>
        </p:txBody>
      </p:sp>
    </p:spTree>
    <p:extLst>
      <p:ext uri="{BB962C8B-B14F-4D97-AF65-F5344CB8AC3E}">
        <p14:creationId xmlns:p14="http://schemas.microsoft.com/office/powerpoint/2010/main" val="2783021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Swoon</a:t>
            </a:r>
            <a:r>
              <a:rPr lang="en-US" baseline="0" dirty="0"/>
              <a:t> – refuted by #1 (spear, 3 days) #3 (</a:t>
            </a:r>
            <a:r>
              <a:rPr lang="en-US" baseline="0" dirty="0" err="1"/>
              <a:t>assension</a:t>
            </a:r>
            <a:r>
              <a:rPr lang="en-US" baseline="0" dirty="0"/>
              <a:t>) #4 (inspiring?)</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196</a:t>
            </a:fld>
            <a:endParaRPr lang="en-US"/>
          </a:p>
        </p:txBody>
      </p:sp>
    </p:spTree>
    <p:extLst>
      <p:ext uri="{BB962C8B-B14F-4D97-AF65-F5344CB8AC3E}">
        <p14:creationId xmlns:p14="http://schemas.microsoft.com/office/powerpoint/2010/main" val="17637349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Swoon</a:t>
            </a:r>
            <a:r>
              <a:rPr lang="en-US" baseline="0" dirty="0"/>
              <a:t> – refuted by #1 (spear, 3 days) #3 (</a:t>
            </a:r>
            <a:r>
              <a:rPr lang="en-US" baseline="0" dirty="0" err="1"/>
              <a:t>assension</a:t>
            </a:r>
            <a:r>
              <a:rPr lang="en-US" baseline="0" dirty="0"/>
              <a:t>) #4 (inspiring?)</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197</a:t>
            </a:fld>
            <a:endParaRPr lang="en-US"/>
          </a:p>
        </p:txBody>
      </p:sp>
    </p:spTree>
    <p:extLst>
      <p:ext uri="{BB962C8B-B14F-4D97-AF65-F5344CB8AC3E}">
        <p14:creationId xmlns:p14="http://schemas.microsoft.com/office/powerpoint/2010/main" val="4245908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It can be considered a well established</a:t>
            </a:r>
            <a:r>
              <a:rPr lang="en-US" baseline="0" dirty="0"/>
              <a:t> fact of history that Jesus really was crucified under Pontius Pilate and really died on the cross</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35</a:t>
            </a:fld>
            <a:endParaRPr lang="en-US"/>
          </a:p>
        </p:txBody>
      </p:sp>
    </p:spTree>
    <p:extLst>
      <p:ext uri="{BB962C8B-B14F-4D97-AF65-F5344CB8AC3E}">
        <p14:creationId xmlns:p14="http://schemas.microsoft.com/office/powerpoint/2010/main" val="35716904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Swoon</a:t>
            </a:r>
            <a:r>
              <a:rPr lang="en-US" baseline="0" dirty="0"/>
              <a:t> – refuted by #1 (spear, 3 days) #3 (</a:t>
            </a:r>
            <a:r>
              <a:rPr lang="en-US" baseline="0" dirty="0" err="1"/>
              <a:t>assension</a:t>
            </a:r>
            <a:r>
              <a:rPr lang="en-US" baseline="0" dirty="0"/>
              <a:t>) #4 (inspiring?)</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198</a:t>
            </a:fld>
            <a:endParaRPr lang="en-US"/>
          </a:p>
        </p:txBody>
      </p:sp>
    </p:spTree>
    <p:extLst>
      <p:ext uri="{BB962C8B-B14F-4D97-AF65-F5344CB8AC3E}">
        <p14:creationId xmlns:p14="http://schemas.microsoft.com/office/powerpoint/2010/main" val="7751527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Swoon</a:t>
            </a:r>
            <a:r>
              <a:rPr lang="en-US" baseline="0" dirty="0"/>
              <a:t> – refuted by #1 (spear, 3 days) #3 (</a:t>
            </a:r>
            <a:r>
              <a:rPr lang="en-US" baseline="0" dirty="0" err="1"/>
              <a:t>assension</a:t>
            </a:r>
            <a:r>
              <a:rPr lang="en-US" baseline="0" dirty="0"/>
              <a:t>) #4 (inspiring?)</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199</a:t>
            </a:fld>
            <a:endParaRPr lang="en-US"/>
          </a:p>
        </p:txBody>
      </p:sp>
    </p:spTree>
    <p:extLst>
      <p:ext uri="{BB962C8B-B14F-4D97-AF65-F5344CB8AC3E}">
        <p14:creationId xmlns:p14="http://schemas.microsoft.com/office/powerpoint/2010/main" val="24677993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Swoon</a:t>
            </a:r>
            <a:r>
              <a:rPr lang="en-US" baseline="0" dirty="0"/>
              <a:t> – refuted by #1 (spear, 3 days) #3 (</a:t>
            </a:r>
            <a:r>
              <a:rPr lang="en-US" baseline="0" dirty="0" err="1"/>
              <a:t>assension</a:t>
            </a:r>
            <a:r>
              <a:rPr lang="en-US" baseline="0" dirty="0"/>
              <a:t>) #4 (inspiring?)</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200</a:t>
            </a:fld>
            <a:endParaRPr lang="en-US"/>
          </a:p>
        </p:txBody>
      </p:sp>
    </p:spTree>
    <p:extLst>
      <p:ext uri="{BB962C8B-B14F-4D97-AF65-F5344CB8AC3E}">
        <p14:creationId xmlns:p14="http://schemas.microsoft.com/office/powerpoint/2010/main" val="15097695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Swoon</a:t>
            </a:r>
            <a:r>
              <a:rPr lang="en-US" baseline="0" dirty="0"/>
              <a:t> – refuted by #1 (spear, 3 days) #3 (</a:t>
            </a:r>
            <a:r>
              <a:rPr lang="en-US" baseline="0" dirty="0" err="1"/>
              <a:t>assension</a:t>
            </a:r>
            <a:r>
              <a:rPr lang="en-US" baseline="0" dirty="0"/>
              <a:t>) #4 (inspiring?)</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201</a:t>
            </a:fld>
            <a:endParaRPr lang="en-US"/>
          </a:p>
        </p:txBody>
      </p:sp>
    </p:spTree>
    <p:extLst>
      <p:ext uri="{BB962C8B-B14F-4D97-AF65-F5344CB8AC3E}">
        <p14:creationId xmlns:p14="http://schemas.microsoft.com/office/powerpoint/2010/main" val="2086388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Swoon</a:t>
            </a:r>
            <a:r>
              <a:rPr lang="en-US" baseline="0" dirty="0"/>
              <a:t> – refuted by #1 (spear, 3 days) #3 (</a:t>
            </a:r>
            <a:r>
              <a:rPr lang="en-US" baseline="0" dirty="0" err="1"/>
              <a:t>assension</a:t>
            </a:r>
            <a:r>
              <a:rPr lang="en-US" baseline="0" dirty="0"/>
              <a:t>) #4 (inspiring?)</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202</a:t>
            </a:fld>
            <a:endParaRPr lang="en-US"/>
          </a:p>
        </p:txBody>
      </p:sp>
    </p:spTree>
    <p:extLst>
      <p:ext uri="{BB962C8B-B14F-4D97-AF65-F5344CB8AC3E}">
        <p14:creationId xmlns:p14="http://schemas.microsoft.com/office/powerpoint/2010/main" val="31341268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Swoon</a:t>
            </a:r>
            <a:r>
              <a:rPr lang="en-US" baseline="0" dirty="0"/>
              <a:t> – refuted by #1 (spear, 3 days) #3 (</a:t>
            </a:r>
            <a:r>
              <a:rPr lang="en-US" baseline="0" dirty="0" err="1"/>
              <a:t>assension</a:t>
            </a:r>
            <a:r>
              <a:rPr lang="en-US" baseline="0" dirty="0"/>
              <a:t>) #4 (inspiring?)</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203</a:t>
            </a:fld>
            <a:endParaRPr lang="en-US"/>
          </a:p>
        </p:txBody>
      </p:sp>
    </p:spTree>
    <p:extLst>
      <p:ext uri="{BB962C8B-B14F-4D97-AF65-F5344CB8AC3E}">
        <p14:creationId xmlns:p14="http://schemas.microsoft.com/office/powerpoint/2010/main" val="1764735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Swoon</a:t>
            </a:r>
            <a:r>
              <a:rPr lang="en-US" baseline="0" dirty="0"/>
              <a:t> – refuted by #1 (spear, 3 days) #3 (</a:t>
            </a:r>
            <a:r>
              <a:rPr lang="en-US" baseline="0" dirty="0" err="1"/>
              <a:t>assension</a:t>
            </a:r>
            <a:r>
              <a:rPr lang="en-US" baseline="0" dirty="0"/>
              <a:t>) #4 (inspiring?)</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204</a:t>
            </a:fld>
            <a:endParaRPr lang="en-US"/>
          </a:p>
        </p:txBody>
      </p:sp>
    </p:spTree>
    <p:extLst>
      <p:ext uri="{BB962C8B-B14F-4D97-AF65-F5344CB8AC3E}">
        <p14:creationId xmlns:p14="http://schemas.microsoft.com/office/powerpoint/2010/main" val="40480979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Twin</a:t>
            </a:r>
            <a:r>
              <a:rPr lang="en-US" baseline="0" dirty="0"/>
              <a:t> Theory – Refuted by #3 (wounds seen, touched) #4 (apostles traveled 3 years, they knew Jesus), #5 (his BROTHERS converted)</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205</a:t>
            </a:fld>
            <a:endParaRPr lang="en-US"/>
          </a:p>
        </p:txBody>
      </p:sp>
    </p:spTree>
    <p:extLst>
      <p:ext uri="{BB962C8B-B14F-4D97-AF65-F5344CB8AC3E}">
        <p14:creationId xmlns:p14="http://schemas.microsoft.com/office/powerpoint/2010/main" val="25156665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Mass Hallucination Theory</a:t>
            </a:r>
            <a:r>
              <a:rPr lang="en-US" baseline="0" dirty="0"/>
              <a:t> (popular today) – refuted by #3 (INDEPENDENT - not a one time event) (also, physical, not just visual)</a:t>
            </a:r>
          </a:p>
          <a:p>
            <a:r>
              <a:rPr lang="en-US" baseline="0" dirty="0"/>
              <a:t>Also, refuted by reality – crowds can use drugs and all hallucinate, but they don’t see the same thing. This would, itself, be a miracle… (500 at once) only, one that doesn’t fit the rest of the evidence </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206</a:t>
            </a:fld>
            <a:endParaRPr lang="en-US"/>
          </a:p>
        </p:txBody>
      </p:sp>
    </p:spTree>
    <p:extLst>
      <p:ext uri="{BB962C8B-B14F-4D97-AF65-F5344CB8AC3E}">
        <p14:creationId xmlns:p14="http://schemas.microsoft.com/office/powerpoint/2010/main" val="259420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Spiritual Resurrection – Refuted by #2 (empty</a:t>
            </a:r>
            <a:r>
              <a:rPr lang="en-US" baseline="0" dirty="0"/>
              <a:t> tomb = body raised)</a:t>
            </a:r>
            <a:r>
              <a:rPr lang="en-US" dirty="0"/>
              <a:t>, #3 (eating,</a:t>
            </a:r>
            <a:r>
              <a:rPr lang="en-US" baseline="0" dirty="0"/>
              <a:t> touching)</a:t>
            </a:r>
            <a:r>
              <a:rPr lang="en-US" dirty="0"/>
              <a:t>,</a:t>
            </a:r>
            <a:r>
              <a:rPr lang="en-US" baseline="0" dirty="0"/>
              <a:t> #4 (violence was because of physical res claims, not spiritual) – the hope was in a physical res (1 </a:t>
            </a:r>
            <a:r>
              <a:rPr lang="en-US" baseline="0" dirty="0" err="1"/>
              <a:t>Cor</a:t>
            </a:r>
            <a:r>
              <a:rPr lang="en-US" baseline="0" dirty="0"/>
              <a:t> 15)</a:t>
            </a:r>
          </a:p>
          <a:p>
            <a:r>
              <a:rPr lang="en-US" baseline="0" dirty="0"/>
              <a:t>Also, vocab – the word NEVER meant that</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207</a:t>
            </a:fld>
            <a:endParaRPr lang="en-US"/>
          </a:p>
        </p:txBody>
      </p:sp>
    </p:spTree>
    <p:extLst>
      <p:ext uri="{BB962C8B-B14F-4D97-AF65-F5344CB8AC3E}">
        <p14:creationId xmlns:p14="http://schemas.microsoft.com/office/powerpoint/2010/main" val="1724236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Apparent death theory</a:t>
            </a:r>
          </a:p>
          <a:p>
            <a:r>
              <a:rPr lang="en-US" dirty="0"/>
              <a:t>	1</a:t>
            </a:r>
            <a:r>
              <a:rPr lang="en-US" baseline="0" dirty="0"/>
              <a:t> – it ignores the tortures and physical suffering</a:t>
            </a:r>
          </a:p>
          <a:p>
            <a:r>
              <a:rPr lang="en-US" baseline="0" dirty="0"/>
              <a:t>	2- It makes Jesus a deceiver</a:t>
            </a:r>
          </a:p>
          <a:p>
            <a:r>
              <a:rPr lang="en-US" baseline="0" dirty="0"/>
              <a:t>	3- it makes a half dead Jesus the inspiration of the radical change of life and full commitment of the disciples to a belief in their own resurrection based on His.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957758A-39A1-4EF4-9666-BA0DC32995A6}"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93</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420219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Wrong</a:t>
            </a:r>
            <a:r>
              <a:rPr lang="en-US" baseline="0" dirty="0"/>
              <a:t> Tomb – Refuted by #1 (</a:t>
            </a:r>
            <a:r>
              <a:rPr lang="en-US" baseline="0" dirty="0" err="1"/>
              <a:t>desciption</a:t>
            </a:r>
            <a:r>
              <a:rPr lang="en-US" baseline="0" dirty="0"/>
              <a:t> of tomb is given), #3, #4, #5 (APPEARANCES, not just an empty tomb, convinced them)</a:t>
            </a:r>
            <a:endParaRPr lang="en-US" dirty="0"/>
          </a:p>
          <a:p>
            <a:r>
              <a:rPr lang="en-US" dirty="0"/>
              <a:t>They NEVER brought out the body</a:t>
            </a:r>
          </a:p>
        </p:txBody>
      </p:sp>
      <p:sp>
        <p:nvSpPr>
          <p:cNvPr id="4" name="Slide Number Placeholder 3"/>
          <p:cNvSpPr>
            <a:spLocks noGrp="1"/>
          </p:cNvSpPr>
          <p:nvPr>
            <p:ph type="sldNum" sz="quarter" idx="10"/>
          </p:nvPr>
        </p:nvSpPr>
        <p:spPr/>
        <p:txBody>
          <a:bodyPr/>
          <a:lstStyle/>
          <a:p>
            <a:fld id="{4957758A-39A1-4EF4-9666-BA0DC32995A6}" type="slidenum">
              <a:rPr lang="en-US" smtClean="0"/>
              <a:t>208</a:t>
            </a:fld>
            <a:endParaRPr lang="en-US"/>
          </a:p>
        </p:txBody>
      </p:sp>
    </p:spTree>
    <p:extLst>
      <p:ext uri="{BB962C8B-B14F-4D97-AF65-F5344CB8AC3E}">
        <p14:creationId xmlns:p14="http://schemas.microsoft.com/office/powerpoint/2010/main" val="35658886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Missing Body – Refuted</a:t>
            </a:r>
            <a:r>
              <a:rPr lang="en-US" baseline="0" dirty="0"/>
              <a:t> by #3, #4, #5, - appearances</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209</a:t>
            </a:fld>
            <a:endParaRPr lang="en-US"/>
          </a:p>
        </p:txBody>
      </p:sp>
    </p:spTree>
    <p:extLst>
      <p:ext uri="{BB962C8B-B14F-4D97-AF65-F5344CB8AC3E}">
        <p14:creationId xmlns:p14="http://schemas.microsoft.com/office/powerpoint/2010/main" val="29593085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Conspiracy</a:t>
            </a:r>
            <a:r>
              <a:rPr lang="en-US" baseline="0" dirty="0"/>
              <a:t> Theory – THIS is the oldest and the only one that has a historical basis </a:t>
            </a:r>
          </a:p>
          <a:p>
            <a:r>
              <a:rPr lang="en-US" baseline="0" dirty="0"/>
              <a:t>“The disciples stole the body”</a:t>
            </a:r>
          </a:p>
          <a:p>
            <a:r>
              <a:rPr lang="en-US" baseline="0" dirty="0"/>
              <a:t>Refuted by #2 (ladies first), #3 (MASSIVE numbers of people), #4 (their character was fear and </a:t>
            </a:r>
            <a:r>
              <a:rPr lang="en-US" baseline="0" dirty="0" err="1"/>
              <a:t>quiting</a:t>
            </a:r>
            <a:r>
              <a:rPr lang="en-US" baseline="0" dirty="0"/>
              <a:t>, not conspiracy, NO motive), #5 never would have happened</a:t>
            </a:r>
          </a:p>
        </p:txBody>
      </p:sp>
      <p:sp>
        <p:nvSpPr>
          <p:cNvPr id="4" name="Slide Number Placeholder 3"/>
          <p:cNvSpPr>
            <a:spLocks noGrp="1"/>
          </p:cNvSpPr>
          <p:nvPr>
            <p:ph type="sldNum" sz="quarter" idx="10"/>
          </p:nvPr>
        </p:nvSpPr>
        <p:spPr/>
        <p:txBody>
          <a:bodyPr/>
          <a:lstStyle/>
          <a:p>
            <a:fld id="{4957758A-39A1-4EF4-9666-BA0DC32995A6}" type="slidenum">
              <a:rPr lang="en-US" smtClean="0"/>
              <a:t>210</a:t>
            </a:fld>
            <a:endParaRPr lang="en-US"/>
          </a:p>
        </p:txBody>
      </p:sp>
    </p:spTree>
    <p:extLst>
      <p:ext uri="{BB962C8B-B14F-4D97-AF65-F5344CB8AC3E}">
        <p14:creationId xmlns:p14="http://schemas.microsoft.com/office/powerpoint/2010/main" val="3017097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Conspiracy</a:t>
            </a:r>
            <a:r>
              <a:rPr lang="en-US" baseline="0" dirty="0"/>
              <a:t> Theory – THIS is the oldest and the only one that has a historical basis </a:t>
            </a:r>
          </a:p>
          <a:p>
            <a:r>
              <a:rPr lang="en-US" baseline="0" dirty="0"/>
              <a:t>“The disciples stole the body”</a:t>
            </a:r>
          </a:p>
          <a:p>
            <a:r>
              <a:rPr lang="en-US" baseline="0" dirty="0"/>
              <a:t>Refuted by #2 (ladies first), #3 (MASSIVE numbers of people), #4 (their character was fear and </a:t>
            </a:r>
            <a:r>
              <a:rPr lang="en-US" baseline="0" dirty="0" err="1"/>
              <a:t>quiting</a:t>
            </a:r>
            <a:r>
              <a:rPr lang="en-US" baseline="0" dirty="0"/>
              <a:t>, not conspiracy, NO motive), #5 never would have happened</a:t>
            </a:r>
          </a:p>
        </p:txBody>
      </p:sp>
      <p:sp>
        <p:nvSpPr>
          <p:cNvPr id="4" name="Slide Number Placeholder 3"/>
          <p:cNvSpPr>
            <a:spLocks noGrp="1"/>
          </p:cNvSpPr>
          <p:nvPr>
            <p:ph type="sldNum" sz="quarter" idx="10"/>
          </p:nvPr>
        </p:nvSpPr>
        <p:spPr/>
        <p:txBody>
          <a:bodyPr/>
          <a:lstStyle/>
          <a:p>
            <a:fld id="{4957758A-39A1-4EF4-9666-BA0DC32995A6}" type="slidenum">
              <a:rPr lang="en-US" smtClean="0"/>
              <a:t>211</a:t>
            </a:fld>
            <a:endParaRPr lang="en-US"/>
          </a:p>
        </p:txBody>
      </p:sp>
    </p:spTree>
    <p:extLst>
      <p:ext uri="{BB962C8B-B14F-4D97-AF65-F5344CB8AC3E}">
        <p14:creationId xmlns:p14="http://schemas.microsoft.com/office/powerpoint/2010/main" val="37583547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Conspiracy</a:t>
            </a:r>
            <a:r>
              <a:rPr lang="en-US" baseline="0" dirty="0"/>
              <a:t> Theory – THIS is the oldest and the only one that has a historical basis </a:t>
            </a:r>
          </a:p>
          <a:p>
            <a:r>
              <a:rPr lang="en-US" baseline="0" dirty="0"/>
              <a:t>“The disciples stole the body”</a:t>
            </a:r>
          </a:p>
          <a:p>
            <a:r>
              <a:rPr lang="en-US" baseline="0" dirty="0"/>
              <a:t>Refuted by #2 (ladies first), #3 (MASSIVE numbers of people), #4 (their character was fear and </a:t>
            </a:r>
            <a:r>
              <a:rPr lang="en-US" baseline="0" dirty="0" err="1"/>
              <a:t>quiting</a:t>
            </a:r>
            <a:r>
              <a:rPr lang="en-US" baseline="0" dirty="0"/>
              <a:t>, not conspiracy, NO motive), #5 never would have happened</a:t>
            </a:r>
          </a:p>
        </p:txBody>
      </p:sp>
      <p:sp>
        <p:nvSpPr>
          <p:cNvPr id="4" name="Slide Number Placeholder 3"/>
          <p:cNvSpPr>
            <a:spLocks noGrp="1"/>
          </p:cNvSpPr>
          <p:nvPr>
            <p:ph type="sldNum" sz="quarter" idx="10"/>
          </p:nvPr>
        </p:nvSpPr>
        <p:spPr/>
        <p:txBody>
          <a:bodyPr/>
          <a:lstStyle/>
          <a:p>
            <a:fld id="{4957758A-39A1-4EF4-9666-BA0DC32995A6}" type="slidenum">
              <a:rPr lang="en-US" smtClean="0"/>
              <a:t>212</a:t>
            </a:fld>
            <a:endParaRPr lang="en-US"/>
          </a:p>
        </p:txBody>
      </p:sp>
    </p:spTree>
    <p:extLst>
      <p:ext uri="{BB962C8B-B14F-4D97-AF65-F5344CB8AC3E}">
        <p14:creationId xmlns:p14="http://schemas.microsoft.com/office/powerpoint/2010/main" val="40855123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lnSpc>
                <a:spcPts val="3000"/>
              </a:lnSpc>
              <a:spcBef>
                <a:spcPts val="600"/>
              </a:spcBef>
            </a:pPr>
            <a:r>
              <a:rPr lang="en-US" sz="2800" b="1" dirty="0">
                <a:effectLst>
                  <a:glow rad="127000">
                    <a:schemeClr val="bg1">
                      <a:alpha val="76000"/>
                    </a:schemeClr>
                  </a:glow>
                </a:effectLst>
              </a:rPr>
              <a:t>Duck-billed Platypus</a:t>
            </a:r>
            <a:r>
              <a:rPr lang="en-US" sz="2800" b="1" baseline="0" dirty="0">
                <a:effectLst>
                  <a:glow rad="127000">
                    <a:schemeClr val="bg1">
                      <a:alpha val="76000"/>
                    </a:schemeClr>
                  </a:glow>
                </a:effectLst>
              </a:rPr>
              <a:t> </a:t>
            </a:r>
            <a:r>
              <a:rPr lang="en-US" sz="2800" b="1" dirty="0">
                <a:effectLst>
                  <a:glow rad="127000">
                    <a:schemeClr val="bg1">
                      <a:alpha val="76000"/>
                    </a:schemeClr>
                  </a:glow>
                </a:effectLst>
              </a:rPr>
              <a:t>Discovered in 1798 --  A pelt and sketch were sent to England but were doubted</a:t>
            </a:r>
          </a:p>
          <a:p>
            <a:pPr lvl="1">
              <a:lnSpc>
                <a:spcPts val="3000"/>
              </a:lnSpc>
              <a:spcBef>
                <a:spcPts val="600"/>
              </a:spcBef>
            </a:pPr>
            <a:r>
              <a:rPr lang="en-US" sz="2800" b="1" dirty="0">
                <a:effectLst>
                  <a:glow rad="127000">
                    <a:schemeClr val="bg1">
                      <a:alpha val="76000"/>
                    </a:schemeClr>
                  </a:glow>
                </a:effectLst>
              </a:rPr>
              <a:t>Even upon seeing a live specimen some still didn’t believe</a:t>
            </a:r>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957758A-39A1-4EF4-9666-BA0DC32995A6}"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223</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45513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Apparent death theory</a:t>
            </a:r>
          </a:p>
          <a:p>
            <a:r>
              <a:rPr lang="en-US" dirty="0"/>
              <a:t>	1</a:t>
            </a:r>
            <a:r>
              <a:rPr lang="en-US" baseline="0" dirty="0"/>
              <a:t> – it ignores the tortures and physical suffering</a:t>
            </a:r>
          </a:p>
          <a:p>
            <a:r>
              <a:rPr lang="en-US" baseline="0" dirty="0"/>
              <a:t>	2- It makes Jesus a deceiver</a:t>
            </a:r>
          </a:p>
          <a:p>
            <a:r>
              <a:rPr lang="en-US" baseline="0" dirty="0"/>
              <a:t>	3- it makes a half dead Jesus the inspiration of the radical change of life and full commitment of the disciples to a belief in their own resurrection based on His.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957758A-39A1-4EF4-9666-BA0DC32995A6}"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94</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920203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Apparent death theory</a:t>
            </a:r>
          </a:p>
          <a:p>
            <a:r>
              <a:rPr lang="en-US" dirty="0"/>
              <a:t>	1</a:t>
            </a:r>
            <a:r>
              <a:rPr lang="en-US" baseline="0" dirty="0"/>
              <a:t> – it ignores the tortures and physical suffering</a:t>
            </a:r>
          </a:p>
          <a:p>
            <a:r>
              <a:rPr lang="en-US" baseline="0" dirty="0"/>
              <a:t>	2- It makes Jesus a deceiver</a:t>
            </a:r>
          </a:p>
          <a:p>
            <a:r>
              <a:rPr lang="en-US" baseline="0" dirty="0"/>
              <a:t>	3- it makes a half dead Jesus the inspiration of the radical change of life and full commitment of the disciples to a belief in their own resurrection based on His.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957758A-39A1-4EF4-9666-BA0DC32995A6}"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95</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181127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Apparent death theory</a:t>
            </a:r>
          </a:p>
          <a:p>
            <a:r>
              <a:rPr lang="en-US" dirty="0"/>
              <a:t>	1</a:t>
            </a:r>
            <a:r>
              <a:rPr lang="en-US" baseline="0" dirty="0"/>
              <a:t> – it ignores the tortures and physical suffering</a:t>
            </a:r>
          </a:p>
          <a:p>
            <a:r>
              <a:rPr lang="en-US" baseline="0" dirty="0"/>
              <a:t>	2- It makes Jesus a deceiver</a:t>
            </a:r>
          </a:p>
          <a:p>
            <a:r>
              <a:rPr lang="en-US" baseline="0" dirty="0"/>
              <a:t>	3- it makes a half dead Jesus the inspiration of the radical change of life and full commitment of the disciples to a belief in their own resurrection based on His.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957758A-39A1-4EF4-9666-BA0DC32995A6}"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96</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685422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Apparent death theory</a:t>
            </a:r>
          </a:p>
          <a:p>
            <a:r>
              <a:rPr lang="en-US" dirty="0"/>
              <a:t>	1</a:t>
            </a:r>
            <a:r>
              <a:rPr lang="en-US" baseline="0" dirty="0"/>
              <a:t> – it ignores the tortures and physical suffering</a:t>
            </a:r>
          </a:p>
          <a:p>
            <a:r>
              <a:rPr lang="en-US" baseline="0" dirty="0"/>
              <a:t>	2- It makes Jesus a deceiver</a:t>
            </a:r>
          </a:p>
          <a:p>
            <a:r>
              <a:rPr lang="en-US" baseline="0" dirty="0"/>
              <a:t>	3- it makes a half dead Jesus the inspiration of the radical change of life and full commitment of the disciples to a belief in their own resurrection based on His.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957758A-39A1-4EF4-9666-BA0DC32995A6}"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97</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891817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Apparent death theory</a:t>
            </a:r>
          </a:p>
          <a:p>
            <a:r>
              <a:rPr lang="en-US" dirty="0"/>
              <a:t>	1</a:t>
            </a:r>
            <a:r>
              <a:rPr lang="en-US" baseline="0" dirty="0"/>
              <a:t> – it ignores the tortures and physical suffering</a:t>
            </a:r>
          </a:p>
          <a:p>
            <a:r>
              <a:rPr lang="en-US" baseline="0" dirty="0"/>
              <a:t>	2- It makes Jesus a deceiver</a:t>
            </a:r>
          </a:p>
          <a:p>
            <a:r>
              <a:rPr lang="en-US" baseline="0" dirty="0"/>
              <a:t>	3- it makes a half dead Jesus the inspiration of the radical change of life and full commitment of the disciples to a belief in their own resurrection based on His.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4957758A-39A1-4EF4-9666-BA0DC32995A6}"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98</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85112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ALL FOUR</a:t>
            </a:r>
            <a:r>
              <a:rPr lang="en-US" baseline="0" dirty="0"/>
              <a:t> GOSPELS AGREE</a:t>
            </a:r>
            <a:endParaRPr lang="en-US" dirty="0"/>
          </a:p>
        </p:txBody>
      </p:sp>
      <p:sp>
        <p:nvSpPr>
          <p:cNvPr id="4" name="Slide Number Placeholder 3"/>
          <p:cNvSpPr>
            <a:spLocks noGrp="1"/>
          </p:cNvSpPr>
          <p:nvPr>
            <p:ph type="sldNum" sz="quarter" idx="10"/>
          </p:nvPr>
        </p:nvSpPr>
        <p:spPr/>
        <p:txBody>
          <a:bodyPr/>
          <a:lstStyle/>
          <a:p>
            <a:fld id="{4957758A-39A1-4EF4-9666-BA0DC32995A6}" type="slidenum">
              <a:rPr lang="en-US" smtClean="0"/>
              <a:t>99</a:t>
            </a:fld>
            <a:endParaRPr lang="en-US"/>
          </a:p>
        </p:txBody>
      </p:sp>
    </p:spTree>
    <p:extLst>
      <p:ext uri="{BB962C8B-B14F-4D97-AF65-F5344CB8AC3E}">
        <p14:creationId xmlns:p14="http://schemas.microsoft.com/office/powerpoint/2010/main" val="503904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494D87C-C926-41CD-A694-9465FD185412}" type="datetimeFigureOut">
              <a:rPr lang="en-US" smtClean="0"/>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418473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94D87C-C926-41CD-A694-9465FD185412}" type="datetimeFigureOut">
              <a:rPr lang="en-US" smtClean="0"/>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3103199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94D87C-C926-41CD-A694-9465FD185412}" type="datetimeFigureOut">
              <a:rPr lang="en-US" smtClean="0"/>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3901940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494D87C-C926-41CD-A694-9465FD185412}" type="datetimeFigureOut">
              <a:rPr lang="en-US" smtClean="0"/>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3446690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94D87C-C926-41CD-A694-9465FD185412}" type="datetimeFigureOut">
              <a:rPr lang="en-US" smtClean="0"/>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3015005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94D87C-C926-41CD-A694-9465FD185412}" type="datetimeFigureOut">
              <a:rPr lang="en-US" smtClean="0"/>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30542406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494D87C-C926-41CD-A694-9465FD185412}" type="datetimeFigureOut">
              <a:rPr lang="en-US" smtClean="0"/>
              <a:t>2/28/2017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471171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494D87C-C926-41CD-A694-9465FD185412}" type="datetimeFigureOut">
              <a:rPr lang="en-US" smtClean="0"/>
              <a:t>2/28/2017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29008254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494D87C-C926-41CD-A694-9465FD185412}" type="datetimeFigureOut">
              <a:rPr lang="en-US" smtClean="0"/>
              <a:t>2/28/2017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29359485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94D87C-C926-41CD-A694-9465FD185412}" type="datetimeFigureOut">
              <a:rPr lang="en-US" smtClean="0"/>
              <a:t>2/28/2017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19270813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94D87C-C926-41CD-A694-9465FD185412}" type="datetimeFigureOut">
              <a:rPr lang="en-US" smtClean="0"/>
              <a:t>2/28/2017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2666035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94D87C-C926-41CD-A694-9465FD185412}" type="datetimeFigureOut">
              <a:rPr lang="en-US" smtClean="0"/>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3223620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94D87C-C926-41CD-A694-9465FD185412}" type="datetimeFigureOut">
              <a:rPr lang="en-US" smtClean="0"/>
              <a:t>2/28/2017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16404427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94D87C-C926-41CD-A694-9465FD185412}" type="datetimeFigureOut">
              <a:rPr lang="en-US" smtClean="0"/>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22247080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94D87C-C926-41CD-A694-9465FD185412}" type="datetimeFigureOut">
              <a:rPr lang="en-US" smtClean="0"/>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4069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94D87C-C926-41CD-A694-9465FD185412}" type="datetimeFigureOut">
              <a:rPr lang="en-US" smtClean="0"/>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529533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494D87C-C926-41CD-A694-9465FD185412}" type="datetimeFigureOut">
              <a:rPr lang="en-US" smtClean="0"/>
              <a:t>2/28/2017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4051630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494D87C-C926-41CD-A694-9465FD185412}" type="datetimeFigureOut">
              <a:rPr lang="en-US" smtClean="0"/>
              <a:t>2/28/2017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2515788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494D87C-C926-41CD-A694-9465FD185412}" type="datetimeFigureOut">
              <a:rPr lang="en-US" smtClean="0"/>
              <a:t>2/28/2017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159700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94D87C-C926-41CD-A694-9465FD185412}" type="datetimeFigureOut">
              <a:rPr lang="en-US" smtClean="0"/>
              <a:t>2/28/2017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2483113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94D87C-C926-41CD-A694-9465FD185412}" type="datetimeFigureOut">
              <a:rPr lang="en-US" smtClean="0"/>
              <a:t>2/28/2017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3141301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94D87C-C926-41CD-A694-9465FD185412}" type="datetimeFigureOut">
              <a:rPr lang="en-US" smtClean="0"/>
              <a:t>2/28/2017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057378-549D-4B0A-BC25-B5116E952356}" type="slidenum">
              <a:rPr lang="en-US" smtClean="0"/>
              <a:t>‹#›</a:t>
            </a:fld>
            <a:endParaRPr lang="en-US"/>
          </a:p>
        </p:txBody>
      </p:sp>
    </p:spTree>
    <p:extLst>
      <p:ext uri="{BB962C8B-B14F-4D97-AF65-F5344CB8AC3E}">
        <p14:creationId xmlns:p14="http://schemas.microsoft.com/office/powerpoint/2010/main" val="4146655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94D87C-C926-41CD-A694-9465FD185412}" type="datetimeFigureOut">
              <a:rPr lang="en-US" smtClean="0"/>
              <a:t>2/28/2017</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057378-549D-4B0A-BC25-B5116E952356}" type="slidenum">
              <a:rPr lang="en-US" smtClean="0"/>
              <a:t>‹#›</a:t>
            </a:fld>
            <a:endParaRPr lang="en-US"/>
          </a:p>
        </p:txBody>
      </p:sp>
    </p:spTree>
    <p:extLst>
      <p:ext uri="{BB962C8B-B14F-4D97-AF65-F5344CB8AC3E}">
        <p14:creationId xmlns:p14="http://schemas.microsoft.com/office/powerpoint/2010/main" val="1311820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94D87C-C926-41CD-A694-9465FD185412}" type="datetimeFigureOut">
              <a:rPr lang="en-US" smtClean="0"/>
              <a:t>2/28/2017</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057378-549D-4B0A-BC25-B5116E952356}" type="slidenum">
              <a:rPr lang="en-US" smtClean="0"/>
              <a:t>‹#›</a:t>
            </a:fld>
            <a:endParaRPr lang="en-US"/>
          </a:p>
        </p:txBody>
      </p:sp>
    </p:spTree>
    <p:extLst>
      <p:ext uri="{BB962C8B-B14F-4D97-AF65-F5344CB8AC3E}">
        <p14:creationId xmlns:p14="http://schemas.microsoft.com/office/powerpoint/2010/main" val="42311848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2510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0"/>
              </a:spcBef>
            </a:pPr>
            <a:r>
              <a:rPr lang="en-US" sz="3600" b="1" dirty="0">
                <a:effectLst>
                  <a:glow rad="127000">
                    <a:schemeClr val="bg1">
                      <a:alpha val="76000"/>
                    </a:schemeClr>
                  </a:glow>
                </a:effectLst>
              </a:rPr>
              <a:t>The Resurrection is unique</a:t>
            </a:r>
          </a:p>
          <a:p>
            <a:pPr lvl="1">
              <a:lnSpc>
                <a:spcPts val="3000"/>
              </a:lnSpc>
              <a:spcBef>
                <a:spcPts val="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31683514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a:lnSpc>
                <a:spcPts val="3000"/>
              </a:lnSpc>
              <a:spcBef>
                <a:spcPts val="600"/>
              </a:spcBef>
            </a:pPr>
            <a:r>
              <a:rPr lang="en-US" sz="3600" b="1" dirty="0">
                <a:effectLst>
                  <a:glow rad="127000">
                    <a:schemeClr val="bg1">
                      <a:alpha val="76000"/>
                    </a:schemeClr>
                  </a:glow>
                </a:effectLst>
              </a:rPr>
              <a:t>Let’s look at #2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1" y="1322717"/>
            <a:ext cx="11541759" cy="5410200"/>
          </a:xfrm>
          <a:prstGeom prst="rect">
            <a:avLst/>
          </a:prstGeom>
        </p:spPr>
      </p:pic>
    </p:spTree>
    <p:extLst>
      <p:ext uri="{BB962C8B-B14F-4D97-AF65-F5344CB8AC3E}">
        <p14:creationId xmlns:p14="http://schemas.microsoft.com/office/powerpoint/2010/main" val="149343308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a:lnSpc>
                <a:spcPts val="3000"/>
              </a:lnSpc>
              <a:spcBef>
                <a:spcPts val="600"/>
              </a:spcBef>
            </a:pPr>
            <a:r>
              <a:rPr lang="en-US" sz="3600" b="1" dirty="0">
                <a:effectLst>
                  <a:glow rad="127000">
                    <a:schemeClr val="bg1">
                      <a:alpha val="76000"/>
                    </a:schemeClr>
                  </a:glow>
                </a:effectLst>
              </a:rPr>
              <a:t>Let’s look at #2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0" indent="0">
              <a:lnSpc>
                <a:spcPts val="3000"/>
              </a:lnSpc>
              <a:spcBef>
                <a:spcPts val="600"/>
              </a:spcBef>
              <a:buNone/>
            </a:pPr>
            <a:r>
              <a:rPr lang="en-US" sz="3600" b="1" dirty="0">
                <a:effectLst>
                  <a:glow rad="127000">
                    <a:schemeClr val="bg1">
                      <a:alpha val="76000"/>
                    </a:schemeClr>
                  </a:glow>
                </a:effectLst>
              </a:rPr>
              <a:t>Luke 24:1–12 (NKJV) </a:t>
            </a:r>
          </a:p>
          <a:p>
            <a:pPr marL="0" indent="0">
              <a:lnSpc>
                <a:spcPts val="3000"/>
              </a:lnSpc>
              <a:spcBef>
                <a:spcPts val="600"/>
              </a:spcBef>
              <a:buNone/>
            </a:pPr>
            <a:r>
              <a:rPr lang="en-US" sz="3600" b="1" i="1" dirty="0">
                <a:effectLst>
                  <a:glow rad="127000">
                    <a:schemeClr val="bg1">
                      <a:alpha val="76000"/>
                    </a:schemeClr>
                  </a:glow>
                </a:effectLst>
              </a:rPr>
              <a:t>Now on the first day of the week, very early in the morning, they, and certain other women with them, came to the tomb bringing the spices which they had prepared. But they found the stone rolled away from the tomb. Then they went in and did not find the body of the Lord Jesus. And it happened, as they were greatly perplexed about this, that behold, two men stood by them in shining garments. Then, as they were afraid and bowed their faces to the earth, they said to them, “Why do you seek the living among the dead? He is not here, but is risen! </a:t>
            </a:r>
          </a:p>
        </p:txBody>
      </p:sp>
    </p:spTree>
    <p:extLst>
      <p:ext uri="{BB962C8B-B14F-4D97-AF65-F5344CB8AC3E}">
        <p14:creationId xmlns:p14="http://schemas.microsoft.com/office/powerpoint/2010/main" val="366958869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a:lnSpc>
                <a:spcPts val="3000"/>
              </a:lnSpc>
              <a:spcBef>
                <a:spcPts val="600"/>
              </a:spcBef>
            </a:pPr>
            <a:r>
              <a:rPr lang="en-US" sz="3600" b="1" dirty="0">
                <a:effectLst>
                  <a:glow rad="127000">
                    <a:schemeClr val="bg1">
                      <a:alpha val="76000"/>
                    </a:schemeClr>
                  </a:glow>
                </a:effectLst>
              </a:rPr>
              <a:t>Let’s look at #2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0" indent="0">
              <a:lnSpc>
                <a:spcPts val="3000"/>
              </a:lnSpc>
              <a:spcBef>
                <a:spcPts val="600"/>
              </a:spcBef>
              <a:buNone/>
            </a:pPr>
            <a:r>
              <a:rPr lang="en-US" sz="3600" b="1" dirty="0">
                <a:effectLst>
                  <a:glow rad="127000">
                    <a:schemeClr val="bg1">
                      <a:alpha val="76000"/>
                    </a:schemeClr>
                  </a:glow>
                </a:effectLst>
              </a:rPr>
              <a:t>Luke 24:1–12 (NKJV) </a:t>
            </a:r>
          </a:p>
          <a:p>
            <a:pPr marL="0" indent="0">
              <a:lnSpc>
                <a:spcPts val="3000"/>
              </a:lnSpc>
              <a:spcBef>
                <a:spcPts val="600"/>
              </a:spcBef>
              <a:buNone/>
            </a:pPr>
            <a:r>
              <a:rPr lang="en-US" sz="3600" b="1" i="1" dirty="0">
                <a:effectLst>
                  <a:glow rad="127000">
                    <a:schemeClr val="bg1">
                      <a:alpha val="76000"/>
                    </a:schemeClr>
                  </a:glow>
                </a:effectLst>
              </a:rPr>
              <a:t>Remember how He spoke to you when He was still in Galilee, saying, ‘The Son of Man must be delivered into the hands of sinful men, and be crucified, and the third day rise again.’ ” And they remembered His words. Then they returned from the tomb and told all these things to the eleven and to all the rest. It was Mary Magdalene, Joanna, Mary the mother of James, and the other women with them, who told these things to the apostles. And their words seemed to them like idle tales, and they did not believe them. </a:t>
            </a:r>
          </a:p>
        </p:txBody>
      </p:sp>
    </p:spTree>
    <p:extLst>
      <p:ext uri="{BB962C8B-B14F-4D97-AF65-F5344CB8AC3E}">
        <p14:creationId xmlns:p14="http://schemas.microsoft.com/office/powerpoint/2010/main" val="376809518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#2 – Ladies find the tomb empty</a:t>
            </a:r>
          </a:p>
        </p:txBody>
      </p:sp>
    </p:spTree>
    <p:extLst>
      <p:ext uri="{BB962C8B-B14F-4D97-AF65-F5344CB8AC3E}">
        <p14:creationId xmlns:p14="http://schemas.microsoft.com/office/powerpoint/2010/main" val="245286524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#2 – Ladies find the tomb empty</a:t>
            </a:r>
          </a:p>
          <a:p>
            <a:pPr lvl="1">
              <a:lnSpc>
                <a:spcPts val="3000"/>
              </a:lnSpc>
              <a:spcBef>
                <a:spcPts val="600"/>
              </a:spcBef>
            </a:pPr>
            <a:r>
              <a:rPr lang="en-US" sz="3600" b="1" dirty="0">
                <a:effectLst>
                  <a:glow rad="127000">
                    <a:schemeClr val="bg1">
                      <a:alpha val="76000"/>
                    </a:schemeClr>
                  </a:glow>
                </a:effectLst>
              </a:rPr>
              <a:t>First to find tomb and first to see Jesus alive </a:t>
            </a:r>
          </a:p>
        </p:txBody>
      </p:sp>
    </p:spTree>
    <p:extLst>
      <p:ext uri="{BB962C8B-B14F-4D97-AF65-F5344CB8AC3E}">
        <p14:creationId xmlns:p14="http://schemas.microsoft.com/office/powerpoint/2010/main" val="22126648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#2 – Ladies find the tomb empty</a:t>
            </a:r>
          </a:p>
          <a:p>
            <a:pPr lvl="1">
              <a:lnSpc>
                <a:spcPts val="3000"/>
              </a:lnSpc>
              <a:spcBef>
                <a:spcPts val="600"/>
              </a:spcBef>
            </a:pPr>
            <a:r>
              <a:rPr lang="en-US" sz="3600" b="1" dirty="0">
                <a:effectLst>
                  <a:glow rad="127000">
                    <a:schemeClr val="bg1">
                      <a:alpha val="76000"/>
                    </a:schemeClr>
                  </a:glow>
                </a:effectLst>
              </a:rPr>
              <a:t>First to find tomb and first to see Jesus alive </a:t>
            </a:r>
          </a:p>
          <a:p>
            <a:pPr lvl="1">
              <a:lnSpc>
                <a:spcPts val="3000"/>
              </a:lnSpc>
              <a:spcBef>
                <a:spcPts val="600"/>
              </a:spcBef>
            </a:pPr>
            <a:r>
              <a:rPr lang="en-US" sz="3600" b="1" dirty="0">
                <a:effectLst>
                  <a:glow rad="127000">
                    <a:schemeClr val="bg1">
                      <a:alpha val="76000"/>
                    </a:schemeClr>
                  </a:glow>
                </a:effectLst>
              </a:rPr>
              <a:t>Unlikely witnesses</a:t>
            </a:r>
          </a:p>
        </p:txBody>
      </p:sp>
    </p:spTree>
    <p:extLst>
      <p:ext uri="{BB962C8B-B14F-4D97-AF65-F5344CB8AC3E}">
        <p14:creationId xmlns:p14="http://schemas.microsoft.com/office/powerpoint/2010/main" val="355623242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#2 – Ladies find the tomb empty</a:t>
            </a:r>
          </a:p>
          <a:p>
            <a:pPr lvl="1">
              <a:lnSpc>
                <a:spcPts val="3000"/>
              </a:lnSpc>
              <a:spcBef>
                <a:spcPts val="600"/>
              </a:spcBef>
            </a:pPr>
            <a:r>
              <a:rPr lang="en-US" sz="3600" b="1" dirty="0">
                <a:effectLst>
                  <a:glow rad="127000">
                    <a:schemeClr val="bg1">
                      <a:alpha val="76000"/>
                    </a:schemeClr>
                  </a:glow>
                </a:effectLst>
              </a:rPr>
              <a:t>First to find tomb and first to see Jesus alive </a:t>
            </a:r>
          </a:p>
          <a:p>
            <a:pPr lvl="1">
              <a:lnSpc>
                <a:spcPts val="3000"/>
              </a:lnSpc>
              <a:spcBef>
                <a:spcPts val="600"/>
              </a:spcBef>
            </a:pPr>
            <a:r>
              <a:rPr lang="en-US" sz="3600" b="1" dirty="0">
                <a:effectLst>
                  <a:glow rad="127000">
                    <a:schemeClr val="bg1">
                      <a:alpha val="76000"/>
                    </a:schemeClr>
                  </a:glow>
                </a:effectLst>
              </a:rPr>
              <a:t>Unlikely witnesses</a:t>
            </a:r>
          </a:p>
          <a:p>
            <a:pPr lvl="2">
              <a:lnSpc>
                <a:spcPts val="3000"/>
              </a:lnSpc>
              <a:spcBef>
                <a:spcPts val="600"/>
              </a:spcBef>
            </a:pPr>
            <a:r>
              <a:rPr lang="en-US" sz="3600" b="1" dirty="0">
                <a:effectLst>
                  <a:glow rad="127000">
                    <a:schemeClr val="bg1">
                      <a:alpha val="76000"/>
                    </a:schemeClr>
                  </a:glow>
                </a:effectLst>
              </a:rPr>
              <a:t>Hurt the credibility of the story</a:t>
            </a:r>
          </a:p>
        </p:txBody>
      </p:sp>
    </p:spTree>
    <p:extLst>
      <p:ext uri="{BB962C8B-B14F-4D97-AF65-F5344CB8AC3E}">
        <p14:creationId xmlns:p14="http://schemas.microsoft.com/office/powerpoint/2010/main" val="252095768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#2 – Ladies find the tomb empty</a:t>
            </a:r>
          </a:p>
          <a:p>
            <a:pPr lvl="1">
              <a:lnSpc>
                <a:spcPts val="3000"/>
              </a:lnSpc>
              <a:spcBef>
                <a:spcPts val="600"/>
              </a:spcBef>
            </a:pPr>
            <a:r>
              <a:rPr lang="en-US" sz="3600" b="1" dirty="0">
                <a:effectLst>
                  <a:glow rad="127000">
                    <a:schemeClr val="bg1">
                      <a:alpha val="76000"/>
                    </a:schemeClr>
                  </a:glow>
                </a:effectLst>
              </a:rPr>
              <a:t>First to find tomb and first to see Jesus alive </a:t>
            </a:r>
          </a:p>
          <a:p>
            <a:pPr lvl="1">
              <a:lnSpc>
                <a:spcPts val="3000"/>
              </a:lnSpc>
              <a:spcBef>
                <a:spcPts val="600"/>
              </a:spcBef>
            </a:pPr>
            <a:r>
              <a:rPr lang="en-US" sz="3600" b="1" dirty="0">
                <a:effectLst>
                  <a:glow rad="127000">
                    <a:schemeClr val="bg1">
                      <a:alpha val="76000"/>
                    </a:schemeClr>
                  </a:glow>
                </a:effectLst>
              </a:rPr>
              <a:t>Unlikely witnesses</a:t>
            </a:r>
          </a:p>
          <a:p>
            <a:pPr lvl="2">
              <a:lnSpc>
                <a:spcPts val="3000"/>
              </a:lnSpc>
              <a:spcBef>
                <a:spcPts val="600"/>
              </a:spcBef>
            </a:pPr>
            <a:r>
              <a:rPr lang="en-US" sz="3600" b="1" dirty="0">
                <a:effectLst>
                  <a:glow rad="127000">
                    <a:schemeClr val="bg1">
                      <a:alpha val="76000"/>
                    </a:schemeClr>
                  </a:glow>
                </a:effectLst>
              </a:rPr>
              <a:t>Hurt the credibility of the story</a:t>
            </a:r>
          </a:p>
          <a:p>
            <a:pPr lvl="2">
              <a:lnSpc>
                <a:spcPts val="3000"/>
              </a:lnSpc>
              <a:spcBef>
                <a:spcPts val="600"/>
              </a:spcBef>
            </a:pPr>
            <a:r>
              <a:rPr lang="en-US" sz="3600" b="1" dirty="0">
                <a:effectLst>
                  <a:glow rad="127000">
                    <a:schemeClr val="bg1">
                      <a:alpha val="76000"/>
                    </a:schemeClr>
                  </a:glow>
                </a:effectLst>
              </a:rPr>
              <a:t>They were mocked by contemporaries</a:t>
            </a:r>
          </a:p>
        </p:txBody>
      </p:sp>
    </p:spTree>
    <p:extLst>
      <p:ext uri="{BB962C8B-B14F-4D97-AF65-F5344CB8AC3E}">
        <p14:creationId xmlns:p14="http://schemas.microsoft.com/office/powerpoint/2010/main" val="257515478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#2 – Ladies find the tomb empty</a:t>
            </a:r>
          </a:p>
          <a:p>
            <a:pPr lvl="1">
              <a:lnSpc>
                <a:spcPts val="3000"/>
              </a:lnSpc>
              <a:spcBef>
                <a:spcPts val="600"/>
              </a:spcBef>
            </a:pPr>
            <a:r>
              <a:rPr lang="en-US" sz="3600" b="1" dirty="0">
                <a:effectLst>
                  <a:glow rad="127000">
                    <a:schemeClr val="bg1">
                      <a:alpha val="76000"/>
                    </a:schemeClr>
                  </a:glow>
                </a:effectLst>
              </a:rPr>
              <a:t>First to find tomb and first to see Jesus alive </a:t>
            </a:r>
          </a:p>
          <a:p>
            <a:pPr lvl="1">
              <a:lnSpc>
                <a:spcPts val="3000"/>
              </a:lnSpc>
              <a:spcBef>
                <a:spcPts val="600"/>
              </a:spcBef>
            </a:pPr>
            <a:r>
              <a:rPr lang="en-US" sz="3600" b="1" dirty="0">
                <a:effectLst>
                  <a:glow rad="127000">
                    <a:schemeClr val="bg1">
                      <a:alpha val="76000"/>
                    </a:schemeClr>
                  </a:glow>
                </a:effectLst>
              </a:rPr>
              <a:t>Unlikely witnesses</a:t>
            </a:r>
          </a:p>
          <a:p>
            <a:pPr lvl="2">
              <a:lnSpc>
                <a:spcPts val="3000"/>
              </a:lnSpc>
              <a:spcBef>
                <a:spcPts val="600"/>
              </a:spcBef>
            </a:pPr>
            <a:r>
              <a:rPr lang="en-US" sz="3600" b="1" dirty="0">
                <a:effectLst>
                  <a:glow rad="127000">
                    <a:schemeClr val="bg1">
                      <a:alpha val="76000"/>
                    </a:schemeClr>
                  </a:glow>
                </a:effectLst>
              </a:rPr>
              <a:t>Hurt the credibility of the story</a:t>
            </a:r>
          </a:p>
          <a:p>
            <a:pPr lvl="2">
              <a:lnSpc>
                <a:spcPts val="3000"/>
              </a:lnSpc>
              <a:spcBef>
                <a:spcPts val="600"/>
              </a:spcBef>
            </a:pPr>
            <a:r>
              <a:rPr lang="en-US" sz="3600" b="1" dirty="0">
                <a:effectLst>
                  <a:glow rad="127000">
                    <a:schemeClr val="bg1">
                      <a:alpha val="76000"/>
                    </a:schemeClr>
                  </a:glow>
                </a:effectLst>
              </a:rPr>
              <a:t>They were mocked by contemporaries</a:t>
            </a:r>
          </a:p>
          <a:p>
            <a:pPr lvl="2">
              <a:lnSpc>
                <a:spcPts val="3000"/>
              </a:lnSpc>
              <a:spcBef>
                <a:spcPts val="600"/>
              </a:spcBef>
            </a:pPr>
            <a:r>
              <a:rPr lang="en-US" sz="3600" b="1" dirty="0">
                <a:effectLst>
                  <a:glow rad="127000">
                    <a:schemeClr val="bg1">
                      <a:alpha val="76000"/>
                    </a:schemeClr>
                  </a:glow>
                </a:effectLst>
              </a:rPr>
              <a:t>The disciples didn’t believe them at first (Luke 24:11)</a:t>
            </a:r>
          </a:p>
        </p:txBody>
      </p:sp>
    </p:spTree>
    <p:extLst>
      <p:ext uri="{BB962C8B-B14F-4D97-AF65-F5344CB8AC3E}">
        <p14:creationId xmlns:p14="http://schemas.microsoft.com/office/powerpoint/2010/main" val="12325966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#2 – Ladies find the tomb empty</a:t>
            </a:r>
          </a:p>
          <a:p>
            <a:pPr lvl="1">
              <a:lnSpc>
                <a:spcPts val="3000"/>
              </a:lnSpc>
              <a:spcBef>
                <a:spcPts val="600"/>
              </a:spcBef>
            </a:pPr>
            <a:r>
              <a:rPr lang="en-US" sz="3600" b="1" dirty="0">
                <a:effectLst>
                  <a:glow rad="127000">
                    <a:schemeClr val="bg1">
                      <a:alpha val="76000"/>
                    </a:schemeClr>
                  </a:glow>
                </a:effectLst>
              </a:rPr>
              <a:t>First to find tomb and first to see Jesus alive </a:t>
            </a:r>
          </a:p>
          <a:p>
            <a:pPr lvl="1">
              <a:lnSpc>
                <a:spcPts val="3000"/>
              </a:lnSpc>
              <a:spcBef>
                <a:spcPts val="600"/>
              </a:spcBef>
            </a:pPr>
            <a:r>
              <a:rPr lang="en-US" sz="3600" b="1" dirty="0">
                <a:effectLst>
                  <a:glow rad="127000">
                    <a:schemeClr val="bg1">
                      <a:alpha val="76000"/>
                    </a:schemeClr>
                  </a:glow>
                </a:effectLst>
              </a:rPr>
              <a:t>Unlikely witnesses</a:t>
            </a:r>
          </a:p>
          <a:p>
            <a:pPr lvl="2">
              <a:lnSpc>
                <a:spcPts val="3000"/>
              </a:lnSpc>
              <a:spcBef>
                <a:spcPts val="600"/>
              </a:spcBef>
            </a:pPr>
            <a:r>
              <a:rPr lang="en-US" sz="3600" b="1" dirty="0">
                <a:effectLst>
                  <a:glow rad="127000">
                    <a:schemeClr val="bg1">
                      <a:alpha val="76000"/>
                    </a:schemeClr>
                  </a:glow>
                </a:effectLst>
              </a:rPr>
              <a:t>Hurt the credibility of the story</a:t>
            </a:r>
          </a:p>
          <a:p>
            <a:pPr lvl="2">
              <a:lnSpc>
                <a:spcPts val="3000"/>
              </a:lnSpc>
              <a:spcBef>
                <a:spcPts val="600"/>
              </a:spcBef>
            </a:pPr>
            <a:r>
              <a:rPr lang="en-US" sz="3600" b="1" dirty="0">
                <a:effectLst>
                  <a:glow rad="127000">
                    <a:schemeClr val="bg1">
                      <a:alpha val="76000"/>
                    </a:schemeClr>
                  </a:glow>
                </a:effectLst>
              </a:rPr>
              <a:t>They were mocked by contemporaries</a:t>
            </a:r>
          </a:p>
          <a:p>
            <a:pPr lvl="2">
              <a:lnSpc>
                <a:spcPts val="3000"/>
              </a:lnSpc>
              <a:spcBef>
                <a:spcPts val="600"/>
              </a:spcBef>
            </a:pPr>
            <a:r>
              <a:rPr lang="en-US" sz="3600" b="1" dirty="0">
                <a:effectLst>
                  <a:glow rad="127000">
                    <a:schemeClr val="bg1">
                      <a:alpha val="76000"/>
                    </a:schemeClr>
                  </a:glow>
                </a:effectLst>
              </a:rPr>
              <a:t>The disciples didn’t believe them at first (Luke 24:11)</a:t>
            </a:r>
          </a:p>
          <a:p>
            <a:pPr lvl="3">
              <a:lnSpc>
                <a:spcPts val="3000"/>
              </a:lnSpc>
              <a:spcBef>
                <a:spcPts val="600"/>
              </a:spcBef>
            </a:pPr>
            <a:r>
              <a:rPr lang="en-US" sz="3600" b="1" dirty="0">
                <a:effectLst>
                  <a:glow rad="127000">
                    <a:schemeClr val="bg1">
                      <a:alpha val="76000"/>
                    </a:schemeClr>
                  </a:glow>
                </a:effectLst>
              </a:rPr>
              <a:t>This strengthens the case for the historicity of it</a:t>
            </a:r>
          </a:p>
        </p:txBody>
      </p:sp>
    </p:spTree>
    <p:extLst>
      <p:ext uri="{BB962C8B-B14F-4D97-AF65-F5344CB8AC3E}">
        <p14:creationId xmlns:p14="http://schemas.microsoft.com/office/powerpoint/2010/main" val="2074710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0"/>
              </a:spcBef>
            </a:pPr>
            <a:r>
              <a:rPr lang="en-US" sz="3600" b="1" dirty="0">
                <a:effectLst>
                  <a:glow rad="127000">
                    <a:schemeClr val="bg1">
                      <a:alpha val="76000"/>
                    </a:schemeClr>
                  </a:glow>
                </a:effectLst>
              </a:rPr>
              <a:t>The Resurrection is unique</a:t>
            </a:r>
          </a:p>
          <a:p>
            <a:pPr lvl="1">
              <a:lnSpc>
                <a:spcPts val="3000"/>
              </a:lnSpc>
              <a:spcBef>
                <a:spcPts val="0"/>
              </a:spcBef>
            </a:pPr>
            <a:r>
              <a:rPr lang="en-US" sz="3600" b="1" dirty="0">
                <a:effectLst>
                  <a:glow rad="127000">
                    <a:schemeClr val="bg1">
                      <a:alpha val="76000"/>
                    </a:schemeClr>
                  </a:glow>
                </a:effectLst>
              </a:rPr>
              <a:t>No other religion has historical evidence to support it’s supernatural claims</a:t>
            </a:r>
          </a:p>
          <a:p>
            <a:pPr lvl="2">
              <a:lnSpc>
                <a:spcPts val="3000"/>
              </a:lnSpc>
              <a:spcBef>
                <a:spcPts val="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390835627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#2 – Ladies find the tomb empty</a:t>
            </a:r>
          </a:p>
          <a:p>
            <a:pPr lvl="1">
              <a:lnSpc>
                <a:spcPts val="3000"/>
              </a:lnSpc>
              <a:spcBef>
                <a:spcPts val="600"/>
              </a:spcBef>
            </a:pPr>
            <a:r>
              <a:rPr lang="en-US" sz="3600" b="1" dirty="0">
                <a:effectLst>
                  <a:glow rad="127000">
                    <a:schemeClr val="bg1">
                      <a:alpha val="76000"/>
                    </a:schemeClr>
                  </a:glow>
                </a:effectLst>
              </a:rPr>
              <a:t>First to find tomb and first to see Jesus alive </a:t>
            </a:r>
          </a:p>
          <a:p>
            <a:pPr lvl="1">
              <a:lnSpc>
                <a:spcPts val="3000"/>
              </a:lnSpc>
              <a:spcBef>
                <a:spcPts val="600"/>
              </a:spcBef>
            </a:pPr>
            <a:r>
              <a:rPr lang="en-US" sz="3600" b="1" dirty="0">
                <a:effectLst>
                  <a:glow rad="127000">
                    <a:schemeClr val="bg1">
                      <a:alpha val="76000"/>
                    </a:schemeClr>
                  </a:glow>
                </a:effectLst>
              </a:rPr>
              <a:t>Unlikely witnesses</a:t>
            </a:r>
          </a:p>
          <a:p>
            <a:pPr lvl="2">
              <a:lnSpc>
                <a:spcPts val="3000"/>
              </a:lnSpc>
              <a:spcBef>
                <a:spcPts val="600"/>
              </a:spcBef>
            </a:pPr>
            <a:r>
              <a:rPr lang="en-US" sz="3600" b="1" dirty="0">
                <a:effectLst>
                  <a:glow rad="127000">
                    <a:schemeClr val="bg1">
                      <a:alpha val="76000"/>
                    </a:schemeClr>
                  </a:glow>
                </a:effectLst>
              </a:rPr>
              <a:t>Hurt the credibility of the story</a:t>
            </a:r>
          </a:p>
          <a:p>
            <a:pPr lvl="2">
              <a:lnSpc>
                <a:spcPts val="3000"/>
              </a:lnSpc>
              <a:spcBef>
                <a:spcPts val="600"/>
              </a:spcBef>
            </a:pPr>
            <a:r>
              <a:rPr lang="en-US" sz="3600" b="1" dirty="0">
                <a:effectLst>
                  <a:glow rad="127000">
                    <a:schemeClr val="bg1">
                      <a:alpha val="76000"/>
                    </a:schemeClr>
                  </a:glow>
                </a:effectLst>
              </a:rPr>
              <a:t>They were mocked by contemporaries</a:t>
            </a:r>
          </a:p>
          <a:p>
            <a:pPr lvl="2">
              <a:lnSpc>
                <a:spcPts val="3000"/>
              </a:lnSpc>
              <a:spcBef>
                <a:spcPts val="600"/>
              </a:spcBef>
            </a:pPr>
            <a:r>
              <a:rPr lang="en-US" sz="3600" b="1" dirty="0">
                <a:effectLst>
                  <a:glow rad="127000">
                    <a:schemeClr val="bg1">
                      <a:alpha val="76000"/>
                    </a:schemeClr>
                  </a:glow>
                </a:effectLst>
              </a:rPr>
              <a:t>The disciples didn’t believe them at first (Luke 24:11)</a:t>
            </a:r>
          </a:p>
          <a:p>
            <a:pPr lvl="3">
              <a:lnSpc>
                <a:spcPts val="3000"/>
              </a:lnSpc>
              <a:spcBef>
                <a:spcPts val="600"/>
              </a:spcBef>
            </a:pPr>
            <a:r>
              <a:rPr lang="en-US" sz="3600" b="1" dirty="0">
                <a:effectLst>
                  <a:glow rad="127000">
                    <a:schemeClr val="bg1">
                      <a:alpha val="76000"/>
                    </a:schemeClr>
                  </a:glow>
                </a:effectLst>
              </a:rPr>
              <a:t>This strengthens the case for the historicity of it</a:t>
            </a:r>
          </a:p>
          <a:p>
            <a:pPr lvl="3">
              <a:lnSpc>
                <a:spcPts val="3000"/>
              </a:lnSpc>
              <a:spcBef>
                <a:spcPts val="600"/>
              </a:spcBef>
            </a:pPr>
            <a:r>
              <a:rPr lang="en-US" sz="3600" b="1" dirty="0">
                <a:effectLst>
                  <a:glow rad="127000">
                    <a:schemeClr val="bg1">
                      <a:alpha val="76000"/>
                    </a:schemeClr>
                  </a:glow>
                </a:effectLst>
              </a:rPr>
              <a:t>A Jewish lie wouldn’t have started that way</a:t>
            </a:r>
          </a:p>
        </p:txBody>
      </p:sp>
    </p:spTree>
    <p:extLst>
      <p:ext uri="{BB962C8B-B14F-4D97-AF65-F5344CB8AC3E}">
        <p14:creationId xmlns:p14="http://schemas.microsoft.com/office/powerpoint/2010/main" val="274300355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#2 – Ladies find the tomb empty</a:t>
            </a:r>
          </a:p>
          <a:p>
            <a:pPr lvl="1">
              <a:lnSpc>
                <a:spcPts val="3000"/>
              </a:lnSpc>
              <a:spcBef>
                <a:spcPts val="600"/>
              </a:spcBef>
            </a:pPr>
            <a:r>
              <a:rPr lang="en-US" sz="3600" b="1" dirty="0">
                <a:effectLst>
                  <a:glow rad="127000">
                    <a:schemeClr val="bg1">
                      <a:alpha val="76000"/>
                    </a:schemeClr>
                  </a:glow>
                </a:effectLst>
              </a:rPr>
              <a:t>First to find tomb and first to see Jesus alive </a:t>
            </a:r>
          </a:p>
          <a:p>
            <a:pPr lvl="1">
              <a:lnSpc>
                <a:spcPts val="3000"/>
              </a:lnSpc>
              <a:spcBef>
                <a:spcPts val="600"/>
              </a:spcBef>
            </a:pPr>
            <a:r>
              <a:rPr lang="en-US" sz="3600" b="1" dirty="0">
                <a:effectLst>
                  <a:glow rad="127000">
                    <a:schemeClr val="bg1">
                      <a:alpha val="76000"/>
                    </a:schemeClr>
                  </a:glow>
                </a:effectLst>
              </a:rPr>
              <a:t>Unlikely witnesses</a:t>
            </a:r>
          </a:p>
          <a:p>
            <a:pPr lvl="2">
              <a:lnSpc>
                <a:spcPts val="3000"/>
              </a:lnSpc>
              <a:spcBef>
                <a:spcPts val="600"/>
              </a:spcBef>
            </a:pPr>
            <a:r>
              <a:rPr lang="en-US" sz="3600" b="1" dirty="0">
                <a:effectLst>
                  <a:glow rad="127000">
                    <a:schemeClr val="bg1">
                      <a:alpha val="76000"/>
                    </a:schemeClr>
                  </a:glow>
                </a:effectLst>
              </a:rPr>
              <a:t>Hurt the credibility of the story</a:t>
            </a:r>
          </a:p>
          <a:p>
            <a:pPr lvl="2">
              <a:lnSpc>
                <a:spcPts val="3000"/>
              </a:lnSpc>
              <a:spcBef>
                <a:spcPts val="600"/>
              </a:spcBef>
            </a:pPr>
            <a:r>
              <a:rPr lang="en-US" sz="3600" b="1" dirty="0">
                <a:effectLst>
                  <a:glow rad="127000">
                    <a:schemeClr val="bg1">
                      <a:alpha val="76000"/>
                    </a:schemeClr>
                  </a:glow>
                </a:effectLst>
              </a:rPr>
              <a:t>They were mocked by contemporaries</a:t>
            </a:r>
          </a:p>
          <a:p>
            <a:pPr lvl="2">
              <a:lnSpc>
                <a:spcPts val="3000"/>
              </a:lnSpc>
              <a:spcBef>
                <a:spcPts val="600"/>
              </a:spcBef>
            </a:pPr>
            <a:r>
              <a:rPr lang="en-US" sz="3600" b="1" dirty="0">
                <a:effectLst>
                  <a:glow rad="127000">
                    <a:schemeClr val="bg1">
                      <a:alpha val="76000"/>
                    </a:schemeClr>
                  </a:glow>
                </a:effectLst>
              </a:rPr>
              <a:t>The disciples didn’t believe them at first (Luke 24:11)</a:t>
            </a:r>
          </a:p>
          <a:p>
            <a:pPr lvl="3">
              <a:lnSpc>
                <a:spcPts val="3000"/>
              </a:lnSpc>
              <a:spcBef>
                <a:spcPts val="600"/>
              </a:spcBef>
            </a:pPr>
            <a:r>
              <a:rPr lang="en-US" sz="3600" b="1" dirty="0">
                <a:effectLst>
                  <a:glow rad="127000">
                    <a:schemeClr val="bg1">
                      <a:alpha val="76000"/>
                    </a:schemeClr>
                  </a:glow>
                </a:effectLst>
              </a:rPr>
              <a:t>This strengthens the case for the historicity of it</a:t>
            </a:r>
          </a:p>
          <a:p>
            <a:pPr lvl="3">
              <a:lnSpc>
                <a:spcPts val="3000"/>
              </a:lnSpc>
              <a:spcBef>
                <a:spcPts val="600"/>
              </a:spcBef>
            </a:pPr>
            <a:r>
              <a:rPr lang="en-US" sz="3600" b="1" dirty="0">
                <a:effectLst>
                  <a:glow rad="127000">
                    <a:schemeClr val="bg1">
                      <a:alpha val="76000"/>
                    </a:schemeClr>
                  </a:glow>
                </a:effectLst>
              </a:rPr>
              <a:t>A Jewish lie wouldn’t have started that way</a:t>
            </a:r>
          </a:p>
          <a:p>
            <a:pPr lvl="3">
              <a:lnSpc>
                <a:spcPts val="3000"/>
              </a:lnSpc>
              <a:spcBef>
                <a:spcPts val="600"/>
              </a:spcBef>
            </a:pPr>
            <a:r>
              <a:rPr lang="en-US" sz="3600" b="1" dirty="0">
                <a:effectLst>
                  <a:glow rad="127000">
                    <a:schemeClr val="bg1">
                      <a:alpha val="76000"/>
                    </a:schemeClr>
                  </a:glow>
                </a:effectLst>
              </a:rPr>
              <a:t>Embarrassing</a:t>
            </a:r>
          </a:p>
        </p:txBody>
      </p:sp>
    </p:spTree>
    <p:extLst>
      <p:ext uri="{BB962C8B-B14F-4D97-AF65-F5344CB8AC3E}">
        <p14:creationId xmlns:p14="http://schemas.microsoft.com/office/powerpoint/2010/main" val="93120650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#2 – Ladies find the tomb empty</a:t>
            </a:r>
          </a:p>
          <a:p>
            <a:pPr lvl="1">
              <a:lnSpc>
                <a:spcPts val="3000"/>
              </a:lnSpc>
              <a:spcBef>
                <a:spcPts val="600"/>
              </a:spcBef>
            </a:pPr>
            <a:r>
              <a:rPr lang="en-US" sz="3600" b="1" dirty="0">
                <a:effectLst>
                  <a:glow rad="127000">
                    <a:schemeClr val="bg1">
                      <a:alpha val="76000"/>
                    </a:schemeClr>
                  </a:glow>
                </a:effectLst>
              </a:rPr>
              <a:t>First to find tomb and first to see Jesus alive </a:t>
            </a:r>
          </a:p>
          <a:p>
            <a:pPr lvl="1">
              <a:lnSpc>
                <a:spcPts val="3000"/>
              </a:lnSpc>
              <a:spcBef>
                <a:spcPts val="600"/>
              </a:spcBef>
            </a:pPr>
            <a:r>
              <a:rPr lang="en-US" sz="3600" b="1" dirty="0">
                <a:effectLst>
                  <a:glow rad="127000">
                    <a:schemeClr val="bg1">
                      <a:alpha val="76000"/>
                    </a:schemeClr>
                  </a:glow>
                </a:effectLst>
              </a:rPr>
              <a:t>Unlikely witnesses</a:t>
            </a:r>
          </a:p>
          <a:p>
            <a:pPr lvl="2">
              <a:lnSpc>
                <a:spcPts val="3000"/>
              </a:lnSpc>
              <a:spcBef>
                <a:spcPts val="600"/>
              </a:spcBef>
            </a:pPr>
            <a:r>
              <a:rPr lang="en-US" sz="3600" b="1" dirty="0">
                <a:effectLst>
                  <a:glow rad="127000">
                    <a:schemeClr val="bg1">
                      <a:alpha val="76000"/>
                    </a:schemeClr>
                  </a:glow>
                </a:effectLst>
              </a:rPr>
              <a:t>Hurt the credibility of the story</a:t>
            </a:r>
          </a:p>
          <a:p>
            <a:pPr lvl="2">
              <a:lnSpc>
                <a:spcPts val="3000"/>
              </a:lnSpc>
              <a:spcBef>
                <a:spcPts val="600"/>
              </a:spcBef>
            </a:pPr>
            <a:r>
              <a:rPr lang="en-US" sz="3600" b="1" dirty="0">
                <a:effectLst>
                  <a:glow rad="127000">
                    <a:schemeClr val="bg1">
                      <a:alpha val="76000"/>
                    </a:schemeClr>
                  </a:glow>
                </a:effectLst>
              </a:rPr>
              <a:t>They were mocked by contemporaries</a:t>
            </a:r>
          </a:p>
          <a:p>
            <a:pPr lvl="2">
              <a:lnSpc>
                <a:spcPts val="3000"/>
              </a:lnSpc>
              <a:spcBef>
                <a:spcPts val="600"/>
              </a:spcBef>
            </a:pPr>
            <a:r>
              <a:rPr lang="en-US" sz="3600" b="1" dirty="0">
                <a:effectLst>
                  <a:glow rad="127000">
                    <a:schemeClr val="bg1">
                      <a:alpha val="76000"/>
                    </a:schemeClr>
                  </a:glow>
                </a:effectLst>
              </a:rPr>
              <a:t>The disciples didn’t believe them at first (Luke 24:11)</a:t>
            </a:r>
          </a:p>
          <a:p>
            <a:pPr lvl="3">
              <a:lnSpc>
                <a:spcPts val="3000"/>
              </a:lnSpc>
              <a:spcBef>
                <a:spcPts val="600"/>
              </a:spcBef>
            </a:pPr>
            <a:r>
              <a:rPr lang="en-US" sz="3600" b="1" dirty="0">
                <a:effectLst>
                  <a:glow rad="127000">
                    <a:schemeClr val="bg1">
                      <a:alpha val="76000"/>
                    </a:schemeClr>
                  </a:glow>
                </a:effectLst>
              </a:rPr>
              <a:t>This strengthens the case for the historicity of it</a:t>
            </a:r>
          </a:p>
          <a:p>
            <a:pPr lvl="3">
              <a:lnSpc>
                <a:spcPts val="3000"/>
              </a:lnSpc>
              <a:spcBef>
                <a:spcPts val="600"/>
              </a:spcBef>
            </a:pPr>
            <a:r>
              <a:rPr lang="en-US" sz="3600" b="1" dirty="0">
                <a:effectLst>
                  <a:glow rad="127000">
                    <a:schemeClr val="bg1">
                      <a:alpha val="76000"/>
                    </a:schemeClr>
                  </a:glow>
                </a:effectLst>
              </a:rPr>
              <a:t>A Jewish lie wouldn’t have started that way</a:t>
            </a:r>
          </a:p>
          <a:p>
            <a:pPr lvl="3">
              <a:lnSpc>
                <a:spcPts val="3000"/>
              </a:lnSpc>
              <a:spcBef>
                <a:spcPts val="600"/>
              </a:spcBef>
            </a:pPr>
            <a:r>
              <a:rPr lang="en-US" sz="3600" b="1" dirty="0">
                <a:effectLst>
                  <a:glow rad="127000">
                    <a:schemeClr val="bg1">
                      <a:alpha val="76000"/>
                    </a:schemeClr>
                  </a:glow>
                </a:effectLst>
              </a:rPr>
              <a:t>Embarrassing</a:t>
            </a:r>
          </a:p>
          <a:p>
            <a:pPr lvl="4">
              <a:lnSpc>
                <a:spcPts val="3000"/>
              </a:lnSpc>
              <a:spcBef>
                <a:spcPts val="600"/>
              </a:spcBef>
            </a:pPr>
            <a:r>
              <a:rPr lang="en-US" sz="3600" b="1" dirty="0">
                <a:effectLst>
                  <a:glow rad="127000">
                    <a:schemeClr val="bg1">
                      <a:alpha val="76000"/>
                    </a:schemeClr>
                  </a:glow>
                </a:effectLst>
              </a:rPr>
              <a:t>This is something historians look for</a:t>
            </a:r>
          </a:p>
        </p:txBody>
      </p:sp>
    </p:spTree>
    <p:extLst>
      <p:ext uri="{BB962C8B-B14F-4D97-AF65-F5344CB8AC3E}">
        <p14:creationId xmlns:p14="http://schemas.microsoft.com/office/powerpoint/2010/main" val="97402256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1">
              <a:lnSpc>
                <a:spcPts val="3000"/>
              </a:lnSpc>
              <a:spcBef>
                <a:spcPts val="600"/>
              </a:spcBef>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after death. </a:t>
            </a:r>
          </a:p>
        </p:txBody>
      </p:sp>
    </p:spTree>
    <p:extLst>
      <p:ext uri="{BB962C8B-B14F-4D97-AF65-F5344CB8AC3E}">
        <p14:creationId xmlns:p14="http://schemas.microsoft.com/office/powerpoint/2010/main" val="203992471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1">
              <a:lnSpc>
                <a:spcPts val="3000"/>
              </a:lnSpc>
              <a:spcBef>
                <a:spcPts val="600"/>
              </a:spcBef>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after death.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5201" y="838200"/>
            <a:ext cx="4757762" cy="6375400"/>
          </a:xfrm>
          <a:prstGeom prst="rect">
            <a:avLst/>
          </a:prstGeom>
        </p:spPr>
      </p:pic>
    </p:spTree>
    <p:extLst>
      <p:ext uri="{BB962C8B-B14F-4D97-AF65-F5344CB8AC3E}">
        <p14:creationId xmlns:p14="http://schemas.microsoft.com/office/powerpoint/2010/main" val="133680472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1">
              <a:lnSpc>
                <a:spcPts val="3000"/>
              </a:lnSpc>
              <a:spcBef>
                <a:spcPts val="600"/>
              </a:spcBef>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after death. </a:t>
            </a:r>
          </a:p>
          <a:p>
            <a:pPr marL="57150" indent="0">
              <a:lnSpc>
                <a:spcPts val="3000"/>
              </a:lnSpc>
              <a:spcBef>
                <a:spcPts val="600"/>
              </a:spcBef>
              <a:buNone/>
            </a:pPr>
            <a:r>
              <a:rPr lang="en-US" sz="3600" b="1" i="1" dirty="0">
                <a:effectLst>
                  <a:glow rad="127000">
                    <a:schemeClr val="bg1">
                      <a:alpha val="76000"/>
                    </a:schemeClr>
                  </a:glow>
                </a:effectLst>
              </a:rPr>
              <a:t>1 Corinthians 15:3–8  For I delivered to you first of all that which I also received: that Christ died for our sins according to the Scriptures, and that He was buried, and that </a:t>
            </a:r>
            <a:r>
              <a:rPr lang="en-US" sz="3600" b="1" i="1" u="sng" dirty="0">
                <a:effectLst>
                  <a:glow rad="127000">
                    <a:schemeClr val="bg1">
                      <a:alpha val="76000"/>
                    </a:schemeClr>
                  </a:glow>
                </a:effectLst>
              </a:rPr>
              <a:t>He rose again the third day</a:t>
            </a:r>
            <a:r>
              <a:rPr lang="en-US" sz="3600" b="1" i="1" dirty="0">
                <a:effectLst>
                  <a:glow rad="127000">
                    <a:schemeClr val="bg1">
                      <a:alpha val="76000"/>
                    </a:schemeClr>
                  </a:glow>
                </a:effectLst>
              </a:rPr>
              <a:t> according to the Scriptures, and that </a:t>
            </a:r>
            <a:r>
              <a:rPr lang="en-US" sz="3600" b="1" i="1" u="sng" dirty="0">
                <a:effectLst>
                  <a:glow rad="127000">
                    <a:schemeClr val="bg1">
                      <a:alpha val="76000"/>
                    </a:schemeClr>
                  </a:glow>
                </a:effectLst>
              </a:rPr>
              <a:t>He was seen by Cephas</a:t>
            </a:r>
            <a:r>
              <a:rPr lang="en-US" sz="3600" b="1" i="1" dirty="0">
                <a:effectLst>
                  <a:glow rad="127000">
                    <a:schemeClr val="bg1">
                      <a:alpha val="76000"/>
                    </a:schemeClr>
                  </a:glow>
                </a:effectLst>
              </a:rPr>
              <a:t>, then </a:t>
            </a:r>
            <a:r>
              <a:rPr lang="en-US" sz="3600" b="1" i="1" u="sng" dirty="0">
                <a:effectLst>
                  <a:glow rad="127000">
                    <a:schemeClr val="bg1">
                      <a:alpha val="76000"/>
                    </a:schemeClr>
                  </a:glow>
                </a:effectLst>
              </a:rPr>
              <a:t>by the twelve</a:t>
            </a:r>
            <a:r>
              <a:rPr lang="en-US" sz="3600" b="1" i="1" dirty="0">
                <a:effectLst>
                  <a:glow rad="127000">
                    <a:schemeClr val="bg1">
                      <a:alpha val="76000"/>
                    </a:schemeClr>
                  </a:glow>
                </a:effectLst>
              </a:rPr>
              <a:t>. After that </a:t>
            </a:r>
            <a:r>
              <a:rPr lang="en-US" sz="3600" b="1" i="1" u="sng" dirty="0">
                <a:effectLst>
                  <a:glow rad="127000">
                    <a:schemeClr val="bg1">
                      <a:alpha val="76000"/>
                    </a:schemeClr>
                  </a:glow>
                </a:effectLst>
              </a:rPr>
              <a:t>He was seen by over five hundred brethren at once</a:t>
            </a:r>
            <a:r>
              <a:rPr lang="en-US" sz="3600" b="1" i="1" dirty="0">
                <a:effectLst>
                  <a:glow rad="127000">
                    <a:schemeClr val="bg1">
                      <a:alpha val="76000"/>
                    </a:schemeClr>
                  </a:glow>
                </a:effectLst>
              </a:rPr>
              <a:t>, of whom the greater part remain to the present, but some have fallen asleep. After that </a:t>
            </a:r>
            <a:r>
              <a:rPr lang="en-US" sz="3600" b="1" i="1" u="sng" dirty="0">
                <a:effectLst>
                  <a:glow rad="127000">
                    <a:schemeClr val="bg1">
                      <a:alpha val="76000"/>
                    </a:schemeClr>
                  </a:glow>
                </a:effectLst>
              </a:rPr>
              <a:t>He was seen by James</a:t>
            </a:r>
            <a:r>
              <a:rPr lang="en-US" sz="3600" b="1" i="1" dirty="0">
                <a:effectLst>
                  <a:glow rad="127000">
                    <a:schemeClr val="bg1">
                      <a:alpha val="76000"/>
                    </a:schemeClr>
                  </a:glow>
                </a:effectLst>
              </a:rPr>
              <a:t>, then by </a:t>
            </a:r>
            <a:r>
              <a:rPr lang="en-US" sz="3600" b="1" i="1" u="sng" dirty="0">
                <a:effectLst>
                  <a:glow rad="127000">
                    <a:schemeClr val="bg1">
                      <a:alpha val="76000"/>
                    </a:schemeClr>
                  </a:glow>
                </a:effectLst>
              </a:rPr>
              <a:t>all the apostles</a:t>
            </a:r>
            <a:r>
              <a:rPr lang="en-US" sz="3600" b="1" i="1" dirty="0">
                <a:effectLst>
                  <a:glow rad="127000">
                    <a:schemeClr val="bg1">
                      <a:alpha val="76000"/>
                    </a:schemeClr>
                  </a:glow>
                </a:effectLst>
              </a:rPr>
              <a:t>. Then last of all </a:t>
            </a:r>
            <a:r>
              <a:rPr lang="en-US" sz="3600" b="1" i="1" u="sng" dirty="0">
                <a:effectLst>
                  <a:glow rad="127000">
                    <a:schemeClr val="bg1">
                      <a:alpha val="76000"/>
                    </a:schemeClr>
                  </a:glow>
                </a:effectLst>
              </a:rPr>
              <a:t>He was seen by me</a:t>
            </a:r>
            <a:r>
              <a:rPr lang="en-US" sz="3600" b="1" i="1" dirty="0">
                <a:effectLst>
                  <a:glow rad="127000">
                    <a:schemeClr val="bg1">
                      <a:alpha val="76000"/>
                    </a:schemeClr>
                  </a:glow>
                </a:effectLst>
              </a:rPr>
              <a:t> also, as by one born out of due time.</a:t>
            </a:r>
          </a:p>
        </p:txBody>
      </p:sp>
    </p:spTree>
    <p:extLst>
      <p:ext uri="{BB962C8B-B14F-4D97-AF65-F5344CB8AC3E}">
        <p14:creationId xmlns:p14="http://schemas.microsoft.com/office/powerpoint/2010/main" val="394968287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1">
              <a:lnSpc>
                <a:spcPts val="3000"/>
              </a:lnSpc>
              <a:spcBef>
                <a:spcPts val="600"/>
              </a:spcBef>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after death. </a:t>
            </a:r>
          </a:p>
          <a:p>
            <a:pPr marL="57150" indent="0">
              <a:lnSpc>
                <a:spcPts val="3000"/>
              </a:lnSpc>
              <a:spcBef>
                <a:spcPts val="600"/>
              </a:spcBef>
              <a:buNone/>
            </a:pPr>
            <a:r>
              <a:rPr lang="en-US" sz="3600" b="1" i="1" dirty="0">
                <a:effectLst>
                  <a:glow rad="127000">
                    <a:schemeClr val="bg1">
                      <a:alpha val="76000"/>
                    </a:schemeClr>
                  </a:glow>
                </a:effectLst>
              </a:rPr>
              <a:t>1 Corinthians 15:3–8  For I delivered to you first of all that which I also received: that Christ died for our sins according to the Scriptures, and that He was buried, and that </a:t>
            </a:r>
            <a:r>
              <a:rPr lang="en-US" sz="3600" b="1" i="1" u="sng" dirty="0">
                <a:effectLst>
                  <a:glow rad="127000">
                    <a:schemeClr val="bg1">
                      <a:alpha val="76000"/>
                    </a:schemeClr>
                  </a:glow>
                </a:effectLst>
              </a:rPr>
              <a:t>He rose again the third day</a:t>
            </a:r>
            <a:r>
              <a:rPr lang="en-US" sz="3600" b="1" i="1" dirty="0">
                <a:effectLst>
                  <a:glow rad="127000">
                    <a:schemeClr val="bg1">
                      <a:alpha val="76000"/>
                    </a:schemeClr>
                  </a:glow>
                </a:effectLst>
              </a:rPr>
              <a:t> according to the Scriptures, and that </a:t>
            </a:r>
            <a:r>
              <a:rPr lang="en-US" sz="3600" b="1" i="1" u="sng" dirty="0">
                <a:effectLst>
                  <a:glow rad="127000">
                    <a:schemeClr val="bg1">
                      <a:alpha val="76000"/>
                    </a:schemeClr>
                  </a:glow>
                </a:effectLst>
              </a:rPr>
              <a:t>He was seen by Cephas</a:t>
            </a:r>
            <a:r>
              <a:rPr lang="en-US" sz="3600" b="1" i="1" dirty="0">
                <a:effectLst>
                  <a:glow rad="127000">
                    <a:schemeClr val="bg1">
                      <a:alpha val="76000"/>
                    </a:schemeClr>
                  </a:glow>
                </a:effectLst>
              </a:rPr>
              <a:t>, then </a:t>
            </a:r>
            <a:r>
              <a:rPr lang="en-US" sz="3600" b="1" i="1" u="sng" dirty="0">
                <a:effectLst>
                  <a:glow rad="127000">
                    <a:schemeClr val="bg1">
                      <a:alpha val="76000"/>
                    </a:schemeClr>
                  </a:glow>
                </a:effectLst>
              </a:rPr>
              <a:t>by the twelve</a:t>
            </a:r>
            <a:r>
              <a:rPr lang="en-US" sz="3600" b="1" i="1" dirty="0">
                <a:effectLst>
                  <a:glow rad="127000">
                    <a:schemeClr val="bg1">
                      <a:alpha val="76000"/>
                    </a:schemeClr>
                  </a:glow>
                </a:effectLst>
              </a:rPr>
              <a:t>. After that </a:t>
            </a:r>
            <a:r>
              <a:rPr lang="en-US" sz="3600" b="1" i="1" u="sng" dirty="0">
                <a:effectLst>
                  <a:glow rad="127000">
                    <a:schemeClr val="bg1">
                      <a:alpha val="76000"/>
                    </a:schemeClr>
                  </a:glow>
                </a:effectLst>
              </a:rPr>
              <a:t>He was seen by over five hundred brethren at once</a:t>
            </a:r>
            <a:r>
              <a:rPr lang="en-US" sz="3600" b="1" i="1" dirty="0">
                <a:effectLst>
                  <a:glow rad="127000">
                    <a:schemeClr val="bg1">
                      <a:alpha val="76000"/>
                    </a:schemeClr>
                  </a:glow>
                </a:effectLst>
              </a:rPr>
              <a:t>, of whom the greater part remain to the present, but some have fallen asleep. After that </a:t>
            </a:r>
            <a:r>
              <a:rPr lang="en-US" sz="3600" b="1" i="1" u="sng" dirty="0">
                <a:effectLst>
                  <a:glow rad="127000">
                    <a:schemeClr val="bg1">
                      <a:alpha val="76000"/>
                    </a:schemeClr>
                  </a:glow>
                </a:effectLst>
              </a:rPr>
              <a:t>He was seen by James</a:t>
            </a:r>
            <a:r>
              <a:rPr lang="en-US" sz="3600" b="1" i="1" dirty="0">
                <a:effectLst>
                  <a:glow rad="127000">
                    <a:schemeClr val="bg1">
                      <a:alpha val="76000"/>
                    </a:schemeClr>
                  </a:glow>
                </a:effectLst>
              </a:rPr>
              <a:t>, then by </a:t>
            </a:r>
            <a:r>
              <a:rPr lang="en-US" sz="3600" b="1" i="1" u="sng" dirty="0">
                <a:effectLst>
                  <a:glow rad="127000">
                    <a:schemeClr val="bg1">
                      <a:alpha val="76000"/>
                    </a:schemeClr>
                  </a:glow>
                </a:effectLst>
              </a:rPr>
              <a:t>all the apostles</a:t>
            </a:r>
            <a:r>
              <a:rPr lang="en-US" sz="3600" b="1" i="1" dirty="0">
                <a:effectLst>
                  <a:glow rad="127000">
                    <a:schemeClr val="bg1">
                      <a:alpha val="76000"/>
                    </a:schemeClr>
                  </a:glow>
                </a:effectLst>
              </a:rPr>
              <a:t>. Then last of all </a:t>
            </a:r>
            <a:r>
              <a:rPr lang="en-US" sz="3600" b="1" i="1" u="sng" dirty="0">
                <a:effectLst>
                  <a:glow rad="127000">
                    <a:schemeClr val="bg1">
                      <a:alpha val="76000"/>
                    </a:schemeClr>
                  </a:glow>
                </a:effectLst>
              </a:rPr>
              <a:t>He was seen by me</a:t>
            </a:r>
            <a:r>
              <a:rPr lang="en-US" sz="3600" b="1" i="1" dirty="0">
                <a:effectLst>
                  <a:glow rad="127000">
                    <a:schemeClr val="bg1">
                      <a:alpha val="76000"/>
                    </a:schemeClr>
                  </a:glow>
                </a:effectLst>
              </a:rPr>
              <a:t> also, as by one born out of due time.</a:t>
            </a:r>
          </a:p>
          <a:p>
            <a:pPr lvl="1">
              <a:lnSpc>
                <a:spcPts val="3000"/>
              </a:lnSpc>
              <a:spcBef>
                <a:spcPts val="600"/>
              </a:spcBef>
            </a:pPr>
            <a:r>
              <a:rPr lang="en-US" sz="3600" b="1" dirty="0">
                <a:effectLst>
                  <a:glow rad="127000">
                    <a:schemeClr val="bg1">
                      <a:alpha val="76000"/>
                    </a:schemeClr>
                  </a:glow>
                </a:effectLst>
              </a:rPr>
              <a:t>This passage is safely dated to within 5 years after the crucifixion</a:t>
            </a:r>
          </a:p>
        </p:txBody>
      </p:sp>
    </p:spTree>
    <p:extLst>
      <p:ext uri="{BB962C8B-B14F-4D97-AF65-F5344CB8AC3E}">
        <p14:creationId xmlns:p14="http://schemas.microsoft.com/office/powerpoint/2010/main" val="108131716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1">
              <a:lnSpc>
                <a:spcPts val="3000"/>
              </a:lnSpc>
              <a:spcBef>
                <a:spcPts val="600"/>
              </a:spcBef>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after death. </a:t>
            </a:r>
          </a:p>
          <a:p>
            <a:pPr lvl="2">
              <a:lnSpc>
                <a:spcPts val="3000"/>
              </a:lnSpc>
              <a:spcBef>
                <a:spcPts val="600"/>
              </a:spcBef>
            </a:pPr>
            <a:r>
              <a:rPr lang="en-US" sz="3600" b="1" dirty="0">
                <a:effectLst>
                  <a:glow rad="127000">
                    <a:schemeClr val="bg1">
                      <a:alpha val="76000"/>
                    </a:schemeClr>
                  </a:glow>
                </a:effectLst>
              </a:rPr>
              <a:t>Many people were eye-witnesses of Jesus alive after death</a:t>
            </a:r>
          </a:p>
        </p:txBody>
      </p:sp>
    </p:spTree>
    <p:extLst>
      <p:ext uri="{BB962C8B-B14F-4D97-AF65-F5344CB8AC3E}">
        <p14:creationId xmlns:p14="http://schemas.microsoft.com/office/powerpoint/2010/main" val="375653718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1">
              <a:lnSpc>
                <a:spcPts val="3000"/>
              </a:lnSpc>
              <a:spcBef>
                <a:spcPts val="600"/>
              </a:spcBef>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after death. </a:t>
            </a:r>
          </a:p>
          <a:p>
            <a:pPr lvl="2">
              <a:lnSpc>
                <a:spcPts val="3000"/>
              </a:lnSpc>
              <a:spcBef>
                <a:spcPts val="600"/>
              </a:spcBef>
            </a:pPr>
            <a:r>
              <a:rPr lang="en-US" sz="3600" b="1" dirty="0">
                <a:effectLst>
                  <a:glow rad="127000">
                    <a:schemeClr val="bg1">
                      <a:alpha val="76000"/>
                    </a:schemeClr>
                  </a:glow>
                </a:effectLst>
              </a:rPr>
              <a:t>Many people were eye-witnesses of Jesus alive after death</a:t>
            </a:r>
          </a:p>
          <a:p>
            <a:pPr lvl="2">
              <a:lnSpc>
                <a:spcPts val="3000"/>
              </a:lnSpc>
              <a:spcBef>
                <a:spcPts val="600"/>
              </a:spcBef>
            </a:pPr>
            <a:r>
              <a:rPr lang="en-US" sz="3600" b="1" dirty="0">
                <a:effectLst>
                  <a:glow rad="127000">
                    <a:schemeClr val="bg1">
                      <a:alpha val="76000"/>
                    </a:schemeClr>
                  </a:glow>
                </a:effectLst>
              </a:rPr>
              <a:t>Let’s talk about a few of them</a:t>
            </a:r>
          </a:p>
        </p:txBody>
      </p:sp>
    </p:spTree>
    <p:extLst>
      <p:ext uri="{BB962C8B-B14F-4D97-AF65-F5344CB8AC3E}">
        <p14:creationId xmlns:p14="http://schemas.microsoft.com/office/powerpoint/2010/main" val="328016692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1">
              <a:lnSpc>
                <a:spcPts val="3000"/>
              </a:lnSpc>
              <a:spcBef>
                <a:spcPts val="600"/>
              </a:spcBef>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after death. </a:t>
            </a:r>
          </a:p>
          <a:p>
            <a:pPr lvl="2">
              <a:lnSpc>
                <a:spcPts val="3000"/>
              </a:lnSpc>
              <a:spcBef>
                <a:spcPts val="600"/>
              </a:spcBef>
            </a:pPr>
            <a:r>
              <a:rPr lang="en-US" sz="3600" b="1" dirty="0">
                <a:effectLst>
                  <a:glow rad="127000">
                    <a:schemeClr val="bg1">
                      <a:alpha val="76000"/>
                    </a:schemeClr>
                  </a:glow>
                </a:effectLst>
              </a:rPr>
              <a:t>Many people were eye-witnesses of Jesus alive after death</a:t>
            </a:r>
          </a:p>
          <a:p>
            <a:pPr lvl="2">
              <a:lnSpc>
                <a:spcPts val="3000"/>
              </a:lnSpc>
              <a:spcBef>
                <a:spcPts val="600"/>
              </a:spcBef>
            </a:pPr>
            <a:r>
              <a:rPr lang="en-US" sz="3600" b="1" dirty="0">
                <a:effectLst>
                  <a:glow rad="127000">
                    <a:schemeClr val="bg1">
                      <a:alpha val="76000"/>
                    </a:schemeClr>
                  </a:glow>
                </a:effectLst>
              </a:rPr>
              <a:t>Let’s talk about a few of them</a:t>
            </a:r>
          </a:p>
          <a:p>
            <a:pPr lvl="3">
              <a:lnSpc>
                <a:spcPts val="3000"/>
              </a:lnSpc>
              <a:spcBef>
                <a:spcPts val="600"/>
              </a:spcBef>
            </a:pPr>
            <a:r>
              <a:rPr lang="en-US" sz="3600" b="1" dirty="0">
                <a:effectLst>
                  <a:glow rad="127000">
                    <a:schemeClr val="bg1">
                      <a:alpha val="76000"/>
                    </a:schemeClr>
                  </a:glow>
                </a:effectLst>
              </a:rPr>
              <a:t>The women disciples (Matt 28:8-10)</a:t>
            </a:r>
          </a:p>
        </p:txBody>
      </p:sp>
    </p:spTree>
    <p:extLst>
      <p:ext uri="{BB962C8B-B14F-4D97-AF65-F5344CB8AC3E}">
        <p14:creationId xmlns:p14="http://schemas.microsoft.com/office/powerpoint/2010/main" val="3529749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0"/>
              </a:spcBef>
            </a:pPr>
            <a:r>
              <a:rPr lang="en-US" sz="3600" b="1" dirty="0">
                <a:effectLst>
                  <a:glow rad="127000">
                    <a:schemeClr val="bg1">
                      <a:alpha val="76000"/>
                    </a:schemeClr>
                  </a:glow>
                </a:effectLst>
              </a:rPr>
              <a:t>The Resurrection is unique</a:t>
            </a:r>
          </a:p>
          <a:p>
            <a:pPr lvl="1">
              <a:lnSpc>
                <a:spcPts val="3000"/>
              </a:lnSpc>
              <a:spcBef>
                <a:spcPts val="0"/>
              </a:spcBef>
            </a:pPr>
            <a:r>
              <a:rPr lang="en-US" sz="3600" b="1" dirty="0">
                <a:effectLst>
                  <a:glow rad="127000">
                    <a:schemeClr val="bg1">
                      <a:alpha val="76000"/>
                    </a:schemeClr>
                  </a:glow>
                </a:effectLst>
              </a:rPr>
              <a:t>No other religion has historical evidence to support it’s supernatural claims</a:t>
            </a:r>
          </a:p>
          <a:p>
            <a:pPr lvl="2">
              <a:lnSpc>
                <a:spcPts val="3000"/>
              </a:lnSpc>
              <a:spcBef>
                <a:spcPts val="0"/>
              </a:spcBef>
            </a:pPr>
            <a:r>
              <a:rPr lang="en-US" sz="3600" b="1" dirty="0">
                <a:effectLst>
                  <a:glow rad="127000">
                    <a:schemeClr val="bg1">
                      <a:alpha val="76000"/>
                    </a:schemeClr>
                  </a:glow>
                </a:effectLst>
              </a:rPr>
              <a:t>Hindu, Islam, Mormonism</a:t>
            </a:r>
          </a:p>
        </p:txBody>
      </p:sp>
    </p:spTree>
    <p:extLst>
      <p:ext uri="{BB962C8B-B14F-4D97-AF65-F5344CB8AC3E}">
        <p14:creationId xmlns:p14="http://schemas.microsoft.com/office/powerpoint/2010/main" val="231065882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1">
              <a:lnSpc>
                <a:spcPts val="3000"/>
              </a:lnSpc>
              <a:spcBef>
                <a:spcPts val="600"/>
              </a:spcBef>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after death. </a:t>
            </a:r>
          </a:p>
          <a:p>
            <a:pPr lvl="2">
              <a:lnSpc>
                <a:spcPts val="3000"/>
              </a:lnSpc>
              <a:spcBef>
                <a:spcPts val="600"/>
              </a:spcBef>
            </a:pPr>
            <a:r>
              <a:rPr lang="en-US" sz="3600" b="1" dirty="0">
                <a:effectLst>
                  <a:glow rad="127000">
                    <a:schemeClr val="bg1">
                      <a:alpha val="76000"/>
                    </a:schemeClr>
                  </a:glow>
                </a:effectLst>
              </a:rPr>
              <a:t>Many people were eye-witnesses of Jesus alive after death</a:t>
            </a:r>
          </a:p>
          <a:p>
            <a:pPr lvl="2">
              <a:lnSpc>
                <a:spcPts val="3000"/>
              </a:lnSpc>
              <a:spcBef>
                <a:spcPts val="600"/>
              </a:spcBef>
            </a:pPr>
            <a:r>
              <a:rPr lang="en-US" sz="3600" b="1" dirty="0">
                <a:effectLst>
                  <a:glow rad="127000">
                    <a:schemeClr val="bg1">
                      <a:alpha val="76000"/>
                    </a:schemeClr>
                  </a:glow>
                </a:effectLst>
              </a:rPr>
              <a:t>Let’s talk about a few of them</a:t>
            </a:r>
          </a:p>
          <a:p>
            <a:pPr lvl="3">
              <a:lnSpc>
                <a:spcPts val="3000"/>
              </a:lnSpc>
              <a:spcBef>
                <a:spcPts val="600"/>
              </a:spcBef>
            </a:pPr>
            <a:r>
              <a:rPr lang="en-US" sz="3600" b="1" dirty="0">
                <a:effectLst>
                  <a:glow rad="127000">
                    <a:schemeClr val="bg1">
                      <a:alpha val="76000"/>
                    </a:schemeClr>
                  </a:glow>
                </a:effectLst>
              </a:rPr>
              <a:t>The women disciples (Matt 28:8-10)</a:t>
            </a:r>
          </a:p>
          <a:p>
            <a:pPr lvl="4">
              <a:lnSpc>
                <a:spcPts val="3000"/>
              </a:lnSpc>
              <a:spcBef>
                <a:spcPts val="600"/>
              </a:spcBef>
            </a:pPr>
            <a:r>
              <a:rPr lang="en-US" sz="3600" b="1" dirty="0">
                <a:effectLst>
                  <a:glow rad="127000">
                    <a:schemeClr val="bg1">
                      <a:alpha val="76000"/>
                    </a:schemeClr>
                  </a:glow>
                </a:effectLst>
              </a:rPr>
              <a:t>Saw Him alive after finding the empty tomb</a:t>
            </a:r>
          </a:p>
        </p:txBody>
      </p:sp>
    </p:spTree>
    <p:extLst>
      <p:ext uri="{BB962C8B-B14F-4D97-AF65-F5344CB8AC3E}">
        <p14:creationId xmlns:p14="http://schemas.microsoft.com/office/powerpoint/2010/main" val="395694824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1">
              <a:lnSpc>
                <a:spcPts val="3000"/>
              </a:lnSpc>
              <a:spcBef>
                <a:spcPts val="600"/>
              </a:spcBef>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after death. </a:t>
            </a:r>
          </a:p>
          <a:p>
            <a:pPr lvl="2">
              <a:lnSpc>
                <a:spcPts val="3000"/>
              </a:lnSpc>
              <a:spcBef>
                <a:spcPts val="600"/>
              </a:spcBef>
            </a:pPr>
            <a:r>
              <a:rPr lang="en-US" sz="3600" b="1" dirty="0">
                <a:effectLst>
                  <a:glow rad="127000">
                    <a:schemeClr val="bg1">
                      <a:alpha val="76000"/>
                    </a:schemeClr>
                  </a:glow>
                </a:effectLst>
              </a:rPr>
              <a:t>Many people were eye-witnesses of Jesus alive after death</a:t>
            </a:r>
          </a:p>
          <a:p>
            <a:pPr lvl="2">
              <a:lnSpc>
                <a:spcPts val="3000"/>
              </a:lnSpc>
              <a:spcBef>
                <a:spcPts val="600"/>
              </a:spcBef>
            </a:pPr>
            <a:r>
              <a:rPr lang="en-US" sz="3600" b="1" dirty="0">
                <a:effectLst>
                  <a:glow rad="127000">
                    <a:schemeClr val="bg1">
                      <a:alpha val="76000"/>
                    </a:schemeClr>
                  </a:glow>
                </a:effectLst>
              </a:rPr>
              <a:t>Let’s talk about a few of them</a:t>
            </a:r>
          </a:p>
          <a:p>
            <a:pPr lvl="3">
              <a:lnSpc>
                <a:spcPts val="3000"/>
              </a:lnSpc>
              <a:spcBef>
                <a:spcPts val="600"/>
              </a:spcBef>
            </a:pPr>
            <a:r>
              <a:rPr lang="en-US" sz="3600" b="1" dirty="0">
                <a:effectLst>
                  <a:glow rad="127000">
                    <a:schemeClr val="bg1">
                      <a:alpha val="76000"/>
                    </a:schemeClr>
                  </a:glow>
                </a:effectLst>
              </a:rPr>
              <a:t>The women disciples (Matt 28:8-10)</a:t>
            </a:r>
          </a:p>
          <a:p>
            <a:pPr lvl="4">
              <a:lnSpc>
                <a:spcPts val="3000"/>
              </a:lnSpc>
              <a:spcBef>
                <a:spcPts val="600"/>
              </a:spcBef>
            </a:pPr>
            <a:r>
              <a:rPr lang="en-US" sz="3600" b="1" dirty="0">
                <a:effectLst>
                  <a:glow rad="127000">
                    <a:schemeClr val="bg1">
                      <a:alpha val="76000"/>
                    </a:schemeClr>
                  </a:glow>
                </a:effectLst>
              </a:rPr>
              <a:t>Saw Him alive after finding the empty tomb</a:t>
            </a:r>
          </a:p>
          <a:p>
            <a:pPr lvl="4">
              <a:lnSpc>
                <a:spcPts val="3000"/>
              </a:lnSpc>
              <a:spcBef>
                <a:spcPts val="600"/>
              </a:spcBef>
            </a:pPr>
            <a:r>
              <a:rPr lang="en-US" sz="3600" b="1" dirty="0">
                <a:effectLst>
                  <a:glow rad="127000">
                    <a:schemeClr val="bg1">
                      <a:alpha val="76000"/>
                    </a:schemeClr>
                  </a:glow>
                </a:effectLst>
              </a:rPr>
              <a:t>They held His feet and worshipped Him</a:t>
            </a:r>
          </a:p>
        </p:txBody>
      </p:sp>
    </p:spTree>
    <p:extLst>
      <p:ext uri="{BB962C8B-B14F-4D97-AF65-F5344CB8AC3E}">
        <p14:creationId xmlns:p14="http://schemas.microsoft.com/office/powerpoint/2010/main" val="284780062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1">
              <a:lnSpc>
                <a:spcPts val="3000"/>
              </a:lnSpc>
              <a:spcBef>
                <a:spcPts val="600"/>
              </a:spcBef>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after death. </a:t>
            </a:r>
          </a:p>
          <a:p>
            <a:pPr lvl="2">
              <a:lnSpc>
                <a:spcPts val="3000"/>
              </a:lnSpc>
              <a:spcBef>
                <a:spcPts val="600"/>
              </a:spcBef>
            </a:pPr>
            <a:r>
              <a:rPr lang="en-US" sz="3600" b="1" dirty="0">
                <a:effectLst>
                  <a:glow rad="127000">
                    <a:schemeClr val="bg1">
                      <a:alpha val="76000"/>
                    </a:schemeClr>
                  </a:glow>
                </a:effectLst>
              </a:rPr>
              <a:t>Many people were eye-witnesses of Jesus alive after death</a:t>
            </a:r>
          </a:p>
          <a:p>
            <a:pPr lvl="2">
              <a:lnSpc>
                <a:spcPts val="3000"/>
              </a:lnSpc>
              <a:spcBef>
                <a:spcPts val="600"/>
              </a:spcBef>
            </a:pPr>
            <a:r>
              <a:rPr lang="en-US" sz="3600" b="1" dirty="0">
                <a:effectLst>
                  <a:glow rad="127000">
                    <a:schemeClr val="bg1">
                      <a:alpha val="76000"/>
                    </a:schemeClr>
                  </a:glow>
                </a:effectLst>
              </a:rPr>
              <a:t>Let’s talk about a few of them</a:t>
            </a:r>
          </a:p>
          <a:p>
            <a:pPr lvl="3">
              <a:lnSpc>
                <a:spcPts val="3000"/>
              </a:lnSpc>
              <a:spcBef>
                <a:spcPts val="600"/>
              </a:spcBef>
            </a:pPr>
            <a:r>
              <a:rPr lang="en-US" sz="3600" b="1" dirty="0">
                <a:effectLst>
                  <a:glow rad="127000">
                    <a:schemeClr val="bg1">
                      <a:alpha val="76000"/>
                    </a:schemeClr>
                  </a:glow>
                </a:effectLst>
              </a:rPr>
              <a:t>The women disciples (Matt 28:8-10)</a:t>
            </a:r>
          </a:p>
          <a:p>
            <a:pPr lvl="4">
              <a:lnSpc>
                <a:spcPts val="3000"/>
              </a:lnSpc>
              <a:spcBef>
                <a:spcPts val="600"/>
              </a:spcBef>
            </a:pPr>
            <a:r>
              <a:rPr lang="en-US" sz="3600" b="1" dirty="0">
                <a:effectLst>
                  <a:glow rad="127000">
                    <a:schemeClr val="bg1">
                      <a:alpha val="76000"/>
                    </a:schemeClr>
                  </a:glow>
                </a:effectLst>
              </a:rPr>
              <a:t>Saw Him alive after finding the empty tomb</a:t>
            </a:r>
          </a:p>
          <a:p>
            <a:pPr lvl="4">
              <a:lnSpc>
                <a:spcPts val="3000"/>
              </a:lnSpc>
              <a:spcBef>
                <a:spcPts val="600"/>
              </a:spcBef>
            </a:pPr>
            <a:r>
              <a:rPr lang="en-US" sz="3600" b="1" dirty="0">
                <a:effectLst>
                  <a:glow rad="127000">
                    <a:schemeClr val="bg1">
                      <a:alpha val="76000"/>
                    </a:schemeClr>
                  </a:glow>
                </a:effectLst>
              </a:rPr>
              <a:t>They held His feet and worshipped Him</a:t>
            </a:r>
          </a:p>
          <a:p>
            <a:pPr lvl="5">
              <a:lnSpc>
                <a:spcPts val="3000"/>
              </a:lnSpc>
              <a:spcBef>
                <a:spcPts val="600"/>
              </a:spcBef>
            </a:pPr>
            <a:r>
              <a:rPr lang="en-US" sz="3600" b="1" dirty="0">
                <a:effectLst>
                  <a:glow rad="127000">
                    <a:schemeClr val="bg1">
                      <a:alpha val="76000"/>
                    </a:schemeClr>
                  </a:glow>
                </a:effectLst>
              </a:rPr>
              <a:t>A physical resurrection</a:t>
            </a:r>
          </a:p>
        </p:txBody>
      </p:sp>
    </p:spTree>
    <p:extLst>
      <p:ext uri="{BB962C8B-B14F-4D97-AF65-F5344CB8AC3E}">
        <p14:creationId xmlns:p14="http://schemas.microsoft.com/office/powerpoint/2010/main" val="41936990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4770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Ten of the apostles (Luke 24 &amp; John 20)</a:t>
            </a:r>
          </a:p>
        </p:txBody>
      </p:sp>
    </p:spTree>
    <p:extLst>
      <p:ext uri="{BB962C8B-B14F-4D97-AF65-F5344CB8AC3E}">
        <p14:creationId xmlns:p14="http://schemas.microsoft.com/office/powerpoint/2010/main" val="428959864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4770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Ten of the apostles (Luke 24 &amp; John 20)</a:t>
            </a:r>
          </a:p>
          <a:p>
            <a:pPr marL="114300" indent="0">
              <a:lnSpc>
                <a:spcPts val="3000"/>
              </a:lnSpc>
              <a:spcBef>
                <a:spcPts val="600"/>
              </a:spcBef>
              <a:buNone/>
            </a:pPr>
            <a:r>
              <a:rPr lang="en-US" sz="3300" b="1" i="1" dirty="0">
                <a:effectLst>
                  <a:glow rad="127000">
                    <a:schemeClr val="bg1">
                      <a:alpha val="76000"/>
                    </a:schemeClr>
                  </a:glow>
                </a:effectLst>
              </a:rPr>
              <a:t>Luke 24:36–43 Now as they said these things, Jesus Himself stood in the midst of them, and said to them, “Peace to you.” But they were terrified and frightened, and supposed they had seen a spirit. And He said to them, “Why are you troubled? And why do doubts arise in your hearts? Behold My hands and My feet, that it is I Myself. Handle Me and see, for a spirit does not have flesh and bones as you see I have.” When He had said this, He showed them His hands and His feet. But while they still did not believe for joy, and marveled, He said to them, “Have you any food here?” So they gave Him a piece of a broiled fish and some honeycomb. And He took it and ate in their presence.</a:t>
            </a:r>
            <a:endParaRPr lang="en-US" sz="3300" b="1" dirty="0">
              <a:effectLst>
                <a:glow rad="127000">
                  <a:schemeClr val="bg1">
                    <a:alpha val="76000"/>
                  </a:schemeClr>
                </a:glow>
              </a:effectLst>
            </a:endParaRPr>
          </a:p>
        </p:txBody>
      </p:sp>
    </p:spTree>
    <p:extLst>
      <p:ext uri="{BB962C8B-B14F-4D97-AF65-F5344CB8AC3E}">
        <p14:creationId xmlns:p14="http://schemas.microsoft.com/office/powerpoint/2010/main" val="73707136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3">
              <a:lnSpc>
                <a:spcPts val="3000"/>
              </a:lnSpc>
              <a:spcBef>
                <a:spcPts val="600"/>
              </a:spcBef>
            </a:pPr>
            <a:r>
              <a:rPr lang="en-US" sz="3600" b="1" dirty="0">
                <a:effectLst>
                  <a:glow rad="127000">
                    <a:schemeClr val="bg1">
                      <a:alpha val="76000"/>
                    </a:schemeClr>
                  </a:glow>
                </a:effectLst>
              </a:rPr>
              <a:t>Jesus was physically resurrected</a:t>
            </a:r>
          </a:p>
        </p:txBody>
      </p:sp>
    </p:spTree>
    <p:extLst>
      <p:ext uri="{BB962C8B-B14F-4D97-AF65-F5344CB8AC3E}">
        <p14:creationId xmlns:p14="http://schemas.microsoft.com/office/powerpoint/2010/main" val="135707649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3">
              <a:lnSpc>
                <a:spcPts val="3000"/>
              </a:lnSpc>
              <a:spcBef>
                <a:spcPts val="600"/>
              </a:spcBef>
            </a:pPr>
            <a:r>
              <a:rPr lang="en-US" sz="3600" b="1" dirty="0">
                <a:effectLst>
                  <a:glow rad="127000">
                    <a:schemeClr val="bg1">
                      <a:alpha val="76000"/>
                    </a:schemeClr>
                  </a:glow>
                </a:effectLst>
              </a:rPr>
              <a:t>Jesus was physically resurrected</a:t>
            </a:r>
          </a:p>
          <a:p>
            <a:pPr lvl="4">
              <a:lnSpc>
                <a:spcPts val="3000"/>
              </a:lnSpc>
              <a:spcBef>
                <a:spcPts val="600"/>
              </a:spcBef>
            </a:pPr>
            <a:r>
              <a:rPr lang="en-US" sz="3600" b="1" dirty="0">
                <a:effectLst>
                  <a:glow rad="127000">
                    <a:schemeClr val="bg1">
                      <a:alpha val="76000"/>
                    </a:schemeClr>
                  </a:glow>
                </a:effectLst>
              </a:rPr>
              <a:t>He let them touch Him</a:t>
            </a:r>
          </a:p>
          <a:p>
            <a:pPr marL="914400" lvl="2" indent="0">
              <a:lnSpc>
                <a:spcPts val="3000"/>
              </a:lnSpc>
              <a:spcBef>
                <a:spcPts val="600"/>
              </a:spcBef>
              <a:buNone/>
            </a:pPr>
            <a:endParaRPr lang="en-US" sz="2800" b="1" dirty="0">
              <a:effectLst>
                <a:glow rad="127000">
                  <a:schemeClr val="bg1">
                    <a:alpha val="76000"/>
                  </a:schemeClr>
                </a:glow>
              </a:effectLst>
            </a:endParaRPr>
          </a:p>
        </p:txBody>
      </p:sp>
    </p:spTree>
    <p:extLst>
      <p:ext uri="{BB962C8B-B14F-4D97-AF65-F5344CB8AC3E}">
        <p14:creationId xmlns:p14="http://schemas.microsoft.com/office/powerpoint/2010/main" val="51851767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3">
              <a:lnSpc>
                <a:spcPts val="3000"/>
              </a:lnSpc>
              <a:spcBef>
                <a:spcPts val="600"/>
              </a:spcBef>
            </a:pPr>
            <a:r>
              <a:rPr lang="en-US" sz="3600" b="1" dirty="0">
                <a:effectLst>
                  <a:glow rad="127000">
                    <a:schemeClr val="bg1">
                      <a:alpha val="76000"/>
                    </a:schemeClr>
                  </a:glow>
                </a:effectLst>
              </a:rPr>
              <a:t>Jesus was physically resurrected</a:t>
            </a:r>
          </a:p>
          <a:p>
            <a:pPr lvl="4">
              <a:lnSpc>
                <a:spcPts val="3000"/>
              </a:lnSpc>
              <a:spcBef>
                <a:spcPts val="600"/>
              </a:spcBef>
            </a:pPr>
            <a:r>
              <a:rPr lang="en-US" sz="3600" b="1" dirty="0">
                <a:effectLst>
                  <a:glow rad="127000">
                    <a:schemeClr val="bg1">
                      <a:alpha val="76000"/>
                    </a:schemeClr>
                  </a:glow>
                </a:effectLst>
              </a:rPr>
              <a:t>He let them touch Him</a:t>
            </a:r>
          </a:p>
          <a:p>
            <a:pPr lvl="4">
              <a:lnSpc>
                <a:spcPts val="3000"/>
              </a:lnSpc>
              <a:spcBef>
                <a:spcPts val="600"/>
              </a:spcBef>
            </a:pPr>
            <a:r>
              <a:rPr lang="en-US" sz="3600" b="1" dirty="0">
                <a:effectLst>
                  <a:glow rad="127000">
                    <a:schemeClr val="bg1">
                      <a:alpha val="76000"/>
                    </a:schemeClr>
                  </a:glow>
                </a:effectLst>
              </a:rPr>
              <a:t>He ate with them</a:t>
            </a:r>
          </a:p>
          <a:p>
            <a:pPr marL="914400" lvl="2" indent="0">
              <a:lnSpc>
                <a:spcPts val="3000"/>
              </a:lnSpc>
              <a:spcBef>
                <a:spcPts val="600"/>
              </a:spcBef>
              <a:buNone/>
            </a:pPr>
            <a:endParaRPr lang="en-US" sz="2800" b="1" dirty="0">
              <a:effectLst>
                <a:glow rad="127000">
                  <a:schemeClr val="bg1">
                    <a:alpha val="76000"/>
                  </a:schemeClr>
                </a:glow>
              </a:effectLst>
            </a:endParaRPr>
          </a:p>
        </p:txBody>
      </p:sp>
    </p:spTree>
    <p:extLst>
      <p:ext uri="{BB962C8B-B14F-4D97-AF65-F5344CB8AC3E}">
        <p14:creationId xmlns:p14="http://schemas.microsoft.com/office/powerpoint/2010/main" val="31598673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3">
              <a:lnSpc>
                <a:spcPts val="3000"/>
              </a:lnSpc>
              <a:spcBef>
                <a:spcPts val="600"/>
              </a:spcBef>
            </a:pPr>
            <a:r>
              <a:rPr lang="en-US" sz="3600" b="1" dirty="0">
                <a:effectLst>
                  <a:glow rad="127000">
                    <a:schemeClr val="bg1">
                      <a:alpha val="76000"/>
                    </a:schemeClr>
                  </a:glow>
                </a:effectLst>
              </a:rPr>
              <a:t>Jesus was physically resurrected</a:t>
            </a:r>
          </a:p>
          <a:p>
            <a:pPr lvl="4">
              <a:lnSpc>
                <a:spcPts val="3000"/>
              </a:lnSpc>
              <a:spcBef>
                <a:spcPts val="600"/>
              </a:spcBef>
            </a:pPr>
            <a:r>
              <a:rPr lang="en-US" sz="3600" b="1" dirty="0">
                <a:effectLst>
                  <a:glow rad="127000">
                    <a:schemeClr val="bg1">
                      <a:alpha val="76000"/>
                    </a:schemeClr>
                  </a:glow>
                </a:effectLst>
              </a:rPr>
              <a:t>He let them touch Him</a:t>
            </a:r>
          </a:p>
          <a:p>
            <a:pPr lvl="4">
              <a:lnSpc>
                <a:spcPts val="3000"/>
              </a:lnSpc>
              <a:spcBef>
                <a:spcPts val="600"/>
              </a:spcBef>
            </a:pPr>
            <a:r>
              <a:rPr lang="en-US" sz="3600" b="1" dirty="0">
                <a:effectLst>
                  <a:glow rad="127000">
                    <a:schemeClr val="bg1">
                      <a:alpha val="76000"/>
                    </a:schemeClr>
                  </a:glow>
                </a:effectLst>
              </a:rPr>
              <a:t>He ate with them</a:t>
            </a:r>
          </a:p>
          <a:p>
            <a:pPr lvl="4">
              <a:lnSpc>
                <a:spcPts val="3000"/>
              </a:lnSpc>
              <a:spcBef>
                <a:spcPts val="600"/>
              </a:spcBef>
            </a:pPr>
            <a:r>
              <a:rPr lang="en-US" sz="3600" b="1" dirty="0">
                <a:effectLst>
                  <a:glow rad="127000">
                    <a:schemeClr val="bg1">
                      <a:alpha val="76000"/>
                    </a:schemeClr>
                  </a:glow>
                </a:effectLst>
              </a:rPr>
              <a:t>What could this be other than a legitimate resurrection?</a:t>
            </a:r>
          </a:p>
          <a:p>
            <a:pPr marL="914400" lvl="2" indent="0">
              <a:lnSpc>
                <a:spcPts val="3000"/>
              </a:lnSpc>
              <a:spcBef>
                <a:spcPts val="600"/>
              </a:spcBef>
              <a:buNone/>
            </a:pPr>
            <a:endParaRPr lang="en-US" sz="2800" b="1" dirty="0">
              <a:effectLst>
                <a:glow rad="127000">
                  <a:schemeClr val="bg1">
                    <a:alpha val="76000"/>
                  </a:schemeClr>
                </a:glow>
              </a:effectLst>
            </a:endParaRPr>
          </a:p>
        </p:txBody>
      </p:sp>
    </p:spTree>
    <p:extLst>
      <p:ext uri="{BB962C8B-B14F-4D97-AF65-F5344CB8AC3E}">
        <p14:creationId xmlns:p14="http://schemas.microsoft.com/office/powerpoint/2010/main" val="232915732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3">
              <a:lnSpc>
                <a:spcPts val="3000"/>
              </a:lnSpc>
              <a:spcBef>
                <a:spcPts val="600"/>
              </a:spcBef>
            </a:pPr>
            <a:r>
              <a:rPr lang="en-US" sz="3600" b="1" dirty="0">
                <a:effectLst>
                  <a:glow rad="127000">
                    <a:schemeClr val="bg1">
                      <a:alpha val="76000"/>
                    </a:schemeClr>
                  </a:glow>
                </a:effectLst>
              </a:rPr>
              <a:t>Jesus was physically resurrected</a:t>
            </a:r>
          </a:p>
          <a:p>
            <a:pPr lvl="4">
              <a:lnSpc>
                <a:spcPts val="3000"/>
              </a:lnSpc>
              <a:spcBef>
                <a:spcPts val="600"/>
              </a:spcBef>
            </a:pPr>
            <a:r>
              <a:rPr lang="en-US" sz="3600" b="1" dirty="0">
                <a:effectLst>
                  <a:glow rad="127000">
                    <a:schemeClr val="bg1">
                      <a:alpha val="76000"/>
                    </a:schemeClr>
                  </a:glow>
                </a:effectLst>
              </a:rPr>
              <a:t>He let them touch Him</a:t>
            </a:r>
          </a:p>
          <a:p>
            <a:pPr lvl="4">
              <a:lnSpc>
                <a:spcPts val="3000"/>
              </a:lnSpc>
              <a:spcBef>
                <a:spcPts val="600"/>
              </a:spcBef>
            </a:pPr>
            <a:r>
              <a:rPr lang="en-US" sz="3600" b="1" dirty="0">
                <a:effectLst>
                  <a:glow rad="127000">
                    <a:schemeClr val="bg1">
                      <a:alpha val="76000"/>
                    </a:schemeClr>
                  </a:glow>
                </a:effectLst>
              </a:rPr>
              <a:t>He ate with them</a:t>
            </a:r>
          </a:p>
          <a:p>
            <a:pPr lvl="4">
              <a:lnSpc>
                <a:spcPts val="3000"/>
              </a:lnSpc>
              <a:spcBef>
                <a:spcPts val="600"/>
              </a:spcBef>
            </a:pPr>
            <a:r>
              <a:rPr lang="en-US" sz="3600" b="1" dirty="0">
                <a:effectLst>
                  <a:glow rad="127000">
                    <a:schemeClr val="bg1">
                      <a:alpha val="76000"/>
                    </a:schemeClr>
                  </a:glow>
                </a:effectLst>
              </a:rPr>
              <a:t>What could this be other than a legitimate resurrection?</a:t>
            </a:r>
          </a:p>
          <a:p>
            <a:pPr lvl="3">
              <a:lnSpc>
                <a:spcPts val="3000"/>
              </a:lnSpc>
              <a:spcBef>
                <a:spcPts val="600"/>
              </a:spcBef>
            </a:pPr>
            <a:r>
              <a:rPr lang="en-US" sz="3600" b="1" dirty="0">
                <a:effectLst>
                  <a:glow rad="127000">
                    <a:schemeClr val="bg1">
                      <a:alpha val="76000"/>
                    </a:schemeClr>
                  </a:glow>
                </a:effectLst>
              </a:rPr>
              <a:t> Thomas wasn’t there!</a:t>
            </a:r>
          </a:p>
          <a:p>
            <a:pPr marL="914400" lvl="2" indent="0">
              <a:lnSpc>
                <a:spcPts val="3000"/>
              </a:lnSpc>
              <a:spcBef>
                <a:spcPts val="600"/>
              </a:spcBef>
              <a:buNone/>
            </a:pPr>
            <a:endParaRPr lang="en-US" sz="2800" b="1" dirty="0">
              <a:effectLst>
                <a:glow rad="127000">
                  <a:schemeClr val="bg1">
                    <a:alpha val="76000"/>
                  </a:schemeClr>
                </a:glow>
              </a:effectLst>
            </a:endParaRPr>
          </a:p>
        </p:txBody>
      </p:sp>
    </p:spTree>
    <p:extLst>
      <p:ext uri="{BB962C8B-B14F-4D97-AF65-F5344CB8AC3E}">
        <p14:creationId xmlns:p14="http://schemas.microsoft.com/office/powerpoint/2010/main" val="3210591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0"/>
              </a:spcBef>
            </a:pPr>
            <a:r>
              <a:rPr lang="en-US" sz="3600" b="1" dirty="0">
                <a:effectLst>
                  <a:glow rad="127000">
                    <a:schemeClr val="bg1">
                      <a:alpha val="76000"/>
                    </a:schemeClr>
                  </a:glow>
                </a:effectLst>
              </a:rPr>
              <a:t>The Resurrection is unique</a:t>
            </a:r>
          </a:p>
          <a:p>
            <a:pPr lvl="1">
              <a:lnSpc>
                <a:spcPts val="3000"/>
              </a:lnSpc>
              <a:spcBef>
                <a:spcPts val="0"/>
              </a:spcBef>
            </a:pPr>
            <a:r>
              <a:rPr lang="en-US" sz="3600" b="1" dirty="0">
                <a:effectLst>
                  <a:glow rad="127000">
                    <a:schemeClr val="bg1">
                      <a:alpha val="76000"/>
                    </a:schemeClr>
                  </a:glow>
                </a:effectLst>
              </a:rPr>
              <a:t>No other religion has historical evidence to support it’s supernatural claims</a:t>
            </a:r>
          </a:p>
          <a:p>
            <a:pPr lvl="2">
              <a:lnSpc>
                <a:spcPts val="3000"/>
              </a:lnSpc>
              <a:spcBef>
                <a:spcPts val="0"/>
              </a:spcBef>
            </a:pPr>
            <a:r>
              <a:rPr lang="en-US" sz="3600" b="1" dirty="0">
                <a:effectLst>
                  <a:glow rad="127000">
                    <a:schemeClr val="bg1">
                      <a:alpha val="76000"/>
                    </a:schemeClr>
                  </a:glow>
                </a:effectLst>
              </a:rPr>
              <a:t>Hindu, Islam, Mormonism</a:t>
            </a:r>
          </a:p>
          <a:p>
            <a:pPr lvl="3">
              <a:lnSpc>
                <a:spcPts val="3000"/>
              </a:lnSpc>
              <a:spcBef>
                <a:spcPts val="0"/>
              </a:spcBef>
            </a:pPr>
            <a:r>
              <a:rPr lang="en-US" sz="3600" b="1" dirty="0">
                <a:effectLst>
                  <a:glow rad="127000">
                    <a:schemeClr val="bg1">
                      <a:alpha val="76000"/>
                    </a:schemeClr>
                  </a:glow>
                </a:effectLst>
              </a:rPr>
              <a:t>When tested they all fall short of the facts</a:t>
            </a:r>
          </a:p>
        </p:txBody>
      </p:sp>
    </p:spTree>
    <p:extLst>
      <p:ext uri="{BB962C8B-B14F-4D97-AF65-F5344CB8AC3E}">
        <p14:creationId xmlns:p14="http://schemas.microsoft.com/office/powerpoint/2010/main" val="194801943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Jesus appears to “doubting” Thomas</a:t>
            </a:r>
          </a:p>
          <a:p>
            <a:pPr lvl="2">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43419397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Jesus appears to “doubting” Thomas</a:t>
            </a:r>
          </a:p>
          <a:p>
            <a:pPr lvl="2">
              <a:lnSpc>
                <a:spcPts val="3000"/>
              </a:lnSpc>
              <a:spcBef>
                <a:spcPts val="600"/>
              </a:spcBef>
            </a:pPr>
            <a:endParaRPr lang="en-US" sz="3600" b="1" dirty="0">
              <a:effectLst>
                <a:glow rad="127000">
                  <a:schemeClr val="bg1">
                    <a:alpha val="76000"/>
                  </a:schemeClr>
                </a:glow>
              </a:effectLst>
            </a:endParaRPr>
          </a:p>
          <a:p>
            <a:pPr marL="114300" indent="0">
              <a:lnSpc>
                <a:spcPts val="3000"/>
              </a:lnSpc>
              <a:spcBef>
                <a:spcPts val="600"/>
              </a:spcBef>
              <a:buNone/>
            </a:pPr>
            <a:r>
              <a:rPr lang="en-US" sz="3600" b="1" i="1" dirty="0">
                <a:effectLst>
                  <a:glow rad="127000">
                    <a:schemeClr val="bg1">
                      <a:alpha val="76000"/>
                    </a:schemeClr>
                  </a:glow>
                </a:effectLst>
              </a:rPr>
              <a:t>John 20:26–29  And after eight days His disciples were again inside, and Thomas with them. Jesus came, the doors being shut, and stood in the midst, and said, “Peace to you!” Then He said to Thomas, “Reach your finger here, and look at My hands; and reach your hand here, and put it into My side. Do not be unbelieving, but believing.” And Thomas answered and said to Him, “My Lord and my God!” Jesus said to him, “Thomas, because you have seen Me, you have believed. Blessed are those who have not seen and yet have believed.”</a:t>
            </a: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55624342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500 at once!</a:t>
            </a:r>
          </a:p>
          <a:p>
            <a:pPr marL="114300" indent="0">
              <a:lnSpc>
                <a:spcPts val="3000"/>
              </a:lnSpc>
              <a:spcBef>
                <a:spcPts val="600"/>
              </a:spcBef>
              <a:buNone/>
            </a:pPr>
            <a:endParaRPr lang="en-US" sz="3600" b="1" i="1" dirty="0">
              <a:effectLst>
                <a:glow rad="127000">
                  <a:schemeClr val="bg1">
                    <a:alpha val="76000"/>
                  </a:schemeClr>
                </a:glow>
              </a:effectLst>
            </a:endParaRPr>
          </a:p>
        </p:txBody>
      </p:sp>
    </p:spTree>
    <p:extLst>
      <p:ext uri="{BB962C8B-B14F-4D97-AF65-F5344CB8AC3E}">
        <p14:creationId xmlns:p14="http://schemas.microsoft.com/office/powerpoint/2010/main" val="61689076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500 at once!</a:t>
            </a:r>
          </a:p>
          <a:p>
            <a:pPr marL="114300" indent="0">
              <a:lnSpc>
                <a:spcPts val="3000"/>
              </a:lnSpc>
              <a:spcBef>
                <a:spcPts val="600"/>
              </a:spcBef>
              <a:buNone/>
            </a:pPr>
            <a:r>
              <a:rPr lang="en-US" sz="3600" b="1" i="1" dirty="0">
                <a:effectLst>
                  <a:glow rad="127000">
                    <a:schemeClr val="bg1">
                      <a:alpha val="76000"/>
                    </a:schemeClr>
                  </a:glow>
                </a:effectLst>
              </a:rPr>
              <a:t>1 Corinthians 15:6 (NKJV) After that He was seen by over five hundred brethren at once, of whom the greater part remain to the present, but some have fallen asleep.</a:t>
            </a:r>
          </a:p>
          <a:p>
            <a:pPr lvl="3">
              <a:lnSpc>
                <a:spcPts val="3000"/>
              </a:lnSpc>
              <a:spcBef>
                <a:spcPts val="600"/>
              </a:spcBef>
            </a:pPr>
            <a:endParaRPr lang="en-US" sz="3600" b="1" i="1" dirty="0">
              <a:effectLst>
                <a:glow rad="127000">
                  <a:schemeClr val="bg1">
                    <a:alpha val="76000"/>
                  </a:schemeClr>
                </a:glow>
              </a:effectLst>
            </a:endParaRPr>
          </a:p>
        </p:txBody>
      </p:sp>
    </p:spTree>
    <p:extLst>
      <p:ext uri="{BB962C8B-B14F-4D97-AF65-F5344CB8AC3E}">
        <p14:creationId xmlns:p14="http://schemas.microsoft.com/office/powerpoint/2010/main" val="281649236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500 at once!</a:t>
            </a:r>
          </a:p>
          <a:p>
            <a:pPr marL="114300" indent="0">
              <a:lnSpc>
                <a:spcPts val="3000"/>
              </a:lnSpc>
              <a:spcBef>
                <a:spcPts val="600"/>
              </a:spcBef>
              <a:buNone/>
            </a:pPr>
            <a:r>
              <a:rPr lang="en-US" sz="3600" b="1" i="1" dirty="0">
                <a:effectLst>
                  <a:glow rad="127000">
                    <a:schemeClr val="bg1">
                      <a:alpha val="76000"/>
                    </a:schemeClr>
                  </a:glow>
                </a:effectLst>
              </a:rPr>
              <a:t>1 Corinthians 15:6 (NKJV) After that He was seen by over five hundred brethren at once, of whom the greater part remain to the present, but some have fallen asleep.</a:t>
            </a:r>
          </a:p>
          <a:p>
            <a:pPr lvl="3">
              <a:lnSpc>
                <a:spcPts val="3000"/>
              </a:lnSpc>
              <a:spcBef>
                <a:spcPts val="600"/>
              </a:spcBef>
            </a:pPr>
            <a:r>
              <a:rPr lang="en-US" sz="3600" b="1" dirty="0">
                <a:effectLst>
                  <a:glow rad="127000">
                    <a:schemeClr val="bg1">
                      <a:alpha val="76000"/>
                    </a:schemeClr>
                  </a:glow>
                </a:effectLst>
              </a:rPr>
              <a:t>They could have tested it.</a:t>
            </a:r>
          </a:p>
          <a:p>
            <a:pPr lvl="4">
              <a:lnSpc>
                <a:spcPts val="3000"/>
              </a:lnSpc>
              <a:spcBef>
                <a:spcPts val="600"/>
              </a:spcBef>
            </a:pPr>
            <a:endParaRPr lang="en-US" sz="3600" b="1" i="1" dirty="0">
              <a:effectLst>
                <a:glow rad="127000">
                  <a:schemeClr val="bg1">
                    <a:alpha val="76000"/>
                  </a:schemeClr>
                </a:glow>
              </a:effectLst>
            </a:endParaRPr>
          </a:p>
        </p:txBody>
      </p:sp>
    </p:spTree>
    <p:extLst>
      <p:ext uri="{BB962C8B-B14F-4D97-AF65-F5344CB8AC3E}">
        <p14:creationId xmlns:p14="http://schemas.microsoft.com/office/powerpoint/2010/main" val="212309491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500 at once!</a:t>
            </a:r>
          </a:p>
          <a:p>
            <a:pPr marL="114300" indent="0">
              <a:lnSpc>
                <a:spcPts val="3000"/>
              </a:lnSpc>
              <a:spcBef>
                <a:spcPts val="600"/>
              </a:spcBef>
              <a:buNone/>
            </a:pPr>
            <a:r>
              <a:rPr lang="en-US" sz="3600" b="1" i="1" dirty="0">
                <a:effectLst>
                  <a:glow rad="127000">
                    <a:schemeClr val="bg1">
                      <a:alpha val="76000"/>
                    </a:schemeClr>
                  </a:glow>
                </a:effectLst>
              </a:rPr>
              <a:t>1 Corinthians 15:6 (NKJV) After that He was seen by over five hundred brethren at once, of whom the greater part remain to the present, but some have fallen asleep.</a:t>
            </a:r>
          </a:p>
          <a:p>
            <a:pPr lvl="3">
              <a:lnSpc>
                <a:spcPts val="3000"/>
              </a:lnSpc>
              <a:spcBef>
                <a:spcPts val="600"/>
              </a:spcBef>
            </a:pPr>
            <a:r>
              <a:rPr lang="en-US" sz="3600" b="1" dirty="0">
                <a:effectLst>
                  <a:glow rad="127000">
                    <a:schemeClr val="bg1">
                      <a:alpha val="76000"/>
                    </a:schemeClr>
                  </a:glow>
                </a:effectLst>
              </a:rPr>
              <a:t>They could have tested it.</a:t>
            </a:r>
          </a:p>
          <a:p>
            <a:pPr lvl="4">
              <a:lnSpc>
                <a:spcPts val="3000"/>
              </a:lnSpc>
              <a:spcBef>
                <a:spcPts val="600"/>
              </a:spcBef>
            </a:pPr>
            <a:r>
              <a:rPr lang="en-US" sz="3600" b="1" dirty="0">
                <a:effectLst>
                  <a:glow rad="127000">
                    <a:schemeClr val="bg1">
                      <a:alpha val="76000"/>
                    </a:schemeClr>
                  </a:glow>
                </a:effectLst>
              </a:rPr>
              <a:t>Verifiable </a:t>
            </a:r>
          </a:p>
          <a:p>
            <a:pPr lvl="5">
              <a:lnSpc>
                <a:spcPts val="3000"/>
              </a:lnSpc>
              <a:spcBef>
                <a:spcPts val="600"/>
              </a:spcBef>
            </a:pPr>
            <a:endParaRPr lang="en-US" sz="3600" b="1" i="1" dirty="0">
              <a:effectLst>
                <a:glow rad="127000">
                  <a:schemeClr val="bg1">
                    <a:alpha val="76000"/>
                  </a:schemeClr>
                </a:glow>
              </a:effectLst>
            </a:endParaRPr>
          </a:p>
        </p:txBody>
      </p:sp>
    </p:spTree>
    <p:extLst>
      <p:ext uri="{BB962C8B-B14F-4D97-AF65-F5344CB8AC3E}">
        <p14:creationId xmlns:p14="http://schemas.microsoft.com/office/powerpoint/2010/main" val="126165914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500 at once!</a:t>
            </a:r>
          </a:p>
          <a:p>
            <a:pPr marL="114300" indent="0">
              <a:lnSpc>
                <a:spcPts val="3000"/>
              </a:lnSpc>
              <a:spcBef>
                <a:spcPts val="600"/>
              </a:spcBef>
              <a:buNone/>
            </a:pPr>
            <a:r>
              <a:rPr lang="en-US" sz="3600" b="1" i="1" dirty="0">
                <a:effectLst>
                  <a:glow rad="127000">
                    <a:schemeClr val="bg1">
                      <a:alpha val="76000"/>
                    </a:schemeClr>
                  </a:glow>
                </a:effectLst>
              </a:rPr>
              <a:t>1 Corinthians 15:6 (NKJV) After that He was seen by over five hundred brethren at once, of whom the greater part remain to the present, but some have fallen asleep.</a:t>
            </a:r>
          </a:p>
          <a:p>
            <a:pPr lvl="3">
              <a:lnSpc>
                <a:spcPts val="3000"/>
              </a:lnSpc>
              <a:spcBef>
                <a:spcPts val="600"/>
              </a:spcBef>
            </a:pPr>
            <a:r>
              <a:rPr lang="en-US" sz="3600" b="1" dirty="0">
                <a:effectLst>
                  <a:glow rad="127000">
                    <a:schemeClr val="bg1">
                      <a:alpha val="76000"/>
                    </a:schemeClr>
                  </a:glow>
                </a:effectLst>
              </a:rPr>
              <a:t>They could have tested it.</a:t>
            </a:r>
          </a:p>
          <a:p>
            <a:pPr lvl="4">
              <a:lnSpc>
                <a:spcPts val="3000"/>
              </a:lnSpc>
              <a:spcBef>
                <a:spcPts val="600"/>
              </a:spcBef>
            </a:pPr>
            <a:r>
              <a:rPr lang="en-US" sz="3600" b="1" dirty="0">
                <a:effectLst>
                  <a:glow rad="127000">
                    <a:schemeClr val="bg1">
                      <a:alpha val="76000"/>
                    </a:schemeClr>
                  </a:glow>
                </a:effectLst>
              </a:rPr>
              <a:t>Verifiable </a:t>
            </a:r>
          </a:p>
          <a:p>
            <a:pPr lvl="5">
              <a:lnSpc>
                <a:spcPts val="3000"/>
              </a:lnSpc>
              <a:spcBef>
                <a:spcPts val="600"/>
              </a:spcBef>
            </a:pPr>
            <a:r>
              <a:rPr lang="en-US" sz="3600" b="1" dirty="0">
                <a:effectLst>
                  <a:glow rad="127000">
                    <a:schemeClr val="bg1">
                      <a:alpha val="76000"/>
                    </a:schemeClr>
                  </a:glow>
                </a:effectLst>
              </a:rPr>
              <a:t>Because they were still alive!</a:t>
            </a:r>
          </a:p>
          <a:p>
            <a:pPr lvl="5">
              <a:lnSpc>
                <a:spcPts val="3000"/>
              </a:lnSpc>
              <a:spcBef>
                <a:spcPts val="600"/>
              </a:spcBef>
            </a:pPr>
            <a:endParaRPr lang="en-US" sz="3600" b="1" i="1" dirty="0">
              <a:effectLst>
                <a:glow rad="127000">
                  <a:schemeClr val="bg1">
                    <a:alpha val="76000"/>
                  </a:schemeClr>
                </a:glow>
              </a:effectLst>
            </a:endParaRPr>
          </a:p>
        </p:txBody>
      </p:sp>
    </p:spTree>
    <p:extLst>
      <p:ext uri="{BB962C8B-B14F-4D97-AF65-F5344CB8AC3E}">
        <p14:creationId xmlns:p14="http://schemas.microsoft.com/office/powerpoint/2010/main" val="229468564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500 at once!</a:t>
            </a:r>
          </a:p>
          <a:p>
            <a:pPr marL="114300" indent="0">
              <a:lnSpc>
                <a:spcPts val="3000"/>
              </a:lnSpc>
              <a:spcBef>
                <a:spcPts val="600"/>
              </a:spcBef>
              <a:buNone/>
            </a:pPr>
            <a:r>
              <a:rPr lang="en-US" sz="3600" b="1" i="1" dirty="0">
                <a:effectLst>
                  <a:glow rad="127000">
                    <a:schemeClr val="bg1">
                      <a:alpha val="76000"/>
                    </a:schemeClr>
                  </a:glow>
                </a:effectLst>
              </a:rPr>
              <a:t>1 Corinthians 15:6 (NKJV) After that He was seen by over five hundred brethren at once, of whom the greater part remain to the present, but some have fallen asleep.</a:t>
            </a:r>
          </a:p>
          <a:p>
            <a:pPr lvl="3">
              <a:lnSpc>
                <a:spcPts val="3000"/>
              </a:lnSpc>
              <a:spcBef>
                <a:spcPts val="600"/>
              </a:spcBef>
            </a:pPr>
            <a:r>
              <a:rPr lang="en-US" sz="3600" b="1" dirty="0">
                <a:effectLst>
                  <a:glow rad="127000">
                    <a:schemeClr val="bg1">
                      <a:alpha val="76000"/>
                    </a:schemeClr>
                  </a:glow>
                </a:effectLst>
              </a:rPr>
              <a:t>They could have tested it.</a:t>
            </a:r>
          </a:p>
          <a:p>
            <a:pPr lvl="4">
              <a:lnSpc>
                <a:spcPts val="3000"/>
              </a:lnSpc>
              <a:spcBef>
                <a:spcPts val="600"/>
              </a:spcBef>
            </a:pPr>
            <a:r>
              <a:rPr lang="en-US" sz="3600" b="1" dirty="0">
                <a:effectLst>
                  <a:glow rad="127000">
                    <a:schemeClr val="bg1">
                      <a:alpha val="76000"/>
                    </a:schemeClr>
                  </a:glow>
                </a:effectLst>
              </a:rPr>
              <a:t>Verifiable </a:t>
            </a:r>
          </a:p>
          <a:p>
            <a:pPr lvl="5">
              <a:lnSpc>
                <a:spcPts val="3000"/>
              </a:lnSpc>
              <a:spcBef>
                <a:spcPts val="600"/>
              </a:spcBef>
            </a:pPr>
            <a:r>
              <a:rPr lang="en-US" sz="3600" b="1" dirty="0">
                <a:effectLst>
                  <a:glow rad="127000">
                    <a:schemeClr val="bg1">
                      <a:alpha val="76000"/>
                    </a:schemeClr>
                  </a:glow>
                </a:effectLst>
              </a:rPr>
              <a:t>Because they were still alive!</a:t>
            </a:r>
          </a:p>
          <a:p>
            <a:pPr lvl="5">
              <a:lnSpc>
                <a:spcPts val="3000"/>
              </a:lnSpc>
              <a:spcBef>
                <a:spcPts val="600"/>
              </a:spcBef>
            </a:pPr>
            <a:r>
              <a:rPr lang="en-US" sz="3600" b="1" dirty="0">
                <a:effectLst>
                  <a:glow rad="127000">
                    <a:schemeClr val="bg1">
                      <a:alpha val="76000"/>
                    </a:schemeClr>
                  </a:glow>
                </a:effectLst>
              </a:rPr>
              <a:t>This is what historians look for</a:t>
            </a:r>
          </a:p>
          <a:p>
            <a:pPr lvl="3">
              <a:lnSpc>
                <a:spcPts val="3000"/>
              </a:lnSpc>
              <a:spcBef>
                <a:spcPts val="600"/>
              </a:spcBef>
            </a:pPr>
            <a:endParaRPr lang="en-US" sz="3600" b="1" i="1" dirty="0">
              <a:effectLst>
                <a:glow rad="127000">
                  <a:schemeClr val="bg1">
                    <a:alpha val="76000"/>
                  </a:schemeClr>
                </a:glow>
              </a:effectLst>
            </a:endParaRPr>
          </a:p>
        </p:txBody>
      </p:sp>
    </p:spTree>
    <p:extLst>
      <p:ext uri="{BB962C8B-B14F-4D97-AF65-F5344CB8AC3E}">
        <p14:creationId xmlns:p14="http://schemas.microsoft.com/office/powerpoint/2010/main" val="75191012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500 at once!</a:t>
            </a:r>
          </a:p>
          <a:p>
            <a:pPr marL="114300" indent="0">
              <a:lnSpc>
                <a:spcPts val="3000"/>
              </a:lnSpc>
              <a:spcBef>
                <a:spcPts val="600"/>
              </a:spcBef>
              <a:buNone/>
            </a:pPr>
            <a:r>
              <a:rPr lang="en-US" sz="3600" b="1" i="1" dirty="0">
                <a:effectLst>
                  <a:glow rad="127000">
                    <a:schemeClr val="bg1">
                      <a:alpha val="76000"/>
                    </a:schemeClr>
                  </a:glow>
                </a:effectLst>
              </a:rPr>
              <a:t>1 Corinthians 15:6 (NKJV) After that He was seen by over five hundred brethren at once, of whom the greater part remain to the present, but some have fallen asleep.</a:t>
            </a:r>
          </a:p>
          <a:p>
            <a:pPr lvl="3">
              <a:lnSpc>
                <a:spcPts val="3000"/>
              </a:lnSpc>
              <a:spcBef>
                <a:spcPts val="600"/>
              </a:spcBef>
            </a:pPr>
            <a:r>
              <a:rPr lang="en-US" sz="3600" b="1" dirty="0">
                <a:effectLst>
                  <a:glow rad="127000">
                    <a:schemeClr val="bg1">
                      <a:alpha val="76000"/>
                    </a:schemeClr>
                  </a:glow>
                </a:effectLst>
              </a:rPr>
              <a:t>They could have tested it.</a:t>
            </a:r>
          </a:p>
          <a:p>
            <a:pPr lvl="4">
              <a:lnSpc>
                <a:spcPts val="3000"/>
              </a:lnSpc>
              <a:spcBef>
                <a:spcPts val="600"/>
              </a:spcBef>
            </a:pPr>
            <a:r>
              <a:rPr lang="en-US" sz="3600" b="1" dirty="0">
                <a:effectLst>
                  <a:glow rad="127000">
                    <a:schemeClr val="bg1">
                      <a:alpha val="76000"/>
                    </a:schemeClr>
                  </a:glow>
                </a:effectLst>
              </a:rPr>
              <a:t>Verifiable </a:t>
            </a:r>
          </a:p>
          <a:p>
            <a:pPr lvl="5">
              <a:lnSpc>
                <a:spcPts val="3000"/>
              </a:lnSpc>
              <a:spcBef>
                <a:spcPts val="600"/>
              </a:spcBef>
            </a:pPr>
            <a:r>
              <a:rPr lang="en-US" sz="3600" b="1" dirty="0">
                <a:effectLst>
                  <a:glow rad="127000">
                    <a:schemeClr val="bg1">
                      <a:alpha val="76000"/>
                    </a:schemeClr>
                  </a:glow>
                </a:effectLst>
              </a:rPr>
              <a:t>Because they were still alive!</a:t>
            </a:r>
          </a:p>
          <a:p>
            <a:pPr lvl="5">
              <a:lnSpc>
                <a:spcPts val="3000"/>
              </a:lnSpc>
              <a:spcBef>
                <a:spcPts val="600"/>
              </a:spcBef>
            </a:pPr>
            <a:r>
              <a:rPr lang="en-US" sz="3600" b="1" dirty="0">
                <a:effectLst>
                  <a:glow rad="127000">
                    <a:schemeClr val="bg1">
                      <a:alpha val="76000"/>
                    </a:schemeClr>
                  </a:glow>
                </a:effectLst>
              </a:rPr>
              <a:t>This is what historians look for</a:t>
            </a:r>
          </a:p>
          <a:p>
            <a:pPr lvl="3">
              <a:lnSpc>
                <a:spcPts val="3000"/>
              </a:lnSpc>
              <a:spcBef>
                <a:spcPts val="600"/>
              </a:spcBef>
            </a:pPr>
            <a:r>
              <a:rPr lang="en-US" sz="3600" b="1" dirty="0">
                <a:effectLst>
                  <a:glow rad="127000">
                    <a:schemeClr val="bg1">
                      <a:alpha val="76000"/>
                    </a:schemeClr>
                  </a:glow>
                </a:effectLst>
              </a:rPr>
              <a:t>It started in Jerusalem</a:t>
            </a:r>
          </a:p>
        </p:txBody>
      </p:sp>
    </p:spTree>
    <p:extLst>
      <p:ext uri="{BB962C8B-B14F-4D97-AF65-F5344CB8AC3E}">
        <p14:creationId xmlns:p14="http://schemas.microsoft.com/office/powerpoint/2010/main" val="264136188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500 at once!</a:t>
            </a:r>
          </a:p>
          <a:p>
            <a:pPr marL="114300" indent="0">
              <a:lnSpc>
                <a:spcPts val="3000"/>
              </a:lnSpc>
              <a:spcBef>
                <a:spcPts val="600"/>
              </a:spcBef>
              <a:buNone/>
            </a:pPr>
            <a:r>
              <a:rPr lang="en-US" sz="3600" b="1" i="1" dirty="0">
                <a:effectLst>
                  <a:glow rad="127000">
                    <a:schemeClr val="bg1">
                      <a:alpha val="76000"/>
                    </a:schemeClr>
                  </a:glow>
                </a:effectLst>
              </a:rPr>
              <a:t>1 Corinthians 15:6 (NKJV) After that He was seen by over five hundred brethren at once, of whom the greater part remain to the present, but some have fallen asleep.</a:t>
            </a:r>
          </a:p>
          <a:p>
            <a:pPr lvl="3">
              <a:lnSpc>
                <a:spcPts val="3000"/>
              </a:lnSpc>
              <a:spcBef>
                <a:spcPts val="600"/>
              </a:spcBef>
            </a:pPr>
            <a:r>
              <a:rPr lang="en-US" sz="3600" b="1" dirty="0">
                <a:effectLst>
                  <a:glow rad="127000">
                    <a:schemeClr val="bg1">
                      <a:alpha val="76000"/>
                    </a:schemeClr>
                  </a:glow>
                </a:effectLst>
              </a:rPr>
              <a:t>They could have tested it.</a:t>
            </a:r>
          </a:p>
          <a:p>
            <a:pPr lvl="4">
              <a:lnSpc>
                <a:spcPts val="3000"/>
              </a:lnSpc>
              <a:spcBef>
                <a:spcPts val="600"/>
              </a:spcBef>
            </a:pPr>
            <a:r>
              <a:rPr lang="en-US" sz="3600" b="1" dirty="0">
                <a:effectLst>
                  <a:glow rad="127000">
                    <a:schemeClr val="bg1">
                      <a:alpha val="76000"/>
                    </a:schemeClr>
                  </a:glow>
                </a:effectLst>
              </a:rPr>
              <a:t>Verifiable </a:t>
            </a:r>
          </a:p>
          <a:p>
            <a:pPr lvl="5">
              <a:lnSpc>
                <a:spcPts val="3000"/>
              </a:lnSpc>
              <a:spcBef>
                <a:spcPts val="600"/>
              </a:spcBef>
            </a:pPr>
            <a:r>
              <a:rPr lang="en-US" sz="3600" b="1" dirty="0">
                <a:effectLst>
                  <a:glow rad="127000">
                    <a:schemeClr val="bg1">
                      <a:alpha val="76000"/>
                    </a:schemeClr>
                  </a:glow>
                </a:effectLst>
              </a:rPr>
              <a:t>Because they were still alive!</a:t>
            </a:r>
          </a:p>
          <a:p>
            <a:pPr lvl="5">
              <a:lnSpc>
                <a:spcPts val="3000"/>
              </a:lnSpc>
              <a:spcBef>
                <a:spcPts val="600"/>
              </a:spcBef>
            </a:pPr>
            <a:r>
              <a:rPr lang="en-US" sz="3600" b="1" dirty="0">
                <a:effectLst>
                  <a:glow rad="127000">
                    <a:schemeClr val="bg1">
                      <a:alpha val="76000"/>
                    </a:schemeClr>
                  </a:glow>
                </a:effectLst>
              </a:rPr>
              <a:t>This is what historians look for</a:t>
            </a:r>
          </a:p>
          <a:p>
            <a:pPr lvl="3">
              <a:lnSpc>
                <a:spcPts val="3000"/>
              </a:lnSpc>
              <a:spcBef>
                <a:spcPts val="600"/>
              </a:spcBef>
            </a:pPr>
            <a:r>
              <a:rPr lang="en-US" sz="3600" b="1" dirty="0">
                <a:effectLst>
                  <a:glow rad="127000">
                    <a:schemeClr val="bg1">
                      <a:alpha val="76000"/>
                    </a:schemeClr>
                  </a:glow>
                </a:effectLst>
              </a:rPr>
              <a:t>It started in Jerusalem</a:t>
            </a:r>
          </a:p>
          <a:p>
            <a:pPr marL="114300" indent="0">
              <a:lnSpc>
                <a:spcPts val="3000"/>
              </a:lnSpc>
              <a:spcBef>
                <a:spcPts val="600"/>
              </a:spcBef>
              <a:buNone/>
            </a:pPr>
            <a:r>
              <a:rPr lang="en-US" sz="3600" b="1" i="1" dirty="0">
                <a:effectLst>
                  <a:glow rad="127000">
                    <a:schemeClr val="bg1">
                      <a:alpha val="76000"/>
                    </a:schemeClr>
                  </a:glow>
                </a:effectLst>
              </a:rPr>
              <a:t>Acts 1:3 (NKJV) to whom He also presented Himself alive after His suffering by many infallible proofs, being seen by them during forty days and speaking of the things pertaining to the kingdom of God.</a:t>
            </a:r>
          </a:p>
        </p:txBody>
      </p:sp>
    </p:spTree>
    <p:extLst>
      <p:ext uri="{BB962C8B-B14F-4D97-AF65-F5344CB8AC3E}">
        <p14:creationId xmlns:p14="http://schemas.microsoft.com/office/powerpoint/2010/main" val="1658007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0"/>
              </a:spcBef>
            </a:pPr>
            <a:r>
              <a:rPr lang="en-US" sz="3600" b="1" dirty="0">
                <a:effectLst>
                  <a:glow rad="127000">
                    <a:schemeClr val="bg1">
                      <a:alpha val="76000"/>
                    </a:schemeClr>
                  </a:glow>
                </a:effectLst>
              </a:rPr>
              <a:t>The Resurrection is unique</a:t>
            </a:r>
          </a:p>
          <a:p>
            <a:pPr lvl="1">
              <a:lnSpc>
                <a:spcPts val="3000"/>
              </a:lnSpc>
              <a:spcBef>
                <a:spcPts val="0"/>
              </a:spcBef>
            </a:pPr>
            <a:r>
              <a:rPr lang="en-US" sz="3600" b="1" dirty="0">
                <a:effectLst>
                  <a:glow rad="127000">
                    <a:schemeClr val="bg1">
                      <a:alpha val="76000"/>
                    </a:schemeClr>
                  </a:glow>
                </a:effectLst>
              </a:rPr>
              <a:t>No other religion has historical evidence to support it’s supernatural claims</a:t>
            </a:r>
          </a:p>
          <a:p>
            <a:pPr lvl="2">
              <a:lnSpc>
                <a:spcPts val="3000"/>
              </a:lnSpc>
              <a:spcBef>
                <a:spcPts val="0"/>
              </a:spcBef>
            </a:pPr>
            <a:r>
              <a:rPr lang="en-US" sz="3600" b="1" dirty="0">
                <a:effectLst>
                  <a:glow rad="127000">
                    <a:schemeClr val="bg1">
                      <a:alpha val="76000"/>
                    </a:schemeClr>
                  </a:glow>
                </a:effectLst>
              </a:rPr>
              <a:t>Hindu, Islam, Mormonism</a:t>
            </a:r>
          </a:p>
          <a:p>
            <a:pPr lvl="3">
              <a:lnSpc>
                <a:spcPts val="3000"/>
              </a:lnSpc>
              <a:spcBef>
                <a:spcPts val="0"/>
              </a:spcBef>
            </a:pPr>
            <a:r>
              <a:rPr lang="en-US" sz="3600" b="1" dirty="0">
                <a:effectLst>
                  <a:glow rad="127000">
                    <a:schemeClr val="bg1">
                      <a:alpha val="76000"/>
                    </a:schemeClr>
                  </a:glow>
                </a:effectLst>
              </a:rPr>
              <a:t>When tested they all fall short of the facts</a:t>
            </a:r>
          </a:p>
          <a:p>
            <a:pPr lvl="4">
              <a:lnSpc>
                <a:spcPts val="3000"/>
              </a:lnSpc>
              <a:spcBef>
                <a:spcPts val="0"/>
              </a:spcBef>
            </a:pPr>
            <a:r>
              <a:rPr lang="en-US" sz="3600" b="1" dirty="0">
                <a:effectLst>
                  <a:glow rad="127000">
                    <a:schemeClr val="bg1">
                      <a:alpha val="76000"/>
                    </a:schemeClr>
                  </a:glow>
                </a:effectLst>
              </a:rPr>
              <a:t>Hindu writings say that the earth has a mountain in the middle of the continents that is 252,000 miles high</a:t>
            </a:r>
          </a:p>
        </p:txBody>
      </p:sp>
    </p:spTree>
    <p:extLst>
      <p:ext uri="{BB962C8B-B14F-4D97-AF65-F5344CB8AC3E}">
        <p14:creationId xmlns:p14="http://schemas.microsoft.com/office/powerpoint/2010/main" val="43961729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1">
              <a:lnSpc>
                <a:spcPts val="3000"/>
              </a:lnSpc>
              <a:spcBef>
                <a:spcPts val="600"/>
              </a:spcBef>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after death. </a:t>
            </a:r>
          </a:p>
          <a:p>
            <a:pPr lvl="2">
              <a:lnSpc>
                <a:spcPts val="3000"/>
              </a:lnSpc>
              <a:spcBef>
                <a:spcPts val="600"/>
              </a:spcBef>
            </a:pPr>
            <a:r>
              <a:rPr lang="en-US" sz="3600" b="1" dirty="0">
                <a:effectLst>
                  <a:glow rad="127000">
                    <a:schemeClr val="bg1">
                      <a:alpha val="76000"/>
                    </a:schemeClr>
                  </a:glow>
                </a:effectLst>
              </a:rPr>
              <a:t>Very few disagree with #3</a:t>
            </a:r>
          </a:p>
        </p:txBody>
      </p:sp>
    </p:spTree>
    <p:extLst>
      <p:ext uri="{BB962C8B-B14F-4D97-AF65-F5344CB8AC3E}">
        <p14:creationId xmlns:p14="http://schemas.microsoft.com/office/powerpoint/2010/main" val="208290460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lvl="1">
              <a:lnSpc>
                <a:spcPts val="3000"/>
              </a:lnSpc>
              <a:spcBef>
                <a:spcPts val="600"/>
              </a:spcBef>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after death. </a:t>
            </a:r>
          </a:p>
          <a:p>
            <a:pPr lvl="2">
              <a:lnSpc>
                <a:spcPts val="3000"/>
              </a:lnSpc>
              <a:spcBef>
                <a:spcPts val="600"/>
              </a:spcBef>
            </a:pPr>
            <a:r>
              <a:rPr lang="en-US" sz="3600" b="1" dirty="0">
                <a:effectLst>
                  <a:glow rad="127000">
                    <a:schemeClr val="bg1">
                      <a:alpha val="76000"/>
                    </a:schemeClr>
                  </a:glow>
                </a:effectLst>
              </a:rPr>
              <a:t>Very few disagree with #3</a:t>
            </a:r>
          </a:p>
          <a:p>
            <a:pPr lvl="2">
              <a:lnSpc>
                <a:spcPts val="3000"/>
              </a:lnSpc>
              <a:spcBef>
                <a:spcPts val="600"/>
              </a:spcBef>
            </a:pPr>
            <a:r>
              <a:rPr lang="en-US" sz="3600" b="1" dirty="0">
                <a:effectLst>
                  <a:glow rad="127000">
                    <a:schemeClr val="bg1">
                      <a:alpha val="76000"/>
                    </a:schemeClr>
                  </a:glow>
                </a:effectLst>
              </a:rPr>
              <a:t>The vast majority of historians believe all of these to be true based on normal ways of verifying an historical claim.</a:t>
            </a:r>
          </a:p>
        </p:txBody>
      </p:sp>
    </p:spTree>
    <p:extLst>
      <p:ext uri="{BB962C8B-B14F-4D97-AF65-F5344CB8AC3E}">
        <p14:creationId xmlns:p14="http://schemas.microsoft.com/office/powerpoint/2010/main" val="199445384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1">
              <a:lnSpc>
                <a:spcPts val="3000"/>
              </a:lnSpc>
              <a:spcBef>
                <a:spcPts val="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347425561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577558"/>
            <a:ext cx="9144000" cy="7209462"/>
          </a:xfrm>
          <a:prstGeom prst="rect">
            <a:avLst/>
          </a:prstGeom>
        </p:spPr>
      </p:pic>
    </p:spTree>
    <p:extLst>
      <p:ext uri="{BB962C8B-B14F-4D97-AF65-F5344CB8AC3E}">
        <p14:creationId xmlns:p14="http://schemas.microsoft.com/office/powerpoint/2010/main" val="397824873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1">
              <a:lnSpc>
                <a:spcPts val="3000"/>
              </a:lnSpc>
              <a:spcBef>
                <a:spcPts val="0"/>
              </a:spcBef>
            </a:pPr>
            <a:r>
              <a:rPr lang="en-US" sz="3600" b="1" dirty="0">
                <a:effectLst>
                  <a:glow rad="127000">
                    <a:schemeClr val="bg1">
                      <a:alpha val="76000"/>
                    </a:schemeClr>
                  </a:glow>
                </a:effectLst>
              </a:rPr>
              <a:t>When Jesus was alive and with them they didn’t have the courage and conviction to face death</a:t>
            </a:r>
          </a:p>
          <a:p>
            <a:pPr lvl="2">
              <a:lnSpc>
                <a:spcPts val="3000"/>
              </a:lnSpc>
              <a:spcBef>
                <a:spcPts val="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33814982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1">
              <a:lnSpc>
                <a:spcPts val="3000"/>
              </a:lnSpc>
              <a:spcBef>
                <a:spcPts val="0"/>
              </a:spcBef>
            </a:pPr>
            <a:r>
              <a:rPr lang="en-US" sz="3600" b="1" dirty="0">
                <a:effectLst>
                  <a:glow rad="127000">
                    <a:schemeClr val="bg1">
                      <a:alpha val="76000"/>
                    </a:schemeClr>
                  </a:glow>
                </a:effectLst>
              </a:rPr>
              <a:t>When Jesus was alive and with them they didn’t have the courage and conviction to face death</a:t>
            </a:r>
          </a:p>
          <a:p>
            <a:pPr lvl="2">
              <a:lnSpc>
                <a:spcPts val="3000"/>
              </a:lnSpc>
              <a:spcBef>
                <a:spcPts val="0"/>
              </a:spcBef>
            </a:pPr>
            <a:r>
              <a:rPr lang="en-US" sz="3600" b="1" dirty="0">
                <a:effectLst>
                  <a:glow rad="127000">
                    <a:schemeClr val="bg1">
                      <a:alpha val="76000"/>
                    </a:schemeClr>
                  </a:glow>
                </a:effectLst>
              </a:rPr>
              <a:t>They were “oh you of little faith”</a:t>
            </a:r>
          </a:p>
          <a:p>
            <a:pPr lvl="2">
              <a:lnSpc>
                <a:spcPts val="3000"/>
              </a:lnSpc>
              <a:spcBef>
                <a:spcPts val="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48524884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1">
              <a:lnSpc>
                <a:spcPts val="3000"/>
              </a:lnSpc>
              <a:spcBef>
                <a:spcPts val="0"/>
              </a:spcBef>
            </a:pPr>
            <a:r>
              <a:rPr lang="en-US" sz="3600" b="1" dirty="0">
                <a:effectLst>
                  <a:glow rad="127000">
                    <a:schemeClr val="bg1">
                      <a:alpha val="76000"/>
                    </a:schemeClr>
                  </a:glow>
                </a:effectLst>
              </a:rPr>
              <a:t>When Jesus was alive and with them they didn’t have the courage and conviction to face death</a:t>
            </a:r>
          </a:p>
          <a:p>
            <a:pPr lvl="2">
              <a:lnSpc>
                <a:spcPts val="3000"/>
              </a:lnSpc>
              <a:spcBef>
                <a:spcPts val="0"/>
              </a:spcBef>
            </a:pPr>
            <a:r>
              <a:rPr lang="en-US" sz="3600" b="1" dirty="0">
                <a:effectLst>
                  <a:glow rad="127000">
                    <a:schemeClr val="bg1">
                      <a:alpha val="76000"/>
                    </a:schemeClr>
                  </a:glow>
                </a:effectLst>
              </a:rPr>
              <a:t>They were “oh you of little faith”</a:t>
            </a:r>
          </a:p>
          <a:p>
            <a:pPr lvl="2">
              <a:lnSpc>
                <a:spcPts val="3000"/>
              </a:lnSpc>
              <a:spcBef>
                <a:spcPts val="0"/>
              </a:spcBef>
            </a:pPr>
            <a:r>
              <a:rPr lang="en-US" sz="3600" b="1" dirty="0">
                <a:effectLst>
                  <a:glow rad="127000">
                    <a:schemeClr val="bg1">
                      <a:alpha val="76000"/>
                    </a:schemeClr>
                  </a:glow>
                </a:effectLst>
              </a:rPr>
              <a:t>When He was crucified they scattered</a:t>
            </a:r>
          </a:p>
          <a:p>
            <a:pPr lvl="2">
              <a:lnSpc>
                <a:spcPts val="3000"/>
              </a:lnSpc>
              <a:spcBef>
                <a:spcPts val="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45813169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1">
              <a:lnSpc>
                <a:spcPts val="3000"/>
              </a:lnSpc>
              <a:spcBef>
                <a:spcPts val="0"/>
              </a:spcBef>
            </a:pPr>
            <a:r>
              <a:rPr lang="en-US" sz="3600" b="1" dirty="0">
                <a:effectLst>
                  <a:glow rad="127000">
                    <a:schemeClr val="bg1">
                      <a:alpha val="76000"/>
                    </a:schemeClr>
                  </a:glow>
                </a:effectLst>
              </a:rPr>
              <a:t>When Jesus was alive and with them they didn’t have the courage and conviction to face death</a:t>
            </a:r>
          </a:p>
          <a:p>
            <a:pPr lvl="2">
              <a:lnSpc>
                <a:spcPts val="3000"/>
              </a:lnSpc>
              <a:spcBef>
                <a:spcPts val="0"/>
              </a:spcBef>
            </a:pPr>
            <a:r>
              <a:rPr lang="en-US" sz="3600" b="1" dirty="0">
                <a:effectLst>
                  <a:glow rad="127000">
                    <a:schemeClr val="bg1">
                      <a:alpha val="76000"/>
                    </a:schemeClr>
                  </a:glow>
                </a:effectLst>
              </a:rPr>
              <a:t>They were “oh you of little faith”</a:t>
            </a:r>
          </a:p>
          <a:p>
            <a:pPr lvl="2">
              <a:lnSpc>
                <a:spcPts val="3000"/>
              </a:lnSpc>
              <a:spcBef>
                <a:spcPts val="0"/>
              </a:spcBef>
            </a:pPr>
            <a:r>
              <a:rPr lang="en-US" sz="3600" b="1" dirty="0">
                <a:effectLst>
                  <a:glow rad="127000">
                    <a:schemeClr val="bg1">
                      <a:alpha val="76000"/>
                    </a:schemeClr>
                  </a:glow>
                </a:effectLst>
              </a:rPr>
              <a:t>When He was crucified they scattered</a:t>
            </a:r>
          </a:p>
          <a:p>
            <a:pPr lvl="2">
              <a:lnSpc>
                <a:spcPts val="3000"/>
              </a:lnSpc>
              <a:spcBef>
                <a:spcPts val="0"/>
              </a:spcBef>
            </a:pPr>
            <a:r>
              <a:rPr lang="en-US" sz="3600" b="1" dirty="0">
                <a:effectLst>
                  <a:glow rad="127000">
                    <a:schemeClr val="bg1">
                      <a:alpha val="76000"/>
                    </a:schemeClr>
                  </a:glow>
                </a:effectLst>
              </a:rPr>
              <a:t>Peter denied knowing Jesus 3 times</a:t>
            </a:r>
          </a:p>
          <a:p>
            <a:pPr lvl="2">
              <a:lnSpc>
                <a:spcPts val="3000"/>
              </a:lnSpc>
              <a:spcBef>
                <a:spcPts val="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398985970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1">
              <a:lnSpc>
                <a:spcPts val="3000"/>
              </a:lnSpc>
              <a:spcBef>
                <a:spcPts val="0"/>
              </a:spcBef>
            </a:pPr>
            <a:r>
              <a:rPr lang="en-US" sz="3600" b="1" dirty="0">
                <a:effectLst>
                  <a:glow rad="127000">
                    <a:schemeClr val="bg1">
                      <a:alpha val="76000"/>
                    </a:schemeClr>
                  </a:glow>
                </a:effectLst>
              </a:rPr>
              <a:t>When Jesus was alive and with them they didn’t have the courage and conviction to face death</a:t>
            </a:r>
          </a:p>
          <a:p>
            <a:pPr lvl="2">
              <a:lnSpc>
                <a:spcPts val="3000"/>
              </a:lnSpc>
              <a:spcBef>
                <a:spcPts val="0"/>
              </a:spcBef>
            </a:pPr>
            <a:r>
              <a:rPr lang="en-US" sz="3600" b="1" dirty="0">
                <a:effectLst>
                  <a:glow rad="127000">
                    <a:schemeClr val="bg1">
                      <a:alpha val="76000"/>
                    </a:schemeClr>
                  </a:glow>
                </a:effectLst>
              </a:rPr>
              <a:t>They were “oh you of little faith”</a:t>
            </a:r>
          </a:p>
          <a:p>
            <a:pPr lvl="2">
              <a:lnSpc>
                <a:spcPts val="3000"/>
              </a:lnSpc>
              <a:spcBef>
                <a:spcPts val="0"/>
              </a:spcBef>
            </a:pPr>
            <a:r>
              <a:rPr lang="en-US" sz="3600" b="1" dirty="0">
                <a:effectLst>
                  <a:glow rad="127000">
                    <a:schemeClr val="bg1">
                      <a:alpha val="76000"/>
                    </a:schemeClr>
                  </a:glow>
                </a:effectLst>
              </a:rPr>
              <a:t>When He was crucified they scattered</a:t>
            </a:r>
          </a:p>
          <a:p>
            <a:pPr lvl="2">
              <a:lnSpc>
                <a:spcPts val="3000"/>
              </a:lnSpc>
              <a:spcBef>
                <a:spcPts val="0"/>
              </a:spcBef>
            </a:pPr>
            <a:r>
              <a:rPr lang="en-US" sz="3600" b="1" dirty="0">
                <a:effectLst>
                  <a:glow rad="127000">
                    <a:schemeClr val="bg1">
                      <a:alpha val="76000"/>
                    </a:schemeClr>
                  </a:glow>
                </a:effectLst>
              </a:rPr>
              <a:t>Peter denied knowing Jesus 3 times</a:t>
            </a:r>
          </a:p>
          <a:p>
            <a:pPr lvl="2">
              <a:lnSpc>
                <a:spcPts val="3000"/>
              </a:lnSpc>
              <a:spcBef>
                <a:spcPts val="0"/>
              </a:spcBef>
            </a:pPr>
            <a:r>
              <a:rPr lang="en-US" sz="3600" b="1" dirty="0">
                <a:effectLst>
                  <a:glow rad="127000">
                    <a:schemeClr val="bg1">
                      <a:alpha val="76000"/>
                    </a:schemeClr>
                  </a:glow>
                </a:effectLst>
              </a:rPr>
              <a:t>Afterward they were depressed, discouraged and terrified, hiding in the upper room with the door locked</a:t>
            </a:r>
          </a:p>
          <a:p>
            <a:pPr lvl="2">
              <a:lnSpc>
                <a:spcPts val="3000"/>
              </a:lnSpc>
              <a:spcBef>
                <a:spcPts val="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318256868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1">
              <a:lnSpc>
                <a:spcPts val="3000"/>
              </a:lnSpc>
              <a:spcBef>
                <a:spcPts val="0"/>
              </a:spcBef>
            </a:pPr>
            <a:r>
              <a:rPr lang="en-US" sz="3600" b="1" dirty="0">
                <a:effectLst>
                  <a:glow rad="127000">
                    <a:schemeClr val="bg1">
                      <a:alpha val="76000"/>
                    </a:schemeClr>
                  </a:glow>
                </a:effectLst>
              </a:rPr>
              <a:t>When Jesus was alive and with them they didn’t have the courage and conviction to face death</a:t>
            </a:r>
          </a:p>
          <a:p>
            <a:pPr lvl="2">
              <a:lnSpc>
                <a:spcPts val="3000"/>
              </a:lnSpc>
              <a:spcBef>
                <a:spcPts val="0"/>
              </a:spcBef>
            </a:pPr>
            <a:r>
              <a:rPr lang="en-US" sz="3600" b="1" dirty="0">
                <a:effectLst>
                  <a:glow rad="127000">
                    <a:schemeClr val="bg1">
                      <a:alpha val="76000"/>
                    </a:schemeClr>
                  </a:glow>
                </a:effectLst>
              </a:rPr>
              <a:t>They were “oh you of little faith”</a:t>
            </a:r>
          </a:p>
          <a:p>
            <a:pPr lvl="2">
              <a:lnSpc>
                <a:spcPts val="3000"/>
              </a:lnSpc>
              <a:spcBef>
                <a:spcPts val="0"/>
              </a:spcBef>
            </a:pPr>
            <a:r>
              <a:rPr lang="en-US" sz="3600" b="1" dirty="0">
                <a:effectLst>
                  <a:glow rad="127000">
                    <a:schemeClr val="bg1">
                      <a:alpha val="76000"/>
                    </a:schemeClr>
                  </a:glow>
                </a:effectLst>
              </a:rPr>
              <a:t>When He was crucified they scattered</a:t>
            </a:r>
          </a:p>
          <a:p>
            <a:pPr lvl="2">
              <a:lnSpc>
                <a:spcPts val="3000"/>
              </a:lnSpc>
              <a:spcBef>
                <a:spcPts val="0"/>
              </a:spcBef>
            </a:pPr>
            <a:r>
              <a:rPr lang="en-US" sz="3600" b="1" dirty="0">
                <a:effectLst>
                  <a:glow rad="127000">
                    <a:schemeClr val="bg1">
                      <a:alpha val="76000"/>
                    </a:schemeClr>
                  </a:glow>
                </a:effectLst>
              </a:rPr>
              <a:t>Peter denied knowing Jesus 3 times</a:t>
            </a:r>
          </a:p>
          <a:p>
            <a:pPr lvl="2">
              <a:lnSpc>
                <a:spcPts val="3000"/>
              </a:lnSpc>
              <a:spcBef>
                <a:spcPts val="0"/>
              </a:spcBef>
            </a:pPr>
            <a:r>
              <a:rPr lang="en-US" sz="3600" b="1" dirty="0">
                <a:effectLst>
                  <a:glow rad="127000">
                    <a:schemeClr val="bg1">
                      <a:alpha val="76000"/>
                    </a:schemeClr>
                  </a:glow>
                </a:effectLst>
              </a:rPr>
              <a:t>Afterward they were depressed, discouraged and terrified, hiding in the upper room with the door locked</a:t>
            </a:r>
          </a:p>
          <a:p>
            <a:pPr lvl="2">
              <a:lnSpc>
                <a:spcPts val="3000"/>
              </a:lnSpc>
              <a:spcBef>
                <a:spcPts val="0"/>
              </a:spcBef>
            </a:pPr>
            <a:r>
              <a:rPr lang="en-US" sz="3600" b="1" dirty="0">
                <a:effectLst>
                  <a:glow rad="127000">
                    <a:schemeClr val="bg1">
                      <a:alpha val="76000"/>
                    </a:schemeClr>
                  </a:glow>
                </a:effectLst>
              </a:rPr>
              <a:t>Something happened in their lives that changed them from cowering deserters to confident martyrs</a:t>
            </a:r>
          </a:p>
        </p:txBody>
      </p:sp>
    </p:spTree>
    <p:extLst>
      <p:ext uri="{BB962C8B-B14F-4D97-AF65-F5344CB8AC3E}">
        <p14:creationId xmlns:p14="http://schemas.microsoft.com/office/powerpoint/2010/main" val="3978284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0"/>
              </a:spcBef>
            </a:pPr>
            <a:r>
              <a:rPr lang="en-US" sz="3600" b="1" dirty="0">
                <a:effectLst>
                  <a:glow rad="127000">
                    <a:schemeClr val="bg1">
                      <a:alpha val="76000"/>
                    </a:schemeClr>
                  </a:glow>
                </a:effectLst>
              </a:rPr>
              <a:t>The Resurrection is unique</a:t>
            </a:r>
          </a:p>
          <a:p>
            <a:pPr lvl="1">
              <a:lnSpc>
                <a:spcPts val="3000"/>
              </a:lnSpc>
              <a:spcBef>
                <a:spcPts val="0"/>
              </a:spcBef>
            </a:pPr>
            <a:r>
              <a:rPr lang="en-US" sz="3600" b="1" dirty="0">
                <a:effectLst>
                  <a:glow rad="127000">
                    <a:schemeClr val="bg1">
                      <a:alpha val="76000"/>
                    </a:schemeClr>
                  </a:glow>
                </a:effectLst>
              </a:rPr>
              <a:t>No other religion has historical evidence to support it’s supernatural claims</a:t>
            </a:r>
          </a:p>
          <a:p>
            <a:pPr lvl="2">
              <a:lnSpc>
                <a:spcPts val="3000"/>
              </a:lnSpc>
              <a:spcBef>
                <a:spcPts val="0"/>
              </a:spcBef>
            </a:pPr>
            <a:r>
              <a:rPr lang="en-US" sz="3600" b="1" dirty="0">
                <a:effectLst>
                  <a:glow rad="127000">
                    <a:schemeClr val="bg1">
                      <a:alpha val="76000"/>
                    </a:schemeClr>
                  </a:glow>
                </a:effectLst>
              </a:rPr>
              <a:t>Hindu, Islam, Mormonism</a:t>
            </a:r>
          </a:p>
          <a:p>
            <a:pPr lvl="3">
              <a:lnSpc>
                <a:spcPts val="3000"/>
              </a:lnSpc>
              <a:spcBef>
                <a:spcPts val="0"/>
              </a:spcBef>
            </a:pPr>
            <a:r>
              <a:rPr lang="en-US" sz="3600" b="1" dirty="0">
                <a:effectLst>
                  <a:glow rad="127000">
                    <a:schemeClr val="bg1">
                      <a:alpha val="76000"/>
                    </a:schemeClr>
                  </a:glow>
                </a:effectLst>
              </a:rPr>
              <a:t>When tested they all fall short of the facts</a:t>
            </a:r>
          </a:p>
          <a:p>
            <a:pPr lvl="4">
              <a:lnSpc>
                <a:spcPts val="3000"/>
              </a:lnSpc>
              <a:spcBef>
                <a:spcPts val="0"/>
              </a:spcBef>
            </a:pPr>
            <a:r>
              <a:rPr lang="en-US" sz="3600" b="1" dirty="0">
                <a:effectLst>
                  <a:glow rad="127000">
                    <a:schemeClr val="bg1">
                      <a:alpha val="76000"/>
                    </a:schemeClr>
                  </a:glow>
                </a:effectLst>
              </a:rPr>
              <a:t>Hindu writings say that the earth has a mountain in the middle of the continents that is 252,000 miles high</a:t>
            </a:r>
          </a:p>
          <a:p>
            <a:pPr lvl="5">
              <a:lnSpc>
                <a:spcPts val="3000"/>
              </a:lnSpc>
              <a:spcBef>
                <a:spcPts val="0"/>
              </a:spcBef>
            </a:pPr>
            <a:r>
              <a:rPr lang="en-US" sz="3600" b="1" dirty="0">
                <a:effectLst>
                  <a:glow rad="127000">
                    <a:schemeClr val="bg1">
                      <a:alpha val="76000"/>
                    </a:schemeClr>
                  </a:glow>
                </a:effectLst>
              </a:rPr>
              <a:t>The moon is only 238,900 miles high</a:t>
            </a:r>
          </a:p>
        </p:txBody>
      </p:sp>
    </p:spTree>
    <p:extLst>
      <p:ext uri="{BB962C8B-B14F-4D97-AF65-F5344CB8AC3E}">
        <p14:creationId xmlns:p14="http://schemas.microsoft.com/office/powerpoint/2010/main" val="162411175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1">
              <a:lnSpc>
                <a:spcPts val="3000"/>
              </a:lnSpc>
              <a:spcBef>
                <a:spcPts val="0"/>
              </a:spcBef>
            </a:pPr>
            <a:r>
              <a:rPr lang="en-US" sz="3600" b="1" dirty="0">
                <a:effectLst>
                  <a:glow rad="127000">
                    <a:schemeClr val="bg1">
                      <a:alpha val="76000"/>
                    </a:schemeClr>
                  </a:glow>
                </a:effectLst>
              </a:rPr>
              <a:t>When Jesus was alive and with them they didn’t have the courage and conviction to face death</a:t>
            </a:r>
          </a:p>
          <a:p>
            <a:pPr lvl="2">
              <a:lnSpc>
                <a:spcPts val="3000"/>
              </a:lnSpc>
              <a:spcBef>
                <a:spcPts val="0"/>
              </a:spcBef>
            </a:pPr>
            <a:r>
              <a:rPr lang="en-US" sz="3600" b="1" dirty="0">
                <a:effectLst>
                  <a:glow rad="127000">
                    <a:schemeClr val="bg1">
                      <a:alpha val="76000"/>
                    </a:schemeClr>
                  </a:glow>
                </a:effectLst>
              </a:rPr>
              <a:t>They were “oh you of little faith”</a:t>
            </a:r>
          </a:p>
          <a:p>
            <a:pPr lvl="2">
              <a:lnSpc>
                <a:spcPts val="3000"/>
              </a:lnSpc>
              <a:spcBef>
                <a:spcPts val="0"/>
              </a:spcBef>
            </a:pPr>
            <a:r>
              <a:rPr lang="en-US" sz="3600" b="1" dirty="0">
                <a:effectLst>
                  <a:glow rad="127000">
                    <a:schemeClr val="bg1">
                      <a:alpha val="76000"/>
                    </a:schemeClr>
                  </a:glow>
                </a:effectLst>
              </a:rPr>
              <a:t>When He was crucified they scattered</a:t>
            </a:r>
          </a:p>
          <a:p>
            <a:pPr lvl="2">
              <a:lnSpc>
                <a:spcPts val="3000"/>
              </a:lnSpc>
              <a:spcBef>
                <a:spcPts val="0"/>
              </a:spcBef>
            </a:pPr>
            <a:r>
              <a:rPr lang="en-US" sz="3600" b="1" dirty="0">
                <a:effectLst>
                  <a:glow rad="127000">
                    <a:schemeClr val="bg1">
                      <a:alpha val="76000"/>
                    </a:schemeClr>
                  </a:glow>
                </a:effectLst>
              </a:rPr>
              <a:t>Peter denied knowing Jesus 3 times</a:t>
            </a:r>
          </a:p>
          <a:p>
            <a:pPr lvl="2">
              <a:lnSpc>
                <a:spcPts val="3000"/>
              </a:lnSpc>
              <a:spcBef>
                <a:spcPts val="0"/>
              </a:spcBef>
            </a:pPr>
            <a:r>
              <a:rPr lang="en-US" sz="3600" b="1" dirty="0">
                <a:effectLst>
                  <a:glow rad="127000">
                    <a:schemeClr val="bg1">
                      <a:alpha val="76000"/>
                    </a:schemeClr>
                  </a:glow>
                </a:effectLst>
              </a:rPr>
              <a:t>Afterward they were depressed, discouraged and terrified, hiding in the upper room with the door locked</a:t>
            </a:r>
          </a:p>
          <a:p>
            <a:pPr lvl="2">
              <a:lnSpc>
                <a:spcPts val="3000"/>
              </a:lnSpc>
              <a:spcBef>
                <a:spcPts val="0"/>
              </a:spcBef>
            </a:pPr>
            <a:r>
              <a:rPr lang="en-US" sz="3600" b="1" dirty="0">
                <a:effectLst>
                  <a:glow rad="127000">
                    <a:schemeClr val="bg1">
                      <a:alpha val="76000"/>
                    </a:schemeClr>
                  </a:glow>
                </a:effectLst>
              </a:rPr>
              <a:t>Something happened in their lives that changed them from cowering deserters to confident martyrs</a:t>
            </a:r>
          </a:p>
          <a:p>
            <a:pPr lvl="1">
              <a:lnSpc>
                <a:spcPts val="3000"/>
              </a:lnSpc>
              <a:spcBef>
                <a:spcPts val="0"/>
              </a:spcBef>
            </a:pPr>
            <a:r>
              <a:rPr lang="en-US" sz="3600" b="1" dirty="0">
                <a:effectLst>
                  <a:glow rad="127000">
                    <a:schemeClr val="bg1">
                      <a:alpha val="76000"/>
                    </a:schemeClr>
                  </a:glow>
                </a:effectLst>
              </a:rPr>
              <a:t>The apostles proclaimed the resurrection of Jesus despite severe persecution and personal sacrifice, even to the point of death</a:t>
            </a:r>
          </a:p>
        </p:txBody>
      </p:sp>
    </p:spTree>
    <p:extLst>
      <p:ext uri="{BB962C8B-B14F-4D97-AF65-F5344CB8AC3E}">
        <p14:creationId xmlns:p14="http://schemas.microsoft.com/office/powerpoint/2010/main" val="174983310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2800" b="1" dirty="0">
                <a:effectLst>
                  <a:glow rad="127000">
                    <a:schemeClr val="bg1">
                      <a:alpha val="76000"/>
                    </a:schemeClr>
                  </a:glow>
                </a:effectLst>
              </a:rPr>
              <a:t>#</a:t>
            </a: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1">
              <a:lnSpc>
                <a:spcPts val="3000"/>
              </a:lnSpc>
              <a:spcBef>
                <a:spcPts val="600"/>
              </a:spcBef>
            </a:pPr>
            <a:r>
              <a:rPr lang="en-US" sz="3600" b="1" dirty="0">
                <a:effectLst>
                  <a:glow rad="127000">
                    <a:schemeClr val="bg1">
                      <a:alpha val="76000"/>
                    </a:schemeClr>
                  </a:glow>
                </a:effectLst>
              </a:rPr>
              <a:t>But, people die for lies all the time</a:t>
            </a:r>
          </a:p>
          <a:p>
            <a:pPr lvl="1">
              <a:lnSpc>
                <a:spcPts val="3000"/>
              </a:lnSpc>
              <a:spcBef>
                <a:spcPts val="600"/>
              </a:spcBef>
            </a:pPr>
            <a:endParaRPr lang="en-US" sz="3600" b="1" dirty="0">
              <a:effectLst>
                <a:glow rad="127000">
                  <a:schemeClr val="bg1">
                    <a:alpha val="76000"/>
                  </a:schemeClr>
                </a:glow>
              </a:effectLst>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1" y="990600"/>
            <a:ext cx="5087317" cy="5867400"/>
          </a:xfrm>
          <a:prstGeom prst="rect">
            <a:avLst/>
          </a:prstGeom>
        </p:spPr>
      </p:pic>
    </p:spTree>
    <p:extLst>
      <p:ext uri="{BB962C8B-B14F-4D97-AF65-F5344CB8AC3E}">
        <p14:creationId xmlns:p14="http://schemas.microsoft.com/office/powerpoint/2010/main" val="22879525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2800" b="1" dirty="0">
                <a:effectLst>
                  <a:glow rad="127000">
                    <a:schemeClr val="bg1">
                      <a:alpha val="76000"/>
                    </a:schemeClr>
                  </a:glow>
                </a:effectLst>
              </a:rPr>
              <a:t>#</a:t>
            </a: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1">
              <a:lnSpc>
                <a:spcPts val="3000"/>
              </a:lnSpc>
              <a:spcBef>
                <a:spcPts val="600"/>
              </a:spcBef>
            </a:pPr>
            <a:r>
              <a:rPr lang="en-US" sz="3600" b="1" dirty="0">
                <a:effectLst>
                  <a:glow rad="127000">
                    <a:schemeClr val="bg1">
                      <a:alpha val="76000"/>
                    </a:schemeClr>
                  </a:glow>
                </a:effectLst>
              </a:rPr>
              <a:t>But, people die for lies all the time</a:t>
            </a:r>
          </a:p>
          <a:p>
            <a:pPr lvl="1">
              <a:lnSpc>
                <a:spcPts val="3000"/>
              </a:lnSpc>
              <a:spcBef>
                <a:spcPts val="600"/>
              </a:spcBef>
            </a:pPr>
            <a:endParaRPr lang="en-US" sz="3600" b="1" dirty="0">
              <a:effectLst>
                <a:glow rad="127000">
                  <a:schemeClr val="bg1">
                    <a:alpha val="76000"/>
                  </a:schemeClr>
                </a:glow>
              </a:effectLst>
            </a:endParaRPr>
          </a:p>
          <a:p>
            <a:pPr lvl="8">
              <a:lnSpc>
                <a:spcPts val="3000"/>
              </a:lnSpc>
              <a:spcBef>
                <a:spcPts val="600"/>
              </a:spcBef>
            </a:pPr>
            <a:r>
              <a:rPr lang="en-US" sz="3600" b="1" dirty="0">
                <a:effectLst>
                  <a:glow rad="127000">
                    <a:schemeClr val="bg1">
                      <a:alpha val="76000"/>
                    </a:schemeClr>
                  </a:glow>
                </a:effectLst>
              </a:rPr>
              <a:t>These people weren’t eye witnesses</a:t>
            </a:r>
          </a:p>
          <a:p>
            <a:pPr marL="3657600" lvl="8" indent="0">
              <a:lnSpc>
                <a:spcPts val="3000"/>
              </a:lnSpc>
              <a:spcBef>
                <a:spcPts val="600"/>
              </a:spcBef>
              <a:buNone/>
            </a:pPr>
            <a:endParaRPr lang="en-US" sz="2800" b="1" dirty="0">
              <a:effectLst>
                <a:glow rad="127000">
                  <a:schemeClr val="bg1">
                    <a:alpha val="76000"/>
                  </a:schemeClr>
                </a:glow>
              </a:effectLst>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1" y="990600"/>
            <a:ext cx="5087317" cy="5867400"/>
          </a:xfrm>
          <a:prstGeom prst="rect">
            <a:avLst/>
          </a:prstGeom>
        </p:spPr>
      </p:pic>
    </p:spTree>
    <p:extLst>
      <p:ext uri="{BB962C8B-B14F-4D97-AF65-F5344CB8AC3E}">
        <p14:creationId xmlns:p14="http://schemas.microsoft.com/office/powerpoint/2010/main" val="222817543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1">
              <a:lnSpc>
                <a:spcPts val="3000"/>
              </a:lnSpc>
              <a:spcBef>
                <a:spcPts val="600"/>
              </a:spcBef>
            </a:pPr>
            <a:r>
              <a:rPr lang="en-US" sz="3600" b="1" dirty="0">
                <a:effectLst>
                  <a:glow rad="127000">
                    <a:schemeClr val="bg1">
                      <a:alpha val="76000"/>
                    </a:schemeClr>
                  </a:glow>
                </a:effectLst>
              </a:rPr>
              <a:t>When people knowingly lie it is always because of some perceived benefit</a:t>
            </a:r>
          </a:p>
          <a:p>
            <a:pPr lvl="2">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61718094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1">
              <a:lnSpc>
                <a:spcPts val="3000"/>
              </a:lnSpc>
              <a:spcBef>
                <a:spcPts val="600"/>
              </a:spcBef>
            </a:pPr>
            <a:r>
              <a:rPr lang="en-US" sz="3600" b="1" dirty="0">
                <a:effectLst>
                  <a:glow rad="127000">
                    <a:schemeClr val="bg1">
                      <a:alpha val="76000"/>
                    </a:schemeClr>
                  </a:glow>
                </a:effectLst>
              </a:rPr>
              <a:t>When people knowingly lie it is always because of some perceived benefit</a:t>
            </a:r>
          </a:p>
          <a:p>
            <a:pPr lvl="2">
              <a:lnSpc>
                <a:spcPts val="3000"/>
              </a:lnSpc>
              <a:spcBef>
                <a:spcPts val="600"/>
              </a:spcBef>
            </a:pPr>
            <a:r>
              <a:rPr lang="en-US" sz="3600" b="1" dirty="0">
                <a:effectLst>
                  <a:glow rad="127000">
                    <a:schemeClr val="bg1">
                      <a:alpha val="76000"/>
                    </a:schemeClr>
                  </a:glow>
                </a:effectLst>
              </a:rPr>
              <a:t>Having been “eye-witnesses” of Jesus’ resurrection, they would have KNOWN if it was a lie</a:t>
            </a:r>
          </a:p>
          <a:p>
            <a:pPr lvl="3">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197802255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1">
              <a:lnSpc>
                <a:spcPts val="3000"/>
              </a:lnSpc>
              <a:spcBef>
                <a:spcPts val="600"/>
              </a:spcBef>
            </a:pPr>
            <a:r>
              <a:rPr lang="en-US" sz="3600" b="1" dirty="0">
                <a:effectLst>
                  <a:glow rad="127000">
                    <a:schemeClr val="bg1">
                      <a:alpha val="76000"/>
                    </a:schemeClr>
                  </a:glow>
                </a:effectLst>
              </a:rPr>
              <a:t>When people knowingly lie it is always because of some perceived benefit</a:t>
            </a:r>
          </a:p>
          <a:p>
            <a:pPr lvl="2">
              <a:lnSpc>
                <a:spcPts val="3000"/>
              </a:lnSpc>
              <a:spcBef>
                <a:spcPts val="600"/>
              </a:spcBef>
            </a:pPr>
            <a:r>
              <a:rPr lang="en-US" sz="3600" b="1" dirty="0">
                <a:effectLst>
                  <a:glow rad="127000">
                    <a:schemeClr val="bg1">
                      <a:alpha val="76000"/>
                    </a:schemeClr>
                  </a:glow>
                </a:effectLst>
              </a:rPr>
              <a:t>Having been “eye-witnesses” of Jesus’ resurrection, they would have KNOWN if it was a lie</a:t>
            </a:r>
          </a:p>
          <a:p>
            <a:pPr lvl="3">
              <a:lnSpc>
                <a:spcPts val="3000"/>
              </a:lnSpc>
              <a:spcBef>
                <a:spcPts val="600"/>
              </a:spcBef>
            </a:pPr>
            <a:r>
              <a:rPr lang="en-US" sz="3600" b="1" dirty="0">
                <a:effectLst>
                  <a:glow rad="127000">
                    <a:schemeClr val="bg1">
                      <a:alpha val="76000"/>
                    </a:schemeClr>
                  </a:glow>
                </a:effectLst>
              </a:rPr>
              <a:t>All they gained by this lie was death</a:t>
            </a:r>
          </a:p>
          <a:p>
            <a:pPr lvl="2">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327536921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1">
              <a:lnSpc>
                <a:spcPts val="3000"/>
              </a:lnSpc>
              <a:spcBef>
                <a:spcPts val="600"/>
              </a:spcBef>
            </a:pPr>
            <a:r>
              <a:rPr lang="en-US" sz="3600" b="1" dirty="0">
                <a:effectLst>
                  <a:glow rad="127000">
                    <a:schemeClr val="bg1">
                      <a:alpha val="76000"/>
                    </a:schemeClr>
                  </a:glow>
                </a:effectLst>
              </a:rPr>
              <a:t>When people knowingly lie it is always because of some perceived benefit</a:t>
            </a:r>
          </a:p>
          <a:p>
            <a:pPr lvl="2">
              <a:lnSpc>
                <a:spcPts val="3000"/>
              </a:lnSpc>
              <a:spcBef>
                <a:spcPts val="600"/>
              </a:spcBef>
            </a:pPr>
            <a:r>
              <a:rPr lang="en-US" sz="3600" b="1" dirty="0">
                <a:effectLst>
                  <a:glow rad="127000">
                    <a:schemeClr val="bg1">
                      <a:alpha val="76000"/>
                    </a:schemeClr>
                  </a:glow>
                </a:effectLst>
              </a:rPr>
              <a:t>Having been “eye-witnesses” of Jesus’ resurrection, they would have KNOWN if it was a lie</a:t>
            </a:r>
          </a:p>
          <a:p>
            <a:pPr lvl="3">
              <a:lnSpc>
                <a:spcPts val="3000"/>
              </a:lnSpc>
              <a:spcBef>
                <a:spcPts val="600"/>
              </a:spcBef>
            </a:pPr>
            <a:r>
              <a:rPr lang="en-US" sz="3600" b="1" dirty="0">
                <a:effectLst>
                  <a:glow rad="127000">
                    <a:schemeClr val="bg1">
                      <a:alpha val="76000"/>
                    </a:schemeClr>
                  </a:glow>
                </a:effectLst>
              </a:rPr>
              <a:t>All they gained by this lie was death</a:t>
            </a:r>
          </a:p>
          <a:p>
            <a:pPr lvl="2">
              <a:lnSpc>
                <a:spcPts val="3000"/>
              </a:lnSpc>
              <a:spcBef>
                <a:spcPts val="600"/>
              </a:spcBef>
            </a:pPr>
            <a:r>
              <a:rPr lang="en-US" sz="3600" b="1" dirty="0">
                <a:effectLst>
                  <a:glow rad="127000">
                    <a:schemeClr val="bg1">
                      <a:alpha val="76000"/>
                    </a:schemeClr>
                  </a:glow>
                </a:effectLst>
              </a:rPr>
              <a:t>Incredible deaths and persecution endured by the disciples</a:t>
            </a:r>
          </a:p>
          <a:p>
            <a:pPr lvl="2">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57518763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1">
              <a:lnSpc>
                <a:spcPts val="3000"/>
              </a:lnSpc>
              <a:spcBef>
                <a:spcPts val="600"/>
              </a:spcBef>
            </a:pPr>
            <a:r>
              <a:rPr lang="en-US" sz="3600" b="1" dirty="0">
                <a:effectLst>
                  <a:glow rad="127000">
                    <a:schemeClr val="bg1">
                      <a:alpha val="76000"/>
                    </a:schemeClr>
                  </a:glow>
                </a:effectLst>
              </a:rPr>
              <a:t>When people knowingly lie it is always because of some perceived benefit</a:t>
            </a:r>
          </a:p>
          <a:p>
            <a:pPr lvl="2">
              <a:lnSpc>
                <a:spcPts val="3000"/>
              </a:lnSpc>
              <a:spcBef>
                <a:spcPts val="600"/>
              </a:spcBef>
            </a:pPr>
            <a:r>
              <a:rPr lang="en-US" sz="3600" b="1" dirty="0">
                <a:effectLst>
                  <a:glow rad="127000">
                    <a:schemeClr val="bg1">
                      <a:alpha val="76000"/>
                    </a:schemeClr>
                  </a:glow>
                </a:effectLst>
              </a:rPr>
              <a:t>Having been “eye-witnesses” of Jesus’ resurrection, they would have KNOWN if it was a lie</a:t>
            </a:r>
          </a:p>
          <a:p>
            <a:pPr lvl="3">
              <a:lnSpc>
                <a:spcPts val="3000"/>
              </a:lnSpc>
              <a:spcBef>
                <a:spcPts val="600"/>
              </a:spcBef>
            </a:pPr>
            <a:r>
              <a:rPr lang="en-US" sz="3600" b="1" dirty="0">
                <a:effectLst>
                  <a:glow rad="127000">
                    <a:schemeClr val="bg1">
                      <a:alpha val="76000"/>
                    </a:schemeClr>
                  </a:glow>
                </a:effectLst>
              </a:rPr>
              <a:t>All they gained by this lie was death</a:t>
            </a:r>
          </a:p>
          <a:p>
            <a:pPr lvl="2">
              <a:lnSpc>
                <a:spcPts val="3000"/>
              </a:lnSpc>
              <a:spcBef>
                <a:spcPts val="600"/>
              </a:spcBef>
            </a:pPr>
            <a:r>
              <a:rPr lang="en-US" sz="3600" b="1" dirty="0">
                <a:effectLst>
                  <a:glow rad="127000">
                    <a:schemeClr val="bg1">
                      <a:alpha val="76000"/>
                    </a:schemeClr>
                  </a:glow>
                </a:effectLst>
              </a:rPr>
              <a:t>Incredible deaths and persecution endured by the disciples</a:t>
            </a:r>
          </a:p>
          <a:p>
            <a:pPr lvl="2">
              <a:lnSpc>
                <a:spcPts val="3000"/>
              </a:lnSpc>
              <a:spcBef>
                <a:spcPts val="600"/>
              </a:spcBef>
            </a:pPr>
            <a:r>
              <a:rPr lang="en-US" sz="3600" b="1" dirty="0">
                <a:effectLst>
                  <a:glow rad="127000">
                    <a:schemeClr val="bg1">
                      <a:alpha val="76000"/>
                    </a:schemeClr>
                  </a:glow>
                </a:effectLst>
              </a:rPr>
              <a:t>They lost their lives (sources are the Bible, Josephus, and church fathers)</a:t>
            </a:r>
          </a:p>
        </p:txBody>
      </p:sp>
    </p:spTree>
    <p:extLst>
      <p:ext uri="{BB962C8B-B14F-4D97-AF65-F5344CB8AC3E}">
        <p14:creationId xmlns:p14="http://schemas.microsoft.com/office/powerpoint/2010/main" val="185674363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1">
              <a:lnSpc>
                <a:spcPts val="3000"/>
              </a:lnSpc>
              <a:spcBef>
                <a:spcPts val="600"/>
              </a:spcBef>
            </a:pPr>
            <a:r>
              <a:rPr lang="en-US" sz="3600" b="1" dirty="0">
                <a:effectLst>
                  <a:glow rad="127000">
                    <a:schemeClr val="bg1">
                      <a:alpha val="76000"/>
                    </a:schemeClr>
                  </a:glow>
                </a:effectLst>
              </a:rPr>
              <a:t>When people knowingly lie it is always because of some perceived benefit</a:t>
            </a:r>
          </a:p>
          <a:p>
            <a:pPr lvl="2">
              <a:lnSpc>
                <a:spcPts val="3000"/>
              </a:lnSpc>
              <a:spcBef>
                <a:spcPts val="600"/>
              </a:spcBef>
            </a:pPr>
            <a:r>
              <a:rPr lang="en-US" sz="3600" b="1" dirty="0">
                <a:effectLst>
                  <a:glow rad="127000">
                    <a:schemeClr val="bg1">
                      <a:alpha val="76000"/>
                    </a:schemeClr>
                  </a:glow>
                </a:effectLst>
              </a:rPr>
              <a:t>Having been “eye-witnesses” of Jesus’ resurrection, they would have KNOWN if it was a lie</a:t>
            </a:r>
          </a:p>
          <a:p>
            <a:pPr lvl="3">
              <a:lnSpc>
                <a:spcPts val="3000"/>
              </a:lnSpc>
              <a:spcBef>
                <a:spcPts val="600"/>
              </a:spcBef>
            </a:pPr>
            <a:r>
              <a:rPr lang="en-US" sz="3600" b="1" dirty="0">
                <a:effectLst>
                  <a:glow rad="127000">
                    <a:schemeClr val="bg1">
                      <a:alpha val="76000"/>
                    </a:schemeClr>
                  </a:glow>
                </a:effectLst>
              </a:rPr>
              <a:t>All they gained by this lie was death</a:t>
            </a:r>
          </a:p>
          <a:p>
            <a:pPr lvl="2">
              <a:lnSpc>
                <a:spcPts val="3000"/>
              </a:lnSpc>
              <a:spcBef>
                <a:spcPts val="600"/>
              </a:spcBef>
            </a:pPr>
            <a:r>
              <a:rPr lang="en-US" sz="3600" b="1" dirty="0">
                <a:effectLst>
                  <a:glow rad="127000">
                    <a:schemeClr val="bg1">
                      <a:alpha val="76000"/>
                    </a:schemeClr>
                  </a:glow>
                </a:effectLst>
              </a:rPr>
              <a:t>Incredible deaths and persecution endured by the disciples</a:t>
            </a:r>
          </a:p>
          <a:p>
            <a:pPr lvl="2">
              <a:lnSpc>
                <a:spcPts val="3000"/>
              </a:lnSpc>
              <a:spcBef>
                <a:spcPts val="600"/>
              </a:spcBef>
            </a:pPr>
            <a:r>
              <a:rPr lang="en-US" sz="3600" b="1" dirty="0">
                <a:effectLst>
                  <a:glow rad="127000">
                    <a:schemeClr val="bg1">
                      <a:alpha val="76000"/>
                    </a:schemeClr>
                  </a:glow>
                </a:effectLst>
              </a:rPr>
              <a:t>They lost their lives (sources are the Bible, Josephus, and church fathers)</a:t>
            </a:r>
          </a:p>
          <a:p>
            <a:pPr lvl="2">
              <a:lnSpc>
                <a:spcPts val="3000"/>
              </a:lnSpc>
              <a:spcBef>
                <a:spcPts val="600"/>
              </a:spcBef>
            </a:pPr>
            <a:r>
              <a:rPr lang="en-US" sz="3600" b="1" dirty="0">
                <a:effectLst>
                  <a:glow rad="127000">
                    <a:schemeClr val="bg1">
                      <a:alpha val="76000"/>
                    </a:schemeClr>
                  </a:glow>
                </a:effectLst>
              </a:rPr>
              <a:t>Matthew – killed with sword for preaching in Ethiopia</a:t>
            </a:r>
          </a:p>
        </p:txBody>
      </p:sp>
    </p:spTree>
    <p:extLst>
      <p:ext uri="{BB962C8B-B14F-4D97-AF65-F5344CB8AC3E}">
        <p14:creationId xmlns:p14="http://schemas.microsoft.com/office/powerpoint/2010/main" val="140159487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1">
              <a:lnSpc>
                <a:spcPts val="3000"/>
              </a:lnSpc>
              <a:spcBef>
                <a:spcPts val="600"/>
              </a:spcBef>
            </a:pPr>
            <a:r>
              <a:rPr lang="en-US" sz="3600" b="1" dirty="0">
                <a:effectLst>
                  <a:glow rad="127000">
                    <a:schemeClr val="bg1">
                      <a:alpha val="76000"/>
                    </a:schemeClr>
                  </a:glow>
                </a:effectLst>
              </a:rPr>
              <a:t>When people knowingly lie it is always because of some perceived benefit</a:t>
            </a:r>
          </a:p>
          <a:p>
            <a:pPr lvl="2">
              <a:lnSpc>
                <a:spcPts val="3000"/>
              </a:lnSpc>
              <a:spcBef>
                <a:spcPts val="600"/>
              </a:spcBef>
            </a:pPr>
            <a:r>
              <a:rPr lang="en-US" sz="3600" b="1" dirty="0">
                <a:effectLst>
                  <a:glow rad="127000">
                    <a:schemeClr val="bg1">
                      <a:alpha val="76000"/>
                    </a:schemeClr>
                  </a:glow>
                </a:effectLst>
              </a:rPr>
              <a:t>Having been “eye-witnesses” of Jesus’ resurrection, they would have KNOWN if it was a lie</a:t>
            </a:r>
          </a:p>
          <a:p>
            <a:pPr lvl="3">
              <a:lnSpc>
                <a:spcPts val="3000"/>
              </a:lnSpc>
              <a:spcBef>
                <a:spcPts val="600"/>
              </a:spcBef>
            </a:pPr>
            <a:r>
              <a:rPr lang="en-US" sz="3600" b="1" dirty="0">
                <a:effectLst>
                  <a:glow rad="127000">
                    <a:schemeClr val="bg1">
                      <a:alpha val="76000"/>
                    </a:schemeClr>
                  </a:glow>
                </a:effectLst>
              </a:rPr>
              <a:t>All they gained by this lie was death</a:t>
            </a:r>
          </a:p>
          <a:p>
            <a:pPr lvl="2">
              <a:lnSpc>
                <a:spcPts val="3000"/>
              </a:lnSpc>
              <a:spcBef>
                <a:spcPts val="600"/>
              </a:spcBef>
            </a:pPr>
            <a:r>
              <a:rPr lang="en-US" sz="3600" b="1" dirty="0">
                <a:effectLst>
                  <a:glow rad="127000">
                    <a:schemeClr val="bg1">
                      <a:alpha val="76000"/>
                    </a:schemeClr>
                  </a:glow>
                </a:effectLst>
              </a:rPr>
              <a:t>Incredible deaths and persecution endured by the disciples</a:t>
            </a:r>
          </a:p>
          <a:p>
            <a:pPr lvl="2">
              <a:lnSpc>
                <a:spcPts val="3000"/>
              </a:lnSpc>
              <a:spcBef>
                <a:spcPts val="600"/>
              </a:spcBef>
            </a:pPr>
            <a:r>
              <a:rPr lang="en-US" sz="3600" b="1" dirty="0">
                <a:effectLst>
                  <a:glow rad="127000">
                    <a:schemeClr val="bg1">
                      <a:alpha val="76000"/>
                    </a:schemeClr>
                  </a:glow>
                </a:effectLst>
              </a:rPr>
              <a:t>They lost their lives (sources are the Bible, Josephus, and church fathers)</a:t>
            </a:r>
          </a:p>
          <a:p>
            <a:pPr lvl="2">
              <a:lnSpc>
                <a:spcPts val="3000"/>
              </a:lnSpc>
              <a:spcBef>
                <a:spcPts val="600"/>
              </a:spcBef>
            </a:pPr>
            <a:r>
              <a:rPr lang="en-US" sz="3600" b="1" dirty="0">
                <a:effectLst>
                  <a:glow rad="127000">
                    <a:schemeClr val="bg1">
                      <a:alpha val="76000"/>
                    </a:schemeClr>
                  </a:glow>
                </a:effectLst>
              </a:rPr>
              <a:t>Matthew – killed with sword for preaching in Ethiopia</a:t>
            </a:r>
          </a:p>
          <a:p>
            <a:pPr lvl="2">
              <a:lnSpc>
                <a:spcPts val="3000"/>
              </a:lnSpc>
              <a:spcBef>
                <a:spcPts val="600"/>
              </a:spcBef>
            </a:pPr>
            <a:r>
              <a:rPr lang="en-US" sz="3600" b="1" dirty="0">
                <a:effectLst>
                  <a:glow rad="127000">
                    <a:schemeClr val="bg1">
                      <a:alpha val="76000"/>
                    </a:schemeClr>
                  </a:glow>
                </a:effectLst>
              </a:rPr>
              <a:t>Mark died in Alexandria (Northern Egypt) after being dragged through the city</a:t>
            </a:r>
          </a:p>
        </p:txBody>
      </p:sp>
    </p:spTree>
    <p:extLst>
      <p:ext uri="{BB962C8B-B14F-4D97-AF65-F5344CB8AC3E}">
        <p14:creationId xmlns:p14="http://schemas.microsoft.com/office/powerpoint/2010/main" val="2199837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0"/>
              </a:spcBef>
            </a:pPr>
            <a:r>
              <a:rPr lang="en-US" sz="3600" b="1" dirty="0">
                <a:effectLst>
                  <a:glow rad="127000">
                    <a:schemeClr val="bg1">
                      <a:alpha val="76000"/>
                    </a:schemeClr>
                  </a:glow>
                </a:effectLst>
              </a:rPr>
              <a:t>The Resurrection is unique</a:t>
            </a:r>
          </a:p>
          <a:p>
            <a:pPr lvl="1">
              <a:lnSpc>
                <a:spcPts val="3000"/>
              </a:lnSpc>
              <a:spcBef>
                <a:spcPts val="0"/>
              </a:spcBef>
            </a:pPr>
            <a:r>
              <a:rPr lang="en-US" sz="3600" b="1" dirty="0">
                <a:effectLst>
                  <a:glow rad="127000">
                    <a:schemeClr val="bg1">
                      <a:alpha val="76000"/>
                    </a:schemeClr>
                  </a:glow>
                </a:effectLst>
              </a:rPr>
              <a:t>No other religion has historical evidence to support it’s supernatural claims</a:t>
            </a:r>
          </a:p>
          <a:p>
            <a:pPr lvl="2">
              <a:lnSpc>
                <a:spcPts val="3000"/>
              </a:lnSpc>
              <a:spcBef>
                <a:spcPts val="0"/>
              </a:spcBef>
            </a:pPr>
            <a:r>
              <a:rPr lang="en-US" sz="3600" b="1" dirty="0">
                <a:effectLst>
                  <a:glow rad="127000">
                    <a:schemeClr val="bg1">
                      <a:alpha val="76000"/>
                    </a:schemeClr>
                  </a:glow>
                </a:effectLst>
              </a:rPr>
              <a:t>Hindu, Islam, Mormonism</a:t>
            </a:r>
          </a:p>
          <a:p>
            <a:pPr lvl="3">
              <a:lnSpc>
                <a:spcPts val="3000"/>
              </a:lnSpc>
              <a:spcBef>
                <a:spcPts val="0"/>
              </a:spcBef>
            </a:pPr>
            <a:r>
              <a:rPr lang="en-US" sz="3600" b="1" dirty="0">
                <a:effectLst>
                  <a:glow rad="127000">
                    <a:schemeClr val="bg1">
                      <a:alpha val="76000"/>
                    </a:schemeClr>
                  </a:glow>
                </a:effectLst>
              </a:rPr>
              <a:t>When tested they all fall short of the facts</a:t>
            </a:r>
          </a:p>
          <a:p>
            <a:pPr lvl="4">
              <a:lnSpc>
                <a:spcPts val="3000"/>
              </a:lnSpc>
              <a:spcBef>
                <a:spcPts val="0"/>
              </a:spcBef>
            </a:pPr>
            <a:r>
              <a:rPr lang="en-US" sz="3600" b="1" dirty="0">
                <a:effectLst>
                  <a:glow rad="127000">
                    <a:schemeClr val="bg1">
                      <a:alpha val="76000"/>
                    </a:schemeClr>
                  </a:glow>
                </a:effectLst>
              </a:rPr>
              <a:t>Hindu writings say that the earth has a mountain in the middle of the continents that is 252,000 miles high</a:t>
            </a:r>
          </a:p>
          <a:p>
            <a:pPr lvl="5">
              <a:lnSpc>
                <a:spcPts val="3000"/>
              </a:lnSpc>
              <a:spcBef>
                <a:spcPts val="0"/>
              </a:spcBef>
            </a:pPr>
            <a:r>
              <a:rPr lang="en-US" sz="3600" b="1" dirty="0">
                <a:effectLst>
                  <a:glow rad="127000">
                    <a:schemeClr val="bg1">
                      <a:alpha val="76000"/>
                    </a:schemeClr>
                  </a:glow>
                </a:effectLst>
              </a:rPr>
              <a:t>The moon is only 238,900 miles high</a:t>
            </a:r>
          </a:p>
          <a:p>
            <a:pPr lvl="5">
              <a:lnSpc>
                <a:spcPts val="3000"/>
              </a:lnSpc>
              <a:spcBef>
                <a:spcPts val="0"/>
              </a:spcBef>
            </a:pPr>
            <a:r>
              <a:rPr lang="en-US" sz="3600" b="1" dirty="0">
                <a:effectLst>
                  <a:glow rad="127000">
                    <a:schemeClr val="bg1">
                      <a:alpha val="76000"/>
                    </a:schemeClr>
                  </a:glow>
                </a:effectLst>
              </a:rPr>
              <a:t>The diameter of the Earth is 8,000 miles</a:t>
            </a:r>
          </a:p>
        </p:txBody>
      </p:sp>
    </p:spTree>
    <p:extLst>
      <p:ext uri="{BB962C8B-B14F-4D97-AF65-F5344CB8AC3E}">
        <p14:creationId xmlns:p14="http://schemas.microsoft.com/office/powerpoint/2010/main" val="212685722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2">
              <a:lnSpc>
                <a:spcPts val="3000"/>
              </a:lnSpc>
              <a:spcBef>
                <a:spcPts val="600"/>
              </a:spcBef>
            </a:pPr>
            <a:r>
              <a:rPr lang="en-US" sz="3600" b="1" dirty="0">
                <a:effectLst>
                  <a:glow rad="127000">
                    <a:schemeClr val="bg1">
                      <a:alpha val="76000"/>
                    </a:schemeClr>
                  </a:glow>
                </a:effectLst>
              </a:rPr>
              <a:t>Luke was hung to death on an olive tree in Greece</a:t>
            </a:r>
          </a:p>
          <a:p>
            <a:pPr lvl="2">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368410600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2">
              <a:lnSpc>
                <a:spcPts val="3000"/>
              </a:lnSpc>
              <a:spcBef>
                <a:spcPts val="600"/>
              </a:spcBef>
            </a:pPr>
            <a:r>
              <a:rPr lang="en-US" sz="3600" b="1" dirty="0">
                <a:effectLst>
                  <a:glow rad="127000">
                    <a:schemeClr val="bg1">
                      <a:alpha val="76000"/>
                    </a:schemeClr>
                  </a:glow>
                </a:effectLst>
              </a:rPr>
              <a:t>Luke was hung to death on an olive tree in Greece</a:t>
            </a:r>
          </a:p>
          <a:p>
            <a:pPr lvl="2">
              <a:lnSpc>
                <a:spcPts val="3000"/>
              </a:lnSpc>
              <a:spcBef>
                <a:spcPts val="600"/>
              </a:spcBef>
            </a:pPr>
            <a:r>
              <a:rPr lang="en-US" sz="3600" b="1" dirty="0">
                <a:effectLst>
                  <a:glow rad="127000">
                    <a:schemeClr val="bg1">
                      <a:alpha val="76000"/>
                    </a:schemeClr>
                  </a:glow>
                </a:effectLst>
              </a:rPr>
              <a:t>James beheaded in Jerusalem (Acts)</a:t>
            </a:r>
          </a:p>
          <a:p>
            <a:pPr lvl="2">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100344271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2">
              <a:lnSpc>
                <a:spcPts val="3000"/>
              </a:lnSpc>
              <a:spcBef>
                <a:spcPts val="600"/>
              </a:spcBef>
            </a:pPr>
            <a:r>
              <a:rPr lang="en-US" sz="3600" b="1" dirty="0">
                <a:effectLst>
                  <a:glow rad="127000">
                    <a:schemeClr val="bg1">
                      <a:alpha val="76000"/>
                    </a:schemeClr>
                  </a:glow>
                </a:effectLst>
              </a:rPr>
              <a:t>Luke was hung to death on an olive tree in Greece</a:t>
            </a:r>
          </a:p>
          <a:p>
            <a:pPr lvl="2">
              <a:lnSpc>
                <a:spcPts val="3000"/>
              </a:lnSpc>
              <a:spcBef>
                <a:spcPts val="600"/>
              </a:spcBef>
            </a:pPr>
            <a:r>
              <a:rPr lang="en-US" sz="3600" b="1" dirty="0">
                <a:effectLst>
                  <a:glow rad="127000">
                    <a:schemeClr val="bg1">
                      <a:alpha val="76000"/>
                    </a:schemeClr>
                  </a:glow>
                </a:effectLst>
              </a:rPr>
              <a:t>James beheaded in Jerusalem (Acts)</a:t>
            </a:r>
          </a:p>
          <a:p>
            <a:pPr lvl="2">
              <a:lnSpc>
                <a:spcPts val="3000"/>
              </a:lnSpc>
              <a:spcBef>
                <a:spcPts val="600"/>
              </a:spcBef>
            </a:pPr>
            <a:r>
              <a:rPr lang="en-US" sz="3600" b="1" dirty="0">
                <a:effectLst>
                  <a:glow rad="127000">
                    <a:schemeClr val="bg1">
                      <a:alpha val="76000"/>
                    </a:schemeClr>
                  </a:glow>
                </a:effectLst>
              </a:rPr>
              <a:t>James (the less) thrown from the temple (wall) and then stoned to death</a:t>
            </a:r>
          </a:p>
          <a:p>
            <a:pPr lvl="2">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89022001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2">
              <a:lnSpc>
                <a:spcPts val="3000"/>
              </a:lnSpc>
              <a:spcBef>
                <a:spcPts val="600"/>
              </a:spcBef>
            </a:pPr>
            <a:r>
              <a:rPr lang="en-US" sz="3600" b="1" dirty="0">
                <a:effectLst>
                  <a:glow rad="127000">
                    <a:schemeClr val="bg1">
                      <a:alpha val="76000"/>
                    </a:schemeClr>
                  </a:glow>
                </a:effectLst>
              </a:rPr>
              <a:t>Luke was hung to death on an olive tree in Greece</a:t>
            </a:r>
          </a:p>
          <a:p>
            <a:pPr lvl="2">
              <a:lnSpc>
                <a:spcPts val="3000"/>
              </a:lnSpc>
              <a:spcBef>
                <a:spcPts val="600"/>
              </a:spcBef>
            </a:pPr>
            <a:r>
              <a:rPr lang="en-US" sz="3600" b="1" dirty="0">
                <a:effectLst>
                  <a:glow rad="127000">
                    <a:schemeClr val="bg1">
                      <a:alpha val="76000"/>
                    </a:schemeClr>
                  </a:glow>
                </a:effectLst>
              </a:rPr>
              <a:t>James beheaded in Jerusalem (Acts)</a:t>
            </a:r>
          </a:p>
          <a:p>
            <a:pPr lvl="2">
              <a:lnSpc>
                <a:spcPts val="3000"/>
              </a:lnSpc>
              <a:spcBef>
                <a:spcPts val="600"/>
              </a:spcBef>
            </a:pPr>
            <a:r>
              <a:rPr lang="en-US" sz="3600" b="1" dirty="0">
                <a:effectLst>
                  <a:glow rad="127000">
                    <a:schemeClr val="bg1">
                      <a:alpha val="76000"/>
                    </a:schemeClr>
                  </a:glow>
                </a:effectLst>
              </a:rPr>
              <a:t>James (the less) thrown from the temple (wall) and then stoned to death</a:t>
            </a:r>
          </a:p>
          <a:p>
            <a:pPr lvl="2">
              <a:lnSpc>
                <a:spcPts val="3000"/>
              </a:lnSpc>
              <a:spcBef>
                <a:spcPts val="600"/>
              </a:spcBef>
            </a:pPr>
            <a:r>
              <a:rPr lang="en-US" sz="3600" b="1" dirty="0">
                <a:effectLst>
                  <a:glow rad="127000">
                    <a:schemeClr val="bg1">
                      <a:alpha val="76000"/>
                    </a:schemeClr>
                  </a:glow>
                </a:effectLst>
              </a:rPr>
              <a:t>Philip hung in Phrygia (</a:t>
            </a:r>
            <a:r>
              <a:rPr lang="en-US" sz="3600" b="1" dirty="0" err="1">
                <a:effectLst>
                  <a:glow rad="127000">
                    <a:schemeClr val="bg1">
                      <a:alpha val="76000"/>
                    </a:schemeClr>
                  </a:glow>
                </a:effectLst>
              </a:rPr>
              <a:t>Hyropolis</a:t>
            </a:r>
            <a:r>
              <a:rPr lang="en-US" sz="3600" b="1" dirty="0">
                <a:effectLst>
                  <a:glow rad="127000">
                    <a:schemeClr val="bg1">
                      <a:alpha val="76000"/>
                    </a:schemeClr>
                  </a:glow>
                </a:effectLst>
              </a:rPr>
              <a:t>)</a:t>
            </a:r>
          </a:p>
          <a:p>
            <a:pPr lvl="2">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47637989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2">
              <a:lnSpc>
                <a:spcPts val="3000"/>
              </a:lnSpc>
              <a:spcBef>
                <a:spcPts val="600"/>
              </a:spcBef>
            </a:pPr>
            <a:r>
              <a:rPr lang="en-US" sz="3600" b="1" dirty="0">
                <a:effectLst>
                  <a:glow rad="127000">
                    <a:schemeClr val="bg1">
                      <a:alpha val="76000"/>
                    </a:schemeClr>
                  </a:glow>
                </a:effectLst>
              </a:rPr>
              <a:t>Luke was hung to death on an olive tree in Greece</a:t>
            </a:r>
          </a:p>
          <a:p>
            <a:pPr lvl="2">
              <a:lnSpc>
                <a:spcPts val="3000"/>
              </a:lnSpc>
              <a:spcBef>
                <a:spcPts val="600"/>
              </a:spcBef>
            </a:pPr>
            <a:r>
              <a:rPr lang="en-US" sz="3600" b="1" dirty="0">
                <a:effectLst>
                  <a:glow rad="127000">
                    <a:schemeClr val="bg1">
                      <a:alpha val="76000"/>
                    </a:schemeClr>
                  </a:glow>
                </a:effectLst>
              </a:rPr>
              <a:t>James beheaded in Jerusalem (Acts)</a:t>
            </a:r>
          </a:p>
          <a:p>
            <a:pPr lvl="2">
              <a:lnSpc>
                <a:spcPts val="3000"/>
              </a:lnSpc>
              <a:spcBef>
                <a:spcPts val="600"/>
              </a:spcBef>
            </a:pPr>
            <a:r>
              <a:rPr lang="en-US" sz="3600" b="1" dirty="0">
                <a:effectLst>
                  <a:glow rad="127000">
                    <a:schemeClr val="bg1">
                      <a:alpha val="76000"/>
                    </a:schemeClr>
                  </a:glow>
                </a:effectLst>
              </a:rPr>
              <a:t>James (the less) thrown from the temple (wall) and then stoned to death</a:t>
            </a:r>
          </a:p>
          <a:p>
            <a:pPr lvl="2">
              <a:lnSpc>
                <a:spcPts val="3000"/>
              </a:lnSpc>
              <a:spcBef>
                <a:spcPts val="600"/>
              </a:spcBef>
            </a:pPr>
            <a:r>
              <a:rPr lang="en-US" sz="3600" b="1" dirty="0">
                <a:effectLst>
                  <a:glow rad="127000">
                    <a:schemeClr val="bg1">
                      <a:alpha val="76000"/>
                    </a:schemeClr>
                  </a:glow>
                </a:effectLst>
              </a:rPr>
              <a:t>Philip hung in Phrygia (</a:t>
            </a:r>
            <a:r>
              <a:rPr lang="en-US" sz="3600" b="1" dirty="0" err="1">
                <a:effectLst>
                  <a:glow rad="127000">
                    <a:schemeClr val="bg1">
                      <a:alpha val="76000"/>
                    </a:schemeClr>
                  </a:glow>
                </a:effectLst>
              </a:rPr>
              <a:t>Hyropolis</a:t>
            </a:r>
            <a:r>
              <a:rPr lang="en-US" sz="3600" b="1" dirty="0">
                <a:effectLst>
                  <a:glow rad="127000">
                    <a:schemeClr val="bg1">
                      <a:alpha val="76000"/>
                    </a:schemeClr>
                  </a:glow>
                </a:effectLst>
              </a:rPr>
              <a:t>)</a:t>
            </a:r>
          </a:p>
          <a:p>
            <a:pPr lvl="2">
              <a:lnSpc>
                <a:spcPts val="3000"/>
              </a:lnSpc>
              <a:spcBef>
                <a:spcPts val="600"/>
              </a:spcBef>
            </a:pPr>
            <a:r>
              <a:rPr lang="en-US" sz="3600" b="1" dirty="0" err="1">
                <a:effectLst>
                  <a:glow rad="127000">
                    <a:schemeClr val="bg1">
                      <a:alpha val="76000"/>
                    </a:schemeClr>
                  </a:glow>
                </a:effectLst>
              </a:rPr>
              <a:t>Bartholemeu</a:t>
            </a:r>
            <a:r>
              <a:rPr lang="en-US" sz="3600" b="1" dirty="0">
                <a:effectLst>
                  <a:glow rad="127000">
                    <a:schemeClr val="bg1">
                      <a:alpha val="76000"/>
                    </a:schemeClr>
                  </a:glow>
                </a:effectLst>
              </a:rPr>
              <a:t> – flayed alive</a:t>
            </a:r>
          </a:p>
        </p:txBody>
      </p:sp>
    </p:spTree>
    <p:extLst>
      <p:ext uri="{BB962C8B-B14F-4D97-AF65-F5344CB8AC3E}">
        <p14:creationId xmlns:p14="http://schemas.microsoft.com/office/powerpoint/2010/main" val="74648033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2">
              <a:lnSpc>
                <a:spcPts val="3000"/>
              </a:lnSpc>
              <a:spcBef>
                <a:spcPts val="600"/>
              </a:spcBef>
            </a:pPr>
            <a:r>
              <a:rPr lang="en-US" sz="3600" b="1" dirty="0">
                <a:effectLst>
                  <a:glow rad="127000">
                    <a:schemeClr val="bg1">
                      <a:alpha val="76000"/>
                    </a:schemeClr>
                  </a:glow>
                </a:effectLst>
              </a:rPr>
              <a:t>Luke was hung to death on an olive tree in Greece</a:t>
            </a:r>
          </a:p>
          <a:p>
            <a:pPr lvl="2">
              <a:lnSpc>
                <a:spcPts val="3000"/>
              </a:lnSpc>
              <a:spcBef>
                <a:spcPts val="600"/>
              </a:spcBef>
            </a:pPr>
            <a:r>
              <a:rPr lang="en-US" sz="3600" b="1" dirty="0">
                <a:effectLst>
                  <a:glow rad="127000">
                    <a:schemeClr val="bg1">
                      <a:alpha val="76000"/>
                    </a:schemeClr>
                  </a:glow>
                </a:effectLst>
              </a:rPr>
              <a:t>James beheaded in Jerusalem (Acts)</a:t>
            </a:r>
          </a:p>
          <a:p>
            <a:pPr lvl="2">
              <a:lnSpc>
                <a:spcPts val="3000"/>
              </a:lnSpc>
              <a:spcBef>
                <a:spcPts val="600"/>
              </a:spcBef>
            </a:pPr>
            <a:r>
              <a:rPr lang="en-US" sz="3600" b="1" dirty="0">
                <a:effectLst>
                  <a:glow rad="127000">
                    <a:schemeClr val="bg1">
                      <a:alpha val="76000"/>
                    </a:schemeClr>
                  </a:glow>
                </a:effectLst>
              </a:rPr>
              <a:t>James (the less) thrown from the temple (wall) and then stoned to death</a:t>
            </a:r>
          </a:p>
          <a:p>
            <a:pPr lvl="2">
              <a:lnSpc>
                <a:spcPts val="3000"/>
              </a:lnSpc>
              <a:spcBef>
                <a:spcPts val="600"/>
              </a:spcBef>
            </a:pPr>
            <a:r>
              <a:rPr lang="en-US" sz="3600" b="1" dirty="0">
                <a:effectLst>
                  <a:glow rad="127000">
                    <a:schemeClr val="bg1">
                      <a:alpha val="76000"/>
                    </a:schemeClr>
                  </a:glow>
                </a:effectLst>
              </a:rPr>
              <a:t>Philip hung in Phrygia (</a:t>
            </a:r>
            <a:r>
              <a:rPr lang="en-US" sz="3600" b="1" dirty="0" err="1">
                <a:effectLst>
                  <a:glow rad="127000">
                    <a:schemeClr val="bg1">
                      <a:alpha val="76000"/>
                    </a:schemeClr>
                  </a:glow>
                </a:effectLst>
              </a:rPr>
              <a:t>Hyropolis</a:t>
            </a:r>
            <a:r>
              <a:rPr lang="en-US" sz="3600" b="1" dirty="0">
                <a:effectLst>
                  <a:glow rad="127000">
                    <a:schemeClr val="bg1">
                      <a:alpha val="76000"/>
                    </a:schemeClr>
                  </a:glow>
                </a:effectLst>
              </a:rPr>
              <a:t>)</a:t>
            </a:r>
          </a:p>
          <a:p>
            <a:pPr lvl="2">
              <a:lnSpc>
                <a:spcPts val="3000"/>
              </a:lnSpc>
              <a:spcBef>
                <a:spcPts val="600"/>
              </a:spcBef>
            </a:pPr>
            <a:r>
              <a:rPr lang="en-US" sz="3600" b="1" dirty="0" err="1">
                <a:effectLst>
                  <a:glow rad="127000">
                    <a:schemeClr val="bg1">
                      <a:alpha val="76000"/>
                    </a:schemeClr>
                  </a:glow>
                </a:effectLst>
              </a:rPr>
              <a:t>Bartholemeu</a:t>
            </a:r>
            <a:r>
              <a:rPr lang="en-US" sz="3600" b="1" dirty="0">
                <a:effectLst>
                  <a:glow rad="127000">
                    <a:schemeClr val="bg1">
                      <a:alpha val="76000"/>
                    </a:schemeClr>
                  </a:glow>
                </a:effectLst>
              </a:rPr>
              <a:t> – flayed alive</a:t>
            </a:r>
          </a:p>
          <a:p>
            <a:pPr lvl="2">
              <a:lnSpc>
                <a:spcPts val="3000"/>
              </a:lnSpc>
              <a:spcBef>
                <a:spcPts val="600"/>
              </a:spcBef>
            </a:pPr>
            <a:r>
              <a:rPr lang="en-US" sz="3600" b="1" dirty="0">
                <a:effectLst>
                  <a:glow rad="127000">
                    <a:schemeClr val="bg1">
                      <a:alpha val="76000"/>
                    </a:schemeClr>
                  </a:glow>
                </a:effectLst>
              </a:rPr>
              <a:t>Andrew – bound to a cross with ropes and left to die of exposure</a:t>
            </a:r>
          </a:p>
        </p:txBody>
      </p:sp>
    </p:spTree>
    <p:extLst>
      <p:ext uri="{BB962C8B-B14F-4D97-AF65-F5344CB8AC3E}">
        <p14:creationId xmlns:p14="http://schemas.microsoft.com/office/powerpoint/2010/main" val="209687089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2">
              <a:lnSpc>
                <a:spcPts val="3000"/>
              </a:lnSpc>
              <a:spcBef>
                <a:spcPts val="600"/>
              </a:spcBef>
            </a:pPr>
            <a:r>
              <a:rPr lang="en-US" sz="3600" b="1" dirty="0">
                <a:effectLst>
                  <a:glow rad="127000">
                    <a:schemeClr val="bg1">
                      <a:alpha val="76000"/>
                    </a:schemeClr>
                  </a:glow>
                </a:effectLst>
              </a:rPr>
              <a:t>Luke was hung to death on an olive tree in Greece</a:t>
            </a:r>
          </a:p>
          <a:p>
            <a:pPr lvl="2">
              <a:lnSpc>
                <a:spcPts val="3000"/>
              </a:lnSpc>
              <a:spcBef>
                <a:spcPts val="600"/>
              </a:spcBef>
            </a:pPr>
            <a:r>
              <a:rPr lang="en-US" sz="3600" b="1" dirty="0">
                <a:effectLst>
                  <a:glow rad="127000">
                    <a:schemeClr val="bg1">
                      <a:alpha val="76000"/>
                    </a:schemeClr>
                  </a:glow>
                </a:effectLst>
              </a:rPr>
              <a:t>James beheaded in Jerusalem (Acts)</a:t>
            </a:r>
          </a:p>
          <a:p>
            <a:pPr lvl="2">
              <a:lnSpc>
                <a:spcPts val="3000"/>
              </a:lnSpc>
              <a:spcBef>
                <a:spcPts val="600"/>
              </a:spcBef>
            </a:pPr>
            <a:r>
              <a:rPr lang="en-US" sz="3600" b="1" dirty="0">
                <a:effectLst>
                  <a:glow rad="127000">
                    <a:schemeClr val="bg1">
                      <a:alpha val="76000"/>
                    </a:schemeClr>
                  </a:glow>
                </a:effectLst>
              </a:rPr>
              <a:t>James (the less) thrown from the temple (wall) and then stoned to death</a:t>
            </a:r>
          </a:p>
          <a:p>
            <a:pPr lvl="2">
              <a:lnSpc>
                <a:spcPts val="3000"/>
              </a:lnSpc>
              <a:spcBef>
                <a:spcPts val="600"/>
              </a:spcBef>
            </a:pPr>
            <a:r>
              <a:rPr lang="en-US" sz="3600" b="1" dirty="0">
                <a:effectLst>
                  <a:glow rad="127000">
                    <a:schemeClr val="bg1">
                      <a:alpha val="76000"/>
                    </a:schemeClr>
                  </a:glow>
                </a:effectLst>
              </a:rPr>
              <a:t>Philip hung in Phrygia (</a:t>
            </a:r>
            <a:r>
              <a:rPr lang="en-US" sz="3600" b="1" dirty="0" err="1">
                <a:effectLst>
                  <a:glow rad="127000">
                    <a:schemeClr val="bg1">
                      <a:alpha val="76000"/>
                    </a:schemeClr>
                  </a:glow>
                </a:effectLst>
              </a:rPr>
              <a:t>Hyropolis</a:t>
            </a:r>
            <a:r>
              <a:rPr lang="en-US" sz="3600" b="1" dirty="0">
                <a:effectLst>
                  <a:glow rad="127000">
                    <a:schemeClr val="bg1">
                      <a:alpha val="76000"/>
                    </a:schemeClr>
                  </a:glow>
                </a:effectLst>
              </a:rPr>
              <a:t>)</a:t>
            </a:r>
          </a:p>
          <a:p>
            <a:pPr lvl="2">
              <a:lnSpc>
                <a:spcPts val="3000"/>
              </a:lnSpc>
              <a:spcBef>
                <a:spcPts val="600"/>
              </a:spcBef>
            </a:pPr>
            <a:r>
              <a:rPr lang="en-US" sz="3600" b="1" dirty="0" err="1">
                <a:effectLst>
                  <a:glow rad="127000">
                    <a:schemeClr val="bg1">
                      <a:alpha val="76000"/>
                    </a:schemeClr>
                  </a:glow>
                </a:effectLst>
              </a:rPr>
              <a:t>Bartholemeu</a:t>
            </a:r>
            <a:r>
              <a:rPr lang="en-US" sz="3600" b="1" dirty="0">
                <a:effectLst>
                  <a:glow rad="127000">
                    <a:schemeClr val="bg1">
                      <a:alpha val="76000"/>
                    </a:schemeClr>
                  </a:glow>
                </a:effectLst>
              </a:rPr>
              <a:t> – flayed alive</a:t>
            </a:r>
          </a:p>
          <a:p>
            <a:pPr lvl="2">
              <a:lnSpc>
                <a:spcPts val="3000"/>
              </a:lnSpc>
              <a:spcBef>
                <a:spcPts val="600"/>
              </a:spcBef>
            </a:pPr>
            <a:r>
              <a:rPr lang="en-US" sz="3600" b="1" dirty="0">
                <a:effectLst>
                  <a:glow rad="127000">
                    <a:schemeClr val="bg1">
                      <a:alpha val="76000"/>
                    </a:schemeClr>
                  </a:glow>
                </a:effectLst>
              </a:rPr>
              <a:t>Andrew – bound to a cross with ropes and left to die of exposure</a:t>
            </a:r>
          </a:p>
          <a:p>
            <a:pPr lvl="2">
              <a:lnSpc>
                <a:spcPts val="3000"/>
              </a:lnSpc>
              <a:spcBef>
                <a:spcPts val="600"/>
              </a:spcBef>
            </a:pPr>
            <a:r>
              <a:rPr lang="en-US" sz="3600" b="1" dirty="0">
                <a:effectLst>
                  <a:glow rad="127000">
                    <a:schemeClr val="bg1">
                      <a:alpha val="76000"/>
                    </a:schemeClr>
                  </a:glow>
                </a:effectLst>
              </a:rPr>
              <a:t>Jude shot to death with arrows</a:t>
            </a:r>
          </a:p>
          <a:p>
            <a:pPr lvl="2">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395028992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2">
              <a:lnSpc>
                <a:spcPts val="3000"/>
              </a:lnSpc>
              <a:spcBef>
                <a:spcPts val="600"/>
              </a:spcBef>
            </a:pPr>
            <a:r>
              <a:rPr lang="en-US" sz="3600" b="1" dirty="0">
                <a:effectLst>
                  <a:glow rad="127000">
                    <a:schemeClr val="bg1">
                      <a:alpha val="76000"/>
                    </a:schemeClr>
                  </a:glow>
                </a:effectLst>
              </a:rPr>
              <a:t>Luke was hung to death on an olive tree in Greece</a:t>
            </a:r>
          </a:p>
          <a:p>
            <a:pPr lvl="2">
              <a:lnSpc>
                <a:spcPts val="3000"/>
              </a:lnSpc>
              <a:spcBef>
                <a:spcPts val="600"/>
              </a:spcBef>
            </a:pPr>
            <a:r>
              <a:rPr lang="en-US" sz="3600" b="1" dirty="0">
                <a:effectLst>
                  <a:glow rad="127000">
                    <a:schemeClr val="bg1">
                      <a:alpha val="76000"/>
                    </a:schemeClr>
                  </a:glow>
                </a:effectLst>
              </a:rPr>
              <a:t>James beheaded in Jerusalem (Acts)</a:t>
            </a:r>
          </a:p>
          <a:p>
            <a:pPr lvl="2">
              <a:lnSpc>
                <a:spcPts val="3000"/>
              </a:lnSpc>
              <a:spcBef>
                <a:spcPts val="600"/>
              </a:spcBef>
            </a:pPr>
            <a:r>
              <a:rPr lang="en-US" sz="3600" b="1" dirty="0">
                <a:effectLst>
                  <a:glow rad="127000">
                    <a:schemeClr val="bg1">
                      <a:alpha val="76000"/>
                    </a:schemeClr>
                  </a:glow>
                </a:effectLst>
              </a:rPr>
              <a:t>James (the less) thrown from the temple (wall) and then stoned to death</a:t>
            </a:r>
          </a:p>
          <a:p>
            <a:pPr lvl="2">
              <a:lnSpc>
                <a:spcPts val="3000"/>
              </a:lnSpc>
              <a:spcBef>
                <a:spcPts val="600"/>
              </a:spcBef>
            </a:pPr>
            <a:r>
              <a:rPr lang="en-US" sz="3600" b="1" dirty="0">
                <a:effectLst>
                  <a:glow rad="127000">
                    <a:schemeClr val="bg1">
                      <a:alpha val="76000"/>
                    </a:schemeClr>
                  </a:glow>
                </a:effectLst>
              </a:rPr>
              <a:t>Philip hung in Phrygia (</a:t>
            </a:r>
            <a:r>
              <a:rPr lang="en-US" sz="3600" b="1" dirty="0" err="1">
                <a:effectLst>
                  <a:glow rad="127000">
                    <a:schemeClr val="bg1">
                      <a:alpha val="76000"/>
                    </a:schemeClr>
                  </a:glow>
                </a:effectLst>
              </a:rPr>
              <a:t>Hyropolis</a:t>
            </a:r>
            <a:r>
              <a:rPr lang="en-US" sz="3600" b="1" dirty="0">
                <a:effectLst>
                  <a:glow rad="127000">
                    <a:schemeClr val="bg1">
                      <a:alpha val="76000"/>
                    </a:schemeClr>
                  </a:glow>
                </a:effectLst>
              </a:rPr>
              <a:t>)</a:t>
            </a:r>
          </a:p>
          <a:p>
            <a:pPr lvl="2">
              <a:lnSpc>
                <a:spcPts val="3000"/>
              </a:lnSpc>
              <a:spcBef>
                <a:spcPts val="600"/>
              </a:spcBef>
            </a:pPr>
            <a:r>
              <a:rPr lang="en-US" sz="3600" b="1" dirty="0" err="1">
                <a:effectLst>
                  <a:glow rad="127000">
                    <a:schemeClr val="bg1">
                      <a:alpha val="76000"/>
                    </a:schemeClr>
                  </a:glow>
                </a:effectLst>
              </a:rPr>
              <a:t>Bartholemeu</a:t>
            </a:r>
            <a:r>
              <a:rPr lang="en-US" sz="3600" b="1" dirty="0">
                <a:effectLst>
                  <a:glow rad="127000">
                    <a:schemeClr val="bg1">
                      <a:alpha val="76000"/>
                    </a:schemeClr>
                  </a:glow>
                </a:effectLst>
              </a:rPr>
              <a:t> – flayed alive</a:t>
            </a:r>
          </a:p>
          <a:p>
            <a:pPr lvl="2">
              <a:lnSpc>
                <a:spcPts val="3000"/>
              </a:lnSpc>
              <a:spcBef>
                <a:spcPts val="600"/>
              </a:spcBef>
            </a:pPr>
            <a:r>
              <a:rPr lang="en-US" sz="3600" b="1" dirty="0">
                <a:effectLst>
                  <a:glow rad="127000">
                    <a:schemeClr val="bg1">
                      <a:alpha val="76000"/>
                    </a:schemeClr>
                  </a:glow>
                </a:effectLst>
              </a:rPr>
              <a:t>Andrew – bound to a cross with ropes and left to die of exposure</a:t>
            </a:r>
          </a:p>
          <a:p>
            <a:pPr lvl="2">
              <a:lnSpc>
                <a:spcPts val="3000"/>
              </a:lnSpc>
              <a:spcBef>
                <a:spcPts val="600"/>
              </a:spcBef>
            </a:pPr>
            <a:r>
              <a:rPr lang="en-US" sz="3600" b="1" dirty="0">
                <a:effectLst>
                  <a:glow rad="127000">
                    <a:schemeClr val="bg1">
                      <a:alpha val="76000"/>
                    </a:schemeClr>
                  </a:glow>
                </a:effectLst>
              </a:rPr>
              <a:t>Jude shot to death with arrows</a:t>
            </a:r>
          </a:p>
          <a:p>
            <a:pPr lvl="2">
              <a:lnSpc>
                <a:spcPts val="3000"/>
              </a:lnSpc>
              <a:spcBef>
                <a:spcPts val="600"/>
              </a:spcBef>
            </a:pPr>
            <a:r>
              <a:rPr lang="en-US" sz="3600" b="1" dirty="0">
                <a:effectLst>
                  <a:glow rad="127000">
                    <a:schemeClr val="bg1">
                      <a:alpha val="76000"/>
                    </a:schemeClr>
                  </a:glow>
                </a:effectLst>
              </a:rPr>
              <a:t>Thomas run through with a lance in east </a:t>
            </a:r>
            <a:r>
              <a:rPr lang="en-US" sz="3600" b="1" dirty="0" err="1">
                <a:effectLst>
                  <a:glow rad="127000">
                    <a:schemeClr val="bg1">
                      <a:alpha val="76000"/>
                    </a:schemeClr>
                  </a:glow>
                </a:effectLst>
              </a:rPr>
              <a:t>india</a:t>
            </a:r>
            <a:endParaRPr lang="en-US" sz="3600" b="1" dirty="0">
              <a:effectLst>
                <a:glow rad="127000">
                  <a:schemeClr val="bg1">
                    <a:alpha val="76000"/>
                  </a:schemeClr>
                </a:glow>
              </a:effectLst>
            </a:endParaRPr>
          </a:p>
          <a:p>
            <a:pPr lvl="3">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26705219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2">
              <a:lnSpc>
                <a:spcPts val="3000"/>
              </a:lnSpc>
              <a:spcBef>
                <a:spcPts val="600"/>
              </a:spcBef>
            </a:pPr>
            <a:r>
              <a:rPr lang="en-US" sz="3600" b="1" dirty="0">
                <a:effectLst>
                  <a:glow rad="127000">
                    <a:schemeClr val="bg1">
                      <a:alpha val="76000"/>
                    </a:schemeClr>
                  </a:glow>
                </a:effectLst>
              </a:rPr>
              <a:t>Luke was hung to death on an olive tree in Greece</a:t>
            </a:r>
          </a:p>
          <a:p>
            <a:pPr lvl="2">
              <a:lnSpc>
                <a:spcPts val="3000"/>
              </a:lnSpc>
              <a:spcBef>
                <a:spcPts val="600"/>
              </a:spcBef>
            </a:pPr>
            <a:r>
              <a:rPr lang="en-US" sz="3600" b="1" dirty="0">
                <a:effectLst>
                  <a:glow rad="127000">
                    <a:schemeClr val="bg1">
                      <a:alpha val="76000"/>
                    </a:schemeClr>
                  </a:glow>
                </a:effectLst>
              </a:rPr>
              <a:t>James beheaded in Jerusalem (Acts)</a:t>
            </a:r>
          </a:p>
          <a:p>
            <a:pPr lvl="2">
              <a:lnSpc>
                <a:spcPts val="3000"/>
              </a:lnSpc>
              <a:spcBef>
                <a:spcPts val="600"/>
              </a:spcBef>
            </a:pPr>
            <a:r>
              <a:rPr lang="en-US" sz="3600" b="1" dirty="0">
                <a:effectLst>
                  <a:glow rad="127000">
                    <a:schemeClr val="bg1">
                      <a:alpha val="76000"/>
                    </a:schemeClr>
                  </a:glow>
                </a:effectLst>
              </a:rPr>
              <a:t>James (the less) thrown from the temple (wall) and then stoned to death</a:t>
            </a:r>
          </a:p>
          <a:p>
            <a:pPr lvl="2">
              <a:lnSpc>
                <a:spcPts val="3000"/>
              </a:lnSpc>
              <a:spcBef>
                <a:spcPts val="600"/>
              </a:spcBef>
            </a:pPr>
            <a:r>
              <a:rPr lang="en-US" sz="3600" b="1" dirty="0">
                <a:effectLst>
                  <a:glow rad="127000">
                    <a:schemeClr val="bg1">
                      <a:alpha val="76000"/>
                    </a:schemeClr>
                  </a:glow>
                </a:effectLst>
              </a:rPr>
              <a:t>Philip hung in Phrygia (</a:t>
            </a:r>
            <a:r>
              <a:rPr lang="en-US" sz="3600" b="1" dirty="0" err="1">
                <a:effectLst>
                  <a:glow rad="127000">
                    <a:schemeClr val="bg1">
                      <a:alpha val="76000"/>
                    </a:schemeClr>
                  </a:glow>
                </a:effectLst>
              </a:rPr>
              <a:t>Hyropolis</a:t>
            </a:r>
            <a:r>
              <a:rPr lang="en-US" sz="3600" b="1" dirty="0">
                <a:effectLst>
                  <a:glow rad="127000">
                    <a:schemeClr val="bg1">
                      <a:alpha val="76000"/>
                    </a:schemeClr>
                  </a:glow>
                </a:effectLst>
              </a:rPr>
              <a:t>)</a:t>
            </a:r>
          </a:p>
          <a:p>
            <a:pPr lvl="2">
              <a:lnSpc>
                <a:spcPts val="3000"/>
              </a:lnSpc>
              <a:spcBef>
                <a:spcPts val="600"/>
              </a:spcBef>
            </a:pPr>
            <a:r>
              <a:rPr lang="en-US" sz="3600" b="1" dirty="0" err="1">
                <a:effectLst>
                  <a:glow rad="127000">
                    <a:schemeClr val="bg1">
                      <a:alpha val="76000"/>
                    </a:schemeClr>
                  </a:glow>
                </a:effectLst>
              </a:rPr>
              <a:t>Bartholemeu</a:t>
            </a:r>
            <a:r>
              <a:rPr lang="en-US" sz="3600" b="1" dirty="0">
                <a:effectLst>
                  <a:glow rad="127000">
                    <a:schemeClr val="bg1">
                      <a:alpha val="76000"/>
                    </a:schemeClr>
                  </a:glow>
                </a:effectLst>
              </a:rPr>
              <a:t> – flayed alive</a:t>
            </a:r>
          </a:p>
          <a:p>
            <a:pPr lvl="2">
              <a:lnSpc>
                <a:spcPts val="3000"/>
              </a:lnSpc>
              <a:spcBef>
                <a:spcPts val="600"/>
              </a:spcBef>
            </a:pPr>
            <a:r>
              <a:rPr lang="en-US" sz="3600" b="1" dirty="0">
                <a:effectLst>
                  <a:glow rad="127000">
                    <a:schemeClr val="bg1">
                      <a:alpha val="76000"/>
                    </a:schemeClr>
                  </a:glow>
                </a:effectLst>
              </a:rPr>
              <a:t>Andrew – bound to a cross with ropes and left to die of exposure</a:t>
            </a:r>
          </a:p>
          <a:p>
            <a:pPr lvl="2">
              <a:lnSpc>
                <a:spcPts val="3000"/>
              </a:lnSpc>
              <a:spcBef>
                <a:spcPts val="600"/>
              </a:spcBef>
            </a:pPr>
            <a:r>
              <a:rPr lang="en-US" sz="3600" b="1" dirty="0">
                <a:effectLst>
                  <a:glow rad="127000">
                    <a:schemeClr val="bg1">
                      <a:alpha val="76000"/>
                    </a:schemeClr>
                  </a:glow>
                </a:effectLst>
              </a:rPr>
              <a:t>Jude shot to death with arrows</a:t>
            </a:r>
          </a:p>
          <a:p>
            <a:pPr lvl="2">
              <a:lnSpc>
                <a:spcPts val="3000"/>
              </a:lnSpc>
              <a:spcBef>
                <a:spcPts val="600"/>
              </a:spcBef>
            </a:pPr>
            <a:r>
              <a:rPr lang="en-US" sz="3600" b="1" dirty="0">
                <a:effectLst>
                  <a:glow rad="127000">
                    <a:schemeClr val="bg1">
                      <a:alpha val="76000"/>
                    </a:schemeClr>
                  </a:glow>
                </a:effectLst>
              </a:rPr>
              <a:t>Thomas run through with a lance in east </a:t>
            </a:r>
            <a:r>
              <a:rPr lang="en-US" sz="3600" b="1" dirty="0" err="1">
                <a:effectLst>
                  <a:glow rad="127000">
                    <a:schemeClr val="bg1">
                      <a:alpha val="76000"/>
                    </a:schemeClr>
                  </a:glow>
                </a:effectLst>
              </a:rPr>
              <a:t>india</a:t>
            </a:r>
            <a:endParaRPr lang="en-US" sz="3600" b="1" dirty="0">
              <a:effectLst>
                <a:glow rad="127000">
                  <a:schemeClr val="bg1">
                    <a:alpha val="76000"/>
                  </a:schemeClr>
                </a:glow>
              </a:effectLst>
            </a:endParaRPr>
          </a:p>
          <a:p>
            <a:pPr lvl="3">
              <a:lnSpc>
                <a:spcPts val="3000"/>
              </a:lnSpc>
              <a:spcBef>
                <a:spcPts val="600"/>
              </a:spcBef>
            </a:pPr>
            <a:r>
              <a:rPr lang="en-US" sz="3600" b="1" dirty="0">
                <a:effectLst>
                  <a:glow rad="127000">
                    <a:schemeClr val="bg1">
                      <a:alpha val="76000"/>
                    </a:schemeClr>
                  </a:glow>
                </a:effectLst>
              </a:rPr>
              <a:t>Memorial to him there today</a:t>
            </a:r>
          </a:p>
        </p:txBody>
      </p:sp>
    </p:spTree>
    <p:extLst>
      <p:ext uri="{BB962C8B-B14F-4D97-AF65-F5344CB8AC3E}">
        <p14:creationId xmlns:p14="http://schemas.microsoft.com/office/powerpoint/2010/main" val="3789512248"/>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2">
              <a:lnSpc>
                <a:spcPts val="3000"/>
              </a:lnSpc>
              <a:spcBef>
                <a:spcPts val="600"/>
              </a:spcBef>
            </a:pPr>
            <a:r>
              <a:rPr lang="en-US" sz="3600" b="1" dirty="0">
                <a:effectLst>
                  <a:glow rad="127000">
                    <a:schemeClr val="bg1">
                      <a:alpha val="76000"/>
                    </a:schemeClr>
                  </a:glow>
                </a:effectLst>
              </a:rPr>
              <a:t>Luke was hung to death on an olive tree in Greece</a:t>
            </a:r>
          </a:p>
          <a:p>
            <a:pPr lvl="2">
              <a:lnSpc>
                <a:spcPts val="3000"/>
              </a:lnSpc>
              <a:spcBef>
                <a:spcPts val="600"/>
              </a:spcBef>
            </a:pPr>
            <a:r>
              <a:rPr lang="en-US" sz="3600" b="1" dirty="0">
                <a:effectLst>
                  <a:glow rad="127000">
                    <a:schemeClr val="bg1">
                      <a:alpha val="76000"/>
                    </a:schemeClr>
                  </a:glow>
                </a:effectLst>
              </a:rPr>
              <a:t>James beheaded in Jerusalem (Acts)</a:t>
            </a:r>
          </a:p>
          <a:p>
            <a:pPr lvl="2">
              <a:lnSpc>
                <a:spcPts val="3000"/>
              </a:lnSpc>
              <a:spcBef>
                <a:spcPts val="600"/>
              </a:spcBef>
            </a:pPr>
            <a:r>
              <a:rPr lang="en-US" sz="3600" b="1" dirty="0">
                <a:effectLst>
                  <a:glow rad="127000">
                    <a:schemeClr val="bg1">
                      <a:alpha val="76000"/>
                    </a:schemeClr>
                  </a:glow>
                </a:effectLst>
              </a:rPr>
              <a:t>James (the less) thrown from the temple (wall) and then stoned to death</a:t>
            </a:r>
          </a:p>
          <a:p>
            <a:pPr lvl="2">
              <a:lnSpc>
                <a:spcPts val="3000"/>
              </a:lnSpc>
              <a:spcBef>
                <a:spcPts val="600"/>
              </a:spcBef>
            </a:pPr>
            <a:r>
              <a:rPr lang="en-US" sz="3600" b="1" dirty="0">
                <a:effectLst>
                  <a:glow rad="127000">
                    <a:schemeClr val="bg1">
                      <a:alpha val="76000"/>
                    </a:schemeClr>
                  </a:glow>
                </a:effectLst>
              </a:rPr>
              <a:t>Philip hung in Phrygia (</a:t>
            </a:r>
            <a:r>
              <a:rPr lang="en-US" sz="3600" b="1" dirty="0" err="1">
                <a:effectLst>
                  <a:glow rad="127000">
                    <a:schemeClr val="bg1">
                      <a:alpha val="76000"/>
                    </a:schemeClr>
                  </a:glow>
                </a:effectLst>
              </a:rPr>
              <a:t>Hyropolis</a:t>
            </a:r>
            <a:r>
              <a:rPr lang="en-US" sz="3600" b="1" dirty="0">
                <a:effectLst>
                  <a:glow rad="127000">
                    <a:schemeClr val="bg1">
                      <a:alpha val="76000"/>
                    </a:schemeClr>
                  </a:glow>
                </a:effectLst>
              </a:rPr>
              <a:t>)</a:t>
            </a:r>
          </a:p>
          <a:p>
            <a:pPr lvl="2">
              <a:lnSpc>
                <a:spcPts val="3000"/>
              </a:lnSpc>
              <a:spcBef>
                <a:spcPts val="600"/>
              </a:spcBef>
            </a:pPr>
            <a:r>
              <a:rPr lang="en-US" sz="3600" b="1" dirty="0" err="1">
                <a:effectLst>
                  <a:glow rad="127000">
                    <a:schemeClr val="bg1">
                      <a:alpha val="76000"/>
                    </a:schemeClr>
                  </a:glow>
                </a:effectLst>
              </a:rPr>
              <a:t>Bartholemeu</a:t>
            </a:r>
            <a:r>
              <a:rPr lang="en-US" sz="3600" b="1" dirty="0">
                <a:effectLst>
                  <a:glow rad="127000">
                    <a:schemeClr val="bg1">
                      <a:alpha val="76000"/>
                    </a:schemeClr>
                  </a:glow>
                </a:effectLst>
              </a:rPr>
              <a:t> – flayed alive</a:t>
            </a:r>
          </a:p>
          <a:p>
            <a:pPr lvl="2">
              <a:lnSpc>
                <a:spcPts val="3000"/>
              </a:lnSpc>
              <a:spcBef>
                <a:spcPts val="600"/>
              </a:spcBef>
            </a:pPr>
            <a:r>
              <a:rPr lang="en-US" sz="3600" b="1" dirty="0">
                <a:effectLst>
                  <a:glow rad="127000">
                    <a:schemeClr val="bg1">
                      <a:alpha val="76000"/>
                    </a:schemeClr>
                  </a:glow>
                </a:effectLst>
              </a:rPr>
              <a:t>Andrew – bound to a cross with ropes and left to die of exposure</a:t>
            </a:r>
          </a:p>
          <a:p>
            <a:pPr lvl="2">
              <a:lnSpc>
                <a:spcPts val="3000"/>
              </a:lnSpc>
              <a:spcBef>
                <a:spcPts val="600"/>
              </a:spcBef>
            </a:pPr>
            <a:r>
              <a:rPr lang="en-US" sz="3600" b="1" dirty="0">
                <a:effectLst>
                  <a:glow rad="127000">
                    <a:schemeClr val="bg1">
                      <a:alpha val="76000"/>
                    </a:schemeClr>
                  </a:glow>
                </a:effectLst>
              </a:rPr>
              <a:t>Jude shot to death with arrows</a:t>
            </a:r>
          </a:p>
          <a:p>
            <a:pPr lvl="2">
              <a:lnSpc>
                <a:spcPts val="3000"/>
              </a:lnSpc>
              <a:spcBef>
                <a:spcPts val="600"/>
              </a:spcBef>
            </a:pPr>
            <a:r>
              <a:rPr lang="en-US" sz="3600" b="1" dirty="0">
                <a:effectLst>
                  <a:glow rad="127000">
                    <a:schemeClr val="bg1">
                      <a:alpha val="76000"/>
                    </a:schemeClr>
                  </a:glow>
                </a:effectLst>
              </a:rPr>
              <a:t>Thomas run through with a lance in east </a:t>
            </a:r>
            <a:r>
              <a:rPr lang="en-US" sz="3600" b="1" dirty="0" err="1">
                <a:effectLst>
                  <a:glow rad="127000">
                    <a:schemeClr val="bg1">
                      <a:alpha val="76000"/>
                    </a:schemeClr>
                  </a:glow>
                </a:effectLst>
              </a:rPr>
              <a:t>india</a:t>
            </a:r>
            <a:endParaRPr lang="en-US" sz="3600" b="1" dirty="0">
              <a:effectLst>
                <a:glow rad="127000">
                  <a:schemeClr val="bg1">
                    <a:alpha val="76000"/>
                  </a:schemeClr>
                </a:glow>
              </a:effectLst>
            </a:endParaRPr>
          </a:p>
          <a:p>
            <a:pPr lvl="3">
              <a:lnSpc>
                <a:spcPts val="3000"/>
              </a:lnSpc>
              <a:spcBef>
                <a:spcPts val="600"/>
              </a:spcBef>
            </a:pPr>
            <a:r>
              <a:rPr lang="en-US" sz="3600" b="1" dirty="0">
                <a:effectLst>
                  <a:glow rad="127000">
                    <a:schemeClr val="bg1">
                      <a:alpha val="76000"/>
                    </a:schemeClr>
                  </a:glow>
                </a:effectLst>
              </a:rPr>
              <a:t>Memorial to him there today</a:t>
            </a:r>
          </a:p>
          <a:p>
            <a:pPr lvl="2">
              <a:lnSpc>
                <a:spcPts val="3000"/>
              </a:lnSpc>
              <a:spcBef>
                <a:spcPts val="600"/>
              </a:spcBef>
            </a:pPr>
            <a:r>
              <a:rPr lang="en-US" sz="3600" b="1" dirty="0">
                <a:effectLst>
                  <a:glow rad="127000">
                    <a:schemeClr val="bg1">
                      <a:alpha val="76000"/>
                    </a:schemeClr>
                  </a:glow>
                </a:effectLst>
              </a:rPr>
              <a:t>Matthias – stoned and then beheaded</a:t>
            </a:r>
          </a:p>
        </p:txBody>
      </p:sp>
    </p:spTree>
    <p:extLst>
      <p:ext uri="{BB962C8B-B14F-4D97-AF65-F5344CB8AC3E}">
        <p14:creationId xmlns:p14="http://schemas.microsoft.com/office/powerpoint/2010/main" val="1340981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533400"/>
            <a:ext cx="9144000" cy="6324600"/>
          </a:xfrm>
          <a:effectLst>
            <a:glow rad="101600">
              <a:schemeClr val="bg1">
                <a:alpha val="40000"/>
              </a:schemeClr>
            </a:glow>
          </a:effectLst>
        </p:spPr>
        <p:txBody>
          <a:bodyPr>
            <a:noAutofit/>
          </a:bodyPr>
          <a:lstStyle/>
          <a:p>
            <a:pPr lvl="4">
              <a:lnSpc>
                <a:spcPts val="3400"/>
              </a:lnSpc>
              <a:spcBef>
                <a:spcPts val="0"/>
              </a:spcBef>
            </a:pPr>
            <a:r>
              <a:rPr lang="en-US" sz="3600" b="1" u="sng" dirty="0">
                <a:effectLst>
                  <a:glow rad="127000">
                    <a:schemeClr val="bg1">
                      <a:alpha val="76000"/>
                    </a:schemeClr>
                  </a:glow>
                </a:effectLst>
              </a:rPr>
              <a:t>The Koran</a:t>
            </a:r>
            <a:r>
              <a:rPr lang="en-US" sz="3600" b="1" dirty="0">
                <a:effectLst>
                  <a:glow rad="127000">
                    <a:schemeClr val="bg1">
                      <a:alpha val="76000"/>
                    </a:schemeClr>
                  </a:glow>
                </a:effectLst>
              </a:rPr>
              <a:t> teaches that the Sun sets on the Earth in a pool of mud</a:t>
            </a:r>
          </a:p>
          <a:p>
            <a:pPr lvl="8">
              <a:lnSpc>
                <a:spcPts val="3400"/>
              </a:lnSpc>
              <a:spcBef>
                <a:spcPts val="0"/>
              </a:spcBef>
            </a:pPr>
            <a:endParaRPr lang="en-US" sz="2800" b="1" dirty="0">
              <a:effectLst>
                <a:glow rad="127000">
                  <a:schemeClr val="bg1">
                    <a:alpha val="76000"/>
                  </a:schemeClr>
                </a:glow>
              </a:effectLst>
            </a:endParaRPr>
          </a:p>
        </p:txBody>
      </p:sp>
    </p:spTree>
    <p:extLst>
      <p:ext uri="{BB962C8B-B14F-4D97-AF65-F5344CB8AC3E}">
        <p14:creationId xmlns:p14="http://schemas.microsoft.com/office/powerpoint/2010/main" val="33151391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2">
              <a:lnSpc>
                <a:spcPts val="3000"/>
              </a:lnSpc>
              <a:spcBef>
                <a:spcPts val="600"/>
              </a:spcBef>
            </a:pPr>
            <a:r>
              <a:rPr lang="en-US" sz="3600" b="1" dirty="0">
                <a:effectLst>
                  <a:glow rad="127000">
                    <a:schemeClr val="bg1">
                      <a:alpha val="76000"/>
                    </a:schemeClr>
                  </a:glow>
                </a:effectLst>
              </a:rPr>
              <a:t>Barnabas stoned to death by Jews in Thessalonica</a:t>
            </a:r>
          </a:p>
          <a:p>
            <a:pPr lvl="2">
              <a:lnSpc>
                <a:spcPts val="3000"/>
              </a:lnSpc>
              <a:spcBef>
                <a:spcPts val="600"/>
              </a:spcBef>
            </a:pPr>
            <a:endParaRPr lang="en-US" sz="3600" b="1" dirty="0">
              <a:effectLst>
                <a:glow rad="127000">
                  <a:schemeClr val="bg1">
                    <a:alpha val="76000"/>
                  </a:schemeClr>
                </a:glow>
              </a:effectLst>
            </a:endParaRPr>
          </a:p>
          <a:p>
            <a:pPr lvl="2">
              <a:lnSpc>
                <a:spcPts val="3000"/>
              </a:lnSpc>
              <a:spcBef>
                <a:spcPts val="600"/>
              </a:spcBef>
            </a:pPr>
            <a:endParaRPr lang="en-US" sz="2800" b="1" dirty="0">
              <a:effectLst>
                <a:glow rad="127000">
                  <a:schemeClr val="bg1">
                    <a:alpha val="76000"/>
                  </a:schemeClr>
                </a:glow>
              </a:effectLst>
            </a:endParaRPr>
          </a:p>
        </p:txBody>
      </p:sp>
    </p:spTree>
    <p:extLst>
      <p:ext uri="{BB962C8B-B14F-4D97-AF65-F5344CB8AC3E}">
        <p14:creationId xmlns:p14="http://schemas.microsoft.com/office/powerpoint/2010/main" val="41989305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2">
              <a:lnSpc>
                <a:spcPts val="3000"/>
              </a:lnSpc>
              <a:spcBef>
                <a:spcPts val="600"/>
              </a:spcBef>
            </a:pPr>
            <a:r>
              <a:rPr lang="en-US" sz="3600" b="1" dirty="0">
                <a:effectLst>
                  <a:glow rad="127000">
                    <a:schemeClr val="bg1">
                      <a:alpha val="76000"/>
                    </a:schemeClr>
                  </a:glow>
                </a:effectLst>
              </a:rPr>
              <a:t>Barnabas stoned to death by Jews in Thessalonica</a:t>
            </a:r>
          </a:p>
          <a:p>
            <a:pPr lvl="2">
              <a:lnSpc>
                <a:spcPts val="3000"/>
              </a:lnSpc>
              <a:spcBef>
                <a:spcPts val="600"/>
              </a:spcBef>
            </a:pPr>
            <a:r>
              <a:rPr lang="en-US" sz="3600" b="1" dirty="0">
                <a:effectLst>
                  <a:glow rad="127000">
                    <a:schemeClr val="bg1">
                      <a:alpha val="76000"/>
                    </a:schemeClr>
                  </a:glow>
                </a:effectLst>
              </a:rPr>
              <a:t>Paul finally beheaded in Rome</a:t>
            </a:r>
          </a:p>
        </p:txBody>
      </p:sp>
    </p:spTree>
    <p:extLst>
      <p:ext uri="{BB962C8B-B14F-4D97-AF65-F5344CB8AC3E}">
        <p14:creationId xmlns:p14="http://schemas.microsoft.com/office/powerpoint/2010/main" val="131661028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2">
              <a:lnSpc>
                <a:spcPts val="3000"/>
              </a:lnSpc>
              <a:spcBef>
                <a:spcPts val="600"/>
              </a:spcBef>
            </a:pPr>
            <a:r>
              <a:rPr lang="en-US" sz="3600" b="1" dirty="0">
                <a:effectLst>
                  <a:glow rad="127000">
                    <a:schemeClr val="bg1">
                      <a:alpha val="76000"/>
                    </a:schemeClr>
                  </a:glow>
                </a:effectLst>
              </a:rPr>
              <a:t>Barnabas stoned to death by Jews in Thessalonica</a:t>
            </a:r>
          </a:p>
          <a:p>
            <a:pPr lvl="2">
              <a:lnSpc>
                <a:spcPts val="3000"/>
              </a:lnSpc>
              <a:spcBef>
                <a:spcPts val="600"/>
              </a:spcBef>
            </a:pPr>
            <a:r>
              <a:rPr lang="en-US" sz="3600" b="1" dirty="0">
                <a:effectLst>
                  <a:glow rad="127000">
                    <a:schemeClr val="bg1">
                      <a:alpha val="76000"/>
                    </a:schemeClr>
                  </a:glow>
                </a:effectLst>
              </a:rPr>
              <a:t>Paul finally beheaded in Rome</a:t>
            </a:r>
          </a:p>
          <a:p>
            <a:pPr lvl="2">
              <a:lnSpc>
                <a:spcPts val="3000"/>
              </a:lnSpc>
              <a:spcBef>
                <a:spcPts val="600"/>
              </a:spcBef>
            </a:pPr>
            <a:r>
              <a:rPr lang="en-US" sz="3600" b="1" dirty="0">
                <a:effectLst>
                  <a:glow rad="127000">
                    <a:schemeClr val="bg1">
                      <a:alpha val="76000"/>
                    </a:schemeClr>
                  </a:glow>
                </a:effectLst>
              </a:rPr>
              <a:t>Peter crucified (just as Jesus prophesied)</a:t>
            </a:r>
          </a:p>
        </p:txBody>
      </p:sp>
    </p:spTree>
    <p:extLst>
      <p:ext uri="{BB962C8B-B14F-4D97-AF65-F5344CB8AC3E}">
        <p14:creationId xmlns:p14="http://schemas.microsoft.com/office/powerpoint/2010/main" val="403901097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2">
              <a:lnSpc>
                <a:spcPts val="3000"/>
              </a:lnSpc>
              <a:spcBef>
                <a:spcPts val="600"/>
              </a:spcBef>
            </a:pPr>
            <a:r>
              <a:rPr lang="en-US" sz="3600" b="1" dirty="0">
                <a:effectLst>
                  <a:glow rad="127000">
                    <a:schemeClr val="bg1">
                      <a:alpha val="76000"/>
                    </a:schemeClr>
                  </a:glow>
                </a:effectLst>
              </a:rPr>
              <a:t>Barnabas stoned to death by Jews in Thessalonica</a:t>
            </a:r>
          </a:p>
          <a:p>
            <a:pPr lvl="2">
              <a:lnSpc>
                <a:spcPts val="3000"/>
              </a:lnSpc>
              <a:spcBef>
                <a:spcPts val="600"/>
              </a:spcBef>
            </a:pPr>
            <a:r>
              <a:rPr lang="en-US" sz="3600" b="1" dirty="0">
                <a:effectLst>
                  <a:glow rad="127000">
                    <a:schemeClr val="bg1">
                      <a:alpha val="76000"/>
                    </a:schemeClr>
                  </a:glow>
                </a:effectLst>
              </a:rPr>
              <a:t>Paul finally beheaded in Rome</a:t>
            </a:r>
          </a:p>
          <a:p>
            <a:pPr lvl="2">
              <a:lnSpc>
                <a:spcPts val="3000"/>
              </a:lnSpc>
              <a:spcBef>
                <a:spcPts val="600"/>
              </a:spcBef>
            </a:pPr>
            <a:r>
              <a:rPr lang="en-US" sz="3600" b="1" dirty="0">
                <a:effectLst>
                  <a:glow rad="127000">
                    <a:schemeClr val="bg1">
                      <a:alpha val="76000"/>
                    </a:schemeClr>
                  </a:glow>
                </a:effectLst>
              </a:rPr>
              <a:t>Peter crucified (just as Jesus prophesied)</a:t>
            </a:r>
          </a:p>
          <a:p>
            <a:pPr lvl="2">
              <a:lnSpc>
                <a:spcPts val="3000"/>
              </a:lnSpc>
              <a:spcBef>
                <a:spcPts val="600"/>
              </a:spcBef>
            </a:pPr>
            <a:r>
              <a:rPr lang="en-US" sz="3600" b="1" dirty="0">
                <a:effectLst>
                  <a:glow rad="127000">
                    <a:schemeClr val="bg1">
                      <a:alpha val="76000"/>
                    </a:schemeClr>
                  </a:glow>
                </a:effectLst>
              </a:rPr>
              <a:t>NONE of them stopped preaching that they were witnesses of the resurrection</a:t>
            </a:r>
          </a:p>
          <a:p>
            <a:pPr lvl="2">
              <a:lnSpc>
                <a:spcPts val="3000"/>
              </a:lnSpc>
              <a:spcBef>
                <a:spcPts val="600"/>
              </a:spcBef>
            </a:pPr>
            <a:endParaRPr lang="en-US" sz="2800" b="1" dirty="0">
              <a:effectLst>
                <a:glow rad="127000">
                  <a:schemeClr val="bg1">
                    <a:alpha val="76000"/>
                  </a:schemeClr>
                </a:glow>
              </a:effectLst>
            </a:endParaRPr>
          </a:p>
        </p:txBody>
      </p:sp>
    </p:spTree>
    <p:extLst>
      <p:ext uri="{BB962C8B-B14F-4D97-AF65-F5344CB8AC3E}">
        <p14:creationId xmlns:p14="http://schemas.microsoft.com/office/powerpoint/2010/main" val="358202052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#4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2">
              <a:lnSpc>
                <a:spcPts val="3000"/>
              </a:lnSpc>
              <a:spcBef>
                <a:spcPts val="600"/>
              </a:spcBef>
            </a:pPr>
            <a:r>
              <a:rPr lang="en-US" sz="3600" b="1">
                <a:effectLst>
                  <a:glow rad="127000">
                    <a:schemeClr val="bg1">
                      <a:alpha val="76000"/>
                    </a:schemeClr>
                  </a:glow>
                </a:effectLst>
              </a:rPr>
              <a:t>Barnabas </a:t>
            </a:r>
            <a:r>
              <a:rPr lang="en-US" sz="3600" b="1" dirty="0">
                <a:effectLst>
                  <a:glow rad="127000">
                    <a:schemeClr val="bg1">
                      <a:alpha val="76000"/>
                    </a:schemeClr>
                  </a:glow>
                </a:effectLst>
              </a:rPr>
              <a:t>stoned to death by Jews in Thessalonica</a:t>
            </a:r>
          </a:p>
          <a:p>
            <a:pPr lvl="2">
              <a:lnSpc>
                <a:spcPts val="3000"/>
              </a:lnSpc>
              <a:spcBef>
                <a:spcPts val="600"/>
              </a:spcBef>
            </a:pPr>
            <a:r>
              <a:rPr lang="en-US" sz="3600" b="1" dirty="0">
                <a:effectLst>
                  <a:glow rad="127000">
                    <a:schemeClr val="bg1">
                      <a:alpha val="76000"/>
                    </a:schemeClr>
                  </a:glow>
                </a:effectLst>
              </a:rPr>
              <a:t>Paul finally beheaded in Rome</a:t>
            </a:r>
          </a:p>
          <a:p>
            <a:pPr lvl="2">
              <a:lnSpc>
                <a:spcPts val="3000"/>
              </a:lnSpc>
              <a:spcBef>
                <a:spcPts val="600"/>
              </a:spcBef>
            </a:pPr>
            <a:r>
              <a:rPr lang="en-US" sz="3600" b="1" dirty="0">
                <a:effectLst>
                  <a:glow rad="127000">
                    <a:schemeClr val="bg1">
                      <a:alpha val="76000"/>
                    </a:schemeClr>
                  </a:glow>
                </a:effectLst>
              </a:rPr>
              <a:t>Peter crucified (just as Jesus prophesied)</a:t>
            </a:r>
          </a:p>
          <a:p>
            <a:pPr lvl="2">
              <a:lnSpc>
                <a:spcPts val="3000"/>
              </a:lnSpc>
              <a:spcBef>
                <a:spcPts val="600"/>
              </a:spcBef>
            </a:pPr>
            <a:r>
              <a:rPr lang="en-US" sz="3600" b="1" dirty="0">
                <a:effectLst>
                  <a:glow rad="127000">
                    <a:schemeClr val="bg1">
                      <a:alpha val="76000"/>
                    </a:schemeClr>
                  </a:glow>
                </a:effectLst>
              </a:rPr>
              <a:t>NONE of them stopped preaching that they were witnesses of the resurrection</a:t>
            </a:r>
          </a:p>
          <a:p>
            <a:pPr lvl="2">
              <a:lnSpc>
                <a:spcPts val="3000"/>
              </a:lnSpc>
              <a:spcBef>
                <a:spcPts val="600"/>
              </a:spcBef>
            </a:pPr>
            <a:r>
              <a:rPr lang="en-US" sz="3600" b="1" dirty="0">
                <a:effectLst>
                  <a:glow rad="127000">
                    <a:schemeClr val="bg1">
                      <a:alpha val="76000"/>
                    </a:schemeClr>
                  </a:glow>
                </a:effectLst>
              </a:rPr>
              <a:t>There is no rational basis for believing they were knowingly lying</a:t>
            </a:r>
          </a:p>
          <a:p>
            <a:pPr lvl="2">
              <a:lnSpc>
                <a:spcPts val="3000"/>
              </a:lnSpc>
              <a:spcBef>
                <a:spcPts val="600"/>
              </a:spcBef>
            </a:pPr>
            <a:endParaRPr lang="en-US" sz="2800" b="1" dirty="0">
              <a:effectLst>
                <a:glow rad="127000">
                  <a:schemeClr val="bg1">
                    <a:alpha val="76000"/>
                  </a:schemeClr>
                </a:glow>
              </a:effectLst>
            </a:endParaRPr>
          </a:p>
        </p:txBody>
      </p:sp>
    </p:spTree>
    <p:extLst>
      <p:ext uri="{BB962C8B-B14F-4D97-AF65-F5344CB8AC3E}">
        <p14:creationId xmlns:p14="http://schemas.microsoft.com/office/powerpoint/2010/main" val="3868936822"/>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#5 – Enemies of Christ Converted</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609602"/>
            <a:ext cx="8229600" cy="9808089"/>
          </a:xfrm>
          <a:prstGeom prst="rect">
            <a:avLst/>
          </a:prstGeom>
        </p:spPr>
      </p:pic>
    </p:spTree>
    <p:extLst>
      <p:ext uri="{BB962C8B-B14F-4D97-AF65-F5344CB8AC3E}">
        <p14:creationId xmlns:p14="http://schemas.microsoft.com/office/powerpoint/2010/main" val="399381856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#5 – Enemies of Christ Converted</a:t>
            </a:r>
          </a:p>
          <a:p>
            <a:pPr lvl="1">
              <a:lnSpc>
                <a:spcPts val="3000"/>
              </a:lnSpc>
              <a:spcBef>
                <a:spcPts val="600"/>
              </a:spcBef>
            </a:pPr>
            <a:r>
              <a:rPr lang="en-US" sz="3600" b="1" dirty="0">
                <a:effectLst>
                  <a:glow rad="127000">
                    <a:schemeClr val="bg1">
                      <a:alpha val="76000"/>
                    </a:schemeClr>
                  </a:glow>
                </a:effectLst>
              </a:rPr>
              <a:t>James and Jude</a:t>
            </a:r>
          </a:p>
          <a:p>
            <a:pPr lvl="2">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590584662"/>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#5 – Enemies of Christ Converted</a:t>
            </a:r>
          </a:p>
          <a:p>
            <a:pPr lvl="1">
              <a:lnSpc>
                <a:spcPts val="3000"/>
              </a:lnSpc>
              <a:spcBef>
                <a:spcPts val="600"/>
              </a:spcBef>
            </a:pPr>
            <a:r>
              <a:rPr lang="en-US" sz="3600" b="1" dirty="0">
                <a:effectLst>
                  <a:glow rad="127000">
                    <a:schemeClr val="bg1">
                      <a:alpha val="76000"/>
                    </a:schemeClr>
                  </a:glow>
                </a:effectLst>
              </a:rPr>
              <a:t>James and Jude</a:t>
            </a:r>
          </a:p>
          <a:p>
            <a:pPr lvl="2">
              <a:lnSpc>
                <a:spcPts val="3000"/>
              </a:lnSpc>
              <a:spcBef>
                <a:spcPts val="600"/>
              </a:spcBef>
            </a:pPr>
            <a:r>
              <a:rPr lang="en-US" sz="3600" b="1" dirty="0">
                <a:effectLst>
                  <a:glow rad="127000">
                    <a:schemeClr val="bg1">
                      <a:alpha val="76000"/>
                    </a:schemeClr>
                  </a:glow>
                </a:effectLst>
              </a:rPr>
              <a:t>Brothers of Jesus</a:t>
            </a:r>
          </a:p>
          <a:p>
            <a:pPr lvl="2">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1643978850"/>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#5 – Enemies of Christ Converted</a:t>
            </a:r>
          </a:p>
          <a:p>
            <a:pPr lvl="1">
              <a:lnSpc>
                <a:spcPts val="3000"/>
              </a:lnSpc>
              <a:spcBef>
                <a:spcPts val="600"/>
              </a:spcBef>
            </a:pPr>
            <a:r>
              <a:rPr lang="en-US" sz="3600" b="1" dirty="0">
                <a:effectLst>
                  <a:glow rad="127000">
                    <a:schemeClr val="bg1">
                      <a:alpha val="76000"/>
                    </a:schemeClr>
                  </a:glow>
                </a:effectLst>
              </a:rPr>
              <a:t>James and Jude</a:t>
            </a:r>
          </a:p>
          <a:p>
            <a:pPr lvl="2">
              <a:lnSpc>
                <a:spcPts val="3000"/>
              </a:lnSpc>
              <a:spcBef>
                <a:spcPts val="600"/>
              </a:spcBef>
            </a:pPr>
            <a:r>
              <a:rPr lang="en-US" sz="3600" b="1" dirty="0">
                <a:effectLst>
                  <a:glow rad="127000">
                    <a:schemeClr val="bg1">
                      <a:alpha val="76000"/>
                    </a:schemeClr>
                  </a:glow>
                </a:effectLst>
              </a:rPr>
              <a:t>Brothers of Jesus</a:t>
            </a:r>
          </a:p>
          <a:p>
            <a:pPr lvl="2">
              <a:lnSpc>
                <a:spcPts val="3000"/>
              </a:lnSpc>
              <a:spcBef>
                <a:spcPts val="600"/>
              </a:spcBef>
            </a:pPr>
            <a:r>
              <a:rPr lang="en-US" sz="3600" b="1" i="1" dirty="0">
                <a:effectLst>
                  <a:glow rad="127000">
                    <a:schemeClr val="bg1">
                      <a:alpha val="76000"/>
                    </a:schemeClr>
                  </a:glow>
                </a:effectLst>
              </a:rPr>
              <a:t>John 7:5 “for even His brothers did not believe Him”</a:t>
            </a:r>
          </a:p>
          <a:p>
            <a:pPr lvl="2">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208117103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#5 – Enemies of Christ Converted</a:t>
            </a:r>
          </a:p>
          <a:p>
            <a:pPr lvl="1">
              <a:lnSpc>
                <a:spcPts val="3000"/>
              </a:lnSpc>
              <a:spcBef>
                <a:spcPts val="600"/>
              </a:spcBef>
            </a:pPr>
            <a:r>
              <a:rPr lang="en-US" sz="3600" b="1" dirty="0">
                <a:effectLst>
                  <a:glow rad="127000">
                    <a:schemeClr val="bg1">
                      <a:alpha val="76000"/>
                    </a:schemeClr>
                  </a:glow>
                </a:effectLst>
              </a:rPr>
              <a:t>James and Jude</a:t>
            </a:r>
          </a:p>
          <a:p>
            <a:pPr lvl="2">
              <a:lnSpc>
                <a:spcPts val="3000"/>
              </a:lnSpc>
              <a:spcBef>
                <a:spcPts val="600"/>
              </a:spcBef>
            </a:pPr>
            <a:r>
              <a:rPr lang="en-US" sz="3600" b="1" dirty="0">
                <a:effectLst>
                  <a:glow rad="127000">
                    <a:schemeClr val="bg1">
                      <a:alpha val="76000"/>
                    </a:schemeClr>
                  </a:glow>
                </a:effectLst>
              </a:rPr>
              <a:t>Brothers of Jesus</a:t>
            </a:r>
          </a:p>
          <a:p>
            <a:pPr lvl="2">
              <a:lnSpc>
                <a:spcPts val="3000"/>
              </a:lnSpc>
              <a:spcBef>
                <a:spcPts val="600"/>
              </a:spcBef>
            </a:pPr>
            <a:r>
              <a:rPr lang="en-US" sz="3600" b="1" i="1" dirty="0">
                <a:effectLst>
                  <a:glow rad="127000">
                    <a:schemeClr val="bg1">
                      <a:alpha val="76000"/>
                    </a:schemeClr>
                  </a:glow>
                </a:effectLst>
              </a:rPr>
              <a:t>John 7:5 “for even His brothers did not believe Him”</a:t>
            </a:r>
          </a:p>
          <a:p>
            <a:pPr lvl="2">
              <a:lnSpc>
                <a:spcPts val="3000"/>
              </a:lnSpc>
              <a:spcBef>
                <a:spcPts val="600"/>
              </a:spcBef>
            </a:pPr>
            <a:r>
              <a:rPr lang="en-US" sz="3600" b="1" dirty="0">
                <a:effectLst>
                  <a:glow rad="127000">
                    <a:schemeClr val="bg1">
                      <a:alpha val="76000"/>
                    </a:schemeClr>
                  </a:glow>
                </a:effectLst>
              </a:rPr>
              <a:t>Before the crucifixion, when Jesus taught and worked His miracles they mocked Him</a:t>
            </a:r>
          </a:p>
        </p:txBody>
      </p:sp>
    </p:spTree>
    <p:extLst>
      <p:ext uri="{BB962C8B-B14F-4D97-AF65-F5344CB8AC3E}">
        <p14:creationId xmlns:p14="http://schemas.microsoft.com/office/powerpoint/2010/main" val="3918299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533400"/>
            <a:ext cx="9144000" cy="6324600"/>
          </a:xfrm>
          <a:effectLst>
            <a:glow rad="101600">
              <a:schemeClr val="bg1">
                <a:alpha val="40000"/>
              </a:schemeClr>
            </a:glow>
          </a:effectLst>
        </p:spPr>
        <p:txBody>
          <a:bodyPr>
            <a:noAutofit/>
          </a:bodyPr>
          <a:lstStyle/>
          <a:p>
            <a:pPr lvl="4">
              <a:lnSpc>
                <a:spcPts val="3400"/>
              </a:lnSpc>
              <a:spcBef>
                <a:spcPts val="0"/>
              </a:spcBef>
            </a:pPr>
            <a:r>
              <a:rPr lang="en-US" sz="3600" b="1" u="sng" dirty="0">
                <a:effectLst>
                  <a:glow rad="127000">
                    <a:schemeClr val="bg1">
                      <a:alpha val="76000"/>
                    </a:schemeClr>
                  </a:glow>
                </a:effectLst>
              </a:rPr>
              <a:t>The Koran</a:t>
            </a:r>
            <a:r>
              <a:rPr lang="en-US" sz="3600" b="1" dirty="0">
                <a:effectLst>
                  <a:glow rad="127000">
                    <a:schemeClr val="bg1">
                      <a:alpha val="76000"/>
                    </a:schemeClr>
                  </a:glow>
                </a:effectLst>
              </a:rPr>
              <a:t> teaches that the Sun sets on the Earth in a pool of mud</a:t>
            </a:r>
          </a:p>
          <a:p>
            <a:pPr lvl="4">
              <a:lnSpc>
                <a:spcPts val="3400"/>
              </a:lnSpc>
              <a:spcBef>
                <a:spcPts val="0"/>
              </a:spcBef>
            </a:pPr>
            <a:r>
              <a:rPr lang="en-US" sz="3600" b="1" u="sng" dirty="0">
                <a:effectLst>
                  <a:glow rad="127000">
                    <a:schemeClr val="bg1">
                      <a:alpha val="76000"/>
                    </a:schemeClr>
                  </a:glow>
                </a:effectLst>
              </a:rPr>
              <a:t>The Book of Mormon</a:t>
            </a:r>
            <a:r>
              <a:rPr lang="en-US" sz="3600" b="1" dirty="0">
                <a:effectLst>
                  <a:glow rad="127000">
                    <a:schemeClr val="bg1">
                      <a:alpha val="76000"/>
                    </a:schemeClr>
                  </a:glow>
                </a:effectLst>
              </a:rPr>
              <a:t> teaches that Native Americans are primarily descended from Jews</a:t>
            </a:r>
          </a:p>
        </p:txBody>
      </p:sp>
    </p:spTree>
    <p:extLst>
      <p:ext uri="{BB962C8B-B14F-4D97-AF65-F5344CB8AC3E}">
        <p14:creationId xmlns:p14="http://schemas.microsoft.com/office/powerpoint/2010/main" val="195264746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#5 – Enemies of Christ Converted</a:t>
            </a:r>
          </a:p>
          <a:p>
            <a:pPr lvl="1">
              <a:lnSpc>
                <a:spcPts val="3000"/>
              </a:lnSpc>
              <a:spcBef>
                <a:spcPts val="600"/>
              </a:spcBef>
            </a:pPr>
            <a:r>
              <a:rPr lang="en-US" sz="3600" b="1" dirty="0">
                <a:effectLst>
                  <a:glow rad="127000">
                    <a:schemeClr val="bg1">
                      <a:alpha val="76000"/>
                    </a:schemeClr>
                  </a:glow>
                </a:effectLst>
              </a:rPr>
              <a:t>James and Jude</a:t>
            </a:r>
          </a:p>
          <a:p>
            <a:pPr lvl="2">
              <a:lnSpc>
                <a:spcPts val="3000"/>
              </a:lnSpc>
              <a:spcBef>
                <a:spcPts val="600"/>
              </a:spcBef>
            </a:pPr>
            <a:r>
              <a:rPr lang="en-US" sz="3600" b="1" dirty="0">
                <a:effectLst>
                  <a:glow rad="127000">
                    <a:schemeClr val="bg1">
                      <a:alpha val="76000"/>
                    </a:schemeClr>
                  </a:glow>
                </a:effectLst>
              </a:rPr>
              <a:t>Brothers of Jesus</a:t>
            </a:r>
          </a:p>
          <a:p>
            <a:pPr lvl="2">
              <a:lnSpc>
                <a:spcPts val="3000"/>
              </a:lnSpc>
              <a:spcBef>
                <a:spcPts val="600"/>
              </a:spcBef>
            </a:pPr>
            <a:r>
              <a:rPr lang="en-US" sz="3600" b="1" i="1" dirty="0">
                <a:effectLst>
                  <a:glow rad="127000">
                    <a:schemeClr val="bg1">
                      <a:alpha val="76000"/>
                    </a:schemeClr>
                  </a:glow>
                </a:effectLst>
              </a:rPr>
              <a:t>John 7:5 “for even His brothers did not believe Him”</a:t>
            </a:r>
          </a:p>
          <a:p>
            <a:pPr lvl="2">
              <a:lnSpc>
                <a:spcPts val="3000"/>
              </a:lnSpc>
              <a:spcBef>
                <a:spcPts val="600"/>
              </a:spcBef>
            </a:pPr>
            <a:r>
              <a:rPr lang="en-US" sz="3600" b="1" dirty="0">
                <a:effectLst>
                  <a:glow rad="127000">
                    <a:schemeClr val="bg1">
                      <a:alpha val="76000"/>
                    </a:schemeClr>
                  </a:glow>
                </a:effectLst>
              </a:rPr>
              <a:t>Before the crucifixion, when Jesus taught and worked His miracles they mocked Him</a:t>
            </a:r>
          </a:p>
          <a:p>
            <a:pPr lvl="1">
              <a:lnSpc>
                <a:spcPts val="3000"/>
              </a:lnSpc>
              <a:spcBef>
                <a:spcPts val="600"/>
              </a:spcBef>
            </a:pPr>
            <a:r>
              <a:rPr lang="en-US" sz="3600" b="1" dirty="0">
                <a:effectLst>
                  <a:glow rad="127000">
                    <a:schemeClr val="bg1">
                      <a:alpha val="76000"/>
                    </a:schemeClr>
                  </a:glow>
                </a:effectLst>
              </a:rPr>
              <a:t>The were radical Christians after the resurrection</a:t>
            </a:r>
          </a:p>
        </p:txBody>
      </p:sp>
    </p:spTree>
    <p:extLst>
      <p:ext uri="{BB962C8B-B14F-4D97-AF65-F5344CB8AC3E}">
        <p14:creationId xmlns:p14="http://schemas.microsoft.com/office/powerpoint/2010/main" val="387260185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#5 – Enemies of Christ Converted</a:t>
            </a:r>
          </a:p>
          <a:p>
            <a:pPr lvl="1">
              <a:lnSpc>
                <a:spcPts val="3000"/>
              </a:lnSpc>
              <a:spcBef>
                <a:spcPts val="600"/>
              </a:spcBef>
            </a:pPr>
            <a:r>
              <a:rPr lang="en-US" sz="3600" b="1" dirty="0">
                <a:effectLst>
                  <a:glow rad="127000">
                    <a:schemeClr val="bg1">
                      <a:alpha val="76000"/>
                    </a:schemeClr>
                  </a:glow>
                </a:effectLst>
              </a:rPr>
              <a:t>James and Jude</a:t>
            </a:r>
          </a:p>
          <a:p>
            <a:pPr lvl="2">
              <a:lnSpc>
                <a:spcPts val="3000"/>
              </a:lnSpc>
              <a:spcBef>
                <a:spcPts val="600"/>
              </a:spcBef>
            </a:pPr>
            <a:r>
              <a:rPr lang="en-US" sz="3600" b="1" dirty="0">
                <a:effectLst>
                  <a:glow rad="127000">
                    <a:schemeClr val="bg1">
                      <a:alpha val="76000"/>
                    </a:schemeClr>
                  </a:glow>
                </a:effectLst>
              </a:rPr>
              <a:t>Brothers of Jesus</a:t>
            </a:r>
          </a:p>
          <a:p>
            <a:pPr lvl="2">
              <a:lnSpc>
                <a:spcPts val="3000"/>
              </a:lnSpc>
              <a:spcBef>
                <a:spcPts val="600"/>
              </a:spcBef>
            </a:pPr>
            <a:r>
              <a:rPr lang="en-US" sz="3600" b="1" i="1" dirty="0">
                <a:effectLst>
                  <a:glow rad="127000">
                    <a:schemeClr val="bg1">
                      <a:alpha val="76000"/>
                    </a:schemeClr>
                  </a:glow>
                </a:effectLst>
              </a:rPr>
              <a:t>John 7:5 “for even His brothers did not believe Him”</a:t>
            </a:r>
          </a:p>
          <a:p>
            <a:pPr lvl="2">
              <a:lnSpc>
                <a:spcPts val="3000"/>
              </a:lnSpc>
              <a:spcBef>
                <a:spcPts val="600"/>
              </a:spcBef>
            </a:pPr>
            <a:r>
              <a:rPr lang="en-US" sz="3600" b="1" dirty="0">
                <a:effectLst>
                  <a:glow rad="127000">
                    <a:schemeClr val="bg1">
                      <a:alpha val="76000"/>
                    </a:schemeClr>
                  </a:glow>
                </a:effectLst>
              </a:rPr>
              <a:t>Before the crucifixion, when Jesus taught and worked His miracles they mocked Him</a:t>
            </a:r>
          </a:p>
          <a:p>
            <a:pPr lvl="1">
              <a:lnSpc>
                <a:spcPts val="3000"/>
              </a:lnSpc>
              <a:spcBef>
                <a:spcPts val="600"/>
              </a:spcBef>
            </a:pPr>
            <a:r>
              <a:rPr lang="en-US" sz="3600" b="1" dirty="0">
                <a:effectLst>
                  <a:glow rad="127000">
                    <a:schemeClr val="bg1">
                      <a:alpha val="76000"/>
                    </a:schemeClr>
                  </a:glow>
                </a:effectLst>
              </a:rPr>
              <a:t>The were radical Christians after the resurrection</a:t>
            </a:r>
          </a:p>
          <a:p>
            <a:pPr lvl="1">
              <a:lnSpc>
                <a:spcPts val="3000"/>
              </a:lnSpc>
              <a:spcBef>
                <a:spcPts val="600"/>
              </a:spcBef>
            </a:pPr>
            <a:r>
              <a:rPr lang="en-US" sz="3600" b="1" dirty="0">
                <a:effectLst>
                  <a:glow rad="127000">
                    <a:schemeClr val="bg1">
                      <a:alpha val="76000"/>
                    </a:schemeClr>
                  </a:glow>
                </a:effectLst>
              </a:rPr>
              <a:t>What would it take to convince you  that your brother is the Messiah</a:t>
            </a:r>
          </a:p>
        </p:txBody>
      </p:sp>
    </p:spTree>
    <p:extLst>
      <p:ext uri="{BB962C8B-B14F-4D97-AF65-F5344CB8AC3E}">
        <p14:creationId xmlns:p14="http://schemas.microsoft.com/office/powerpoint/2010/main" val="192011343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#5 – Enemies of Christ Converted</a:t>
            </a:r>
          </a:p>
          <a:p>
            <a:pPr lvl="1">
              <a:lnSpc>
                <a:spcPts val="3000"/>
              </a:lnSpc>
              <a:spcBef>
                <a:spcPts val="600"/>
              </a:spcBef>
            </a:pPr>
            <a:r>
              <a:rPr lang="en-US" sz="3600" b="1" dirty="0">
                <a:effectLst>
                  <a:glow rad="127000">
                    <a:schemeClr val="bg1">
                      <a:alpha val="76000"/>
                    </a:schemeClr>
                  </a:glow>
                </a:effectLst>
              </a:rPr>
              <a:t>Saul/Paul</a:t>
            </a:r>
          </a:p>
          <a:p>
            <a:pPr lvl="2">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331757248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#5 – Enemies of Christ Converted</a:t>
            </a:r>
          </a:p>
          <a:p>
            <a:pPr lvl="1">
              <a:lnSpc>
                <a:spcPts val="3000"/>
              </a:lnSpc>
              <a:spcBef>
                <a:spcPts val="600"/>
              </a:spcBef>
            </a:pPr>
            <a:r>
              <a:rPr lang="en-US" sz="3600" b="1" dirty="0">
                <a:effectLst>
                  <a:glow rad="127000">
                    <a:schemeClr val="bg1">
                      <a:alpha val="76000"/>
                    </a:schemeClr>
                  </a:glow>
                </a:effectLst>
              </a:rPr>
              <a:t>Saul/Paul</a:t>
            </a:r>
          </a:p>
          <a:p>
            <a:pPr lvl="2">
              <a:lnSpc>
                <a:spcPts val="3000"/>
              </a:lnSpc>
              <a:spcBef>
                <a:spcPts val="600"/>
              </a:spcBef>
            </a:pPr>
            <a:r>
              <a:rPr lang="en-US" sz="3600" b="1" dirty="0">
                <a:effectLst>
                  <a:glow rad="127000">
                    <a:schemeClr val="bg1">
                      <a:alpha val="76000"/>
                    </a:schemeClr>
                  </a:glow>
                </a:effectLst>
              </a:rPr>
              <a:t>The most impressive conversion of all </a:t>
            </a:r>
          </a:p>
          <a:p>
            <a:pPr lvl="2">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307037384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#5 – Enemies of Christ Converted</a:t>
            </a:r>
          </a:p>
          <a:p>
            <a:pPr lvl="1">
              <a:lnSpc>
                <a:spcPts val="3000"/>
              </a:lnSpc>
              <a:spcBef>
                <a:spcPts val="600"/>
              </a:spcBef>
            </a:pPr>
            <a:r>
              <a:rPr lang="en-US" sz="3600" b="1" dirty="0">
                <a:effectLst>
                  <a:glow rad="127000">
                    <a:schemeClr val="bg1">
                      <a:alpha val="76000"/>
                    </a:schemeClr>
                  </a:glow>
                </a:effectLst>
              </a:rPr>
              <a:t>Saul/Paul</a:t>
            </a:r>
          </a:p>
          <a:p>
            <a:pPr lvl="2">
              <a:lnSpc>
                <a:spcPts val="3000"/>
              </a:lnSpc>
              <a:spcBef>
                <a:spcPts val="600"/>
              </a:spcBef>
            </a:pPr>
            <a:r>
              <a:rPr lang="en-US" sz="3600" b="1" dirty="0">
                <a:effectLst>
                  <a:glow rad="127000">
                    <a:schemeClr val="bg1">
                      <a:alpha val="76000"/>
                    </a:schemeClr>
                  </a:glow>
                </a:effectLst>
              </a:rPr>
              <a:t>The most impressive conversion of all </a:t>
            </a:r>
          </a:p>
          <a:p>
            <a:pPr lvl="2">
              <a:lnSpc>
                <a:spcPts val="3000"/>
              </a:lnSpc>
              <a:spcBef>
                <a:spcPts val="600"/>
              </a:spcBef>
            </a:pPr>
            <a:r>
              <a:rPr lang="en-US" sz="3600" b="1" dirty="0">
                <a:effectLst>
                  <a:glow rad="127000">
                    <a:schemeClr val="bg1">
                      <a:alpha val="76000"/>
                    </a:schemeClr>
                  </a:glow>
                </a:effectLst>
              </a:rPr>
              <a:t>Saul was a persecutor of the church  </a:t>
            </a:r>
          </a:p>
          <a:p>
            <a:pPr lvl="3">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2764701282"/>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#5 – Enemies of Christ Converted</a:t>
            </a:r>
          </a:p>
          <a:p>
            <a:pPr lvl="1">
              <a:lnSpc>
                <a:spcPts val="3000"/>
              </a:lnSpc>
              <a:spcBef>
                <a:spcPts val="600"/>
              </a:spcBef>
            </a:pPr>
            <a:r>
              <a:rPr lang="en-US" sz="3600" b="1" dirty="0">
                <a:effectLst>
                  <a:glow rad="127000">
                    <a:schemeClr val="bg1">
                      <a:alpha val="76000"/>
                    </a:schemeClr>
                  </a:glow>
                </a:effectLst>
              </a:rPr>
              <a:t>Saul/Paul</a:t>
            </a:r>
          </a:p>
          <a:p>
            <a:pPr lvl="2">
              <a:lnSpc>
                <a:spcPts val="3000"/>
              </a:lnSpc>
              <a:spcBef>
                <a:spcPts val="600"/>
              </a:spcBef>
            </a:pPr>
            <a:r>
              <a:rPr lang="en-US" sz="3600" b="1" dirty="0">
                <a:effectLst>
                  <a:glow rad="127000">
                    <a:schemeClr val="bg1">
                      <a:alpha val="76000"/>
                    </a:schemeClr>
                  </a:glow>
                </a:effectLst>
              </a:rPr>
              <a:t>The most impressive conversion of all </a:t>
            </a:r>
          </a:p>
          <a:p>
            <a:pPr lvl="2">
              <a:lnSpc>
                <a:spcPts val="3000"/>
              </a:lnSpc>
              <a:spcBef>
                <a:spcPts val="600"/>
              </a:spcBef>
            </a:pPr>
            <a:r>
              <a:rPr lang="en-US" sz="3600" b="1" dirty="0">
                <a:effectLst>
                  <a:glow rad="127000">
                    <a:schemeClr val="bg1">
                      <a:alpha val="76000"/>
                    </a:schemeClr>
                  </a:glow>
                </a:effectLst>
              </a:rPr>
              <a:t>Saul was a persecutor of the church  </a:t>
            </a:r>
          </a:p>
          <a:p>
            <a:pPr lvl="3">
              <a:lnSpc>
                <a:spcPts val="3000"/>
              </a:lnSpc>
              <a:spcBef>
                <a:spcPts val="600"/>
              </a:spcBef>
            </a:pPr>
            <a:r>
              <a:rPr lang="en-US" sz="3600" b="1" dirty="0">
                <a:effectLst>
                  <a:glow rad="127000">
                    <a:schemeClr val="bg1">
                      <a:alpha val="76000"/>
                    </a:schemeClr>
                  </a:glow>
                </a:effectLst>
              </a:rPr>
              <a:t>He went town to town to persecute Christians  </a:t>
            </a:r>
          </a:p>
          <a:p>
            <a:pPr lvl="3">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3908829937"/>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#5 – Enemies of Christ Converted</a:t>
            </a:r>
          </a:p>
          <a:p>
            <a:pPr lvl="1">
              <a:lnSpc>
                <a:spcPts val="3000"/>
              </a:lnSpc>
              <a:spcBef>
                <a:spcPts val="600"/>
              </a:spcBef>
            </a:pPr>
            <a:r>
              <a:rPr lang="en-US" sz="3600" b="1" dirty="0">
                <a:effectLst>
                  <a:glow rad="127000">
                    <a:schemeClr val="bg1">
                      <a:alpha val="76000"/>
                    </a:schemeClr>
                  </a:glow>
                </a:effectLst>
              </a:rPr>
              <a:t>Saul/Paul</a:t>
            </a:r>
          </a:p>
          <a:p>
            <a:pPr lvl="2">
              <a:lnSpc>
                <a:spcPts val="3000"/>
              </a:lnSpc>
              <a:spcBef>
                <a:spcPts val="600"/>
              </a:spcBef>
            </a:pPr>
            <a:r>
              <a:rPr lang="en-US" sz="3600" b="1" dirty="0">
                <a:effectLst>
                  <a:glow rad="127000">
                    <a:schemeClr val="bg1">
                      <a:alpha val="76000"/>
                    </a:schemeClr>
                  </a:glow>
                </a:effectLst>
              </a:rPr>
              <a:t>The most impressive conversion of all </a:t>
            </a:r>
          </a:p>
          <a:p>
            <a:pPr lvl="2">
              <a:lnSpc>
                <a:spcPts val="3000"/>
              </a:lnSpc>
              <a:spcBef>
                <a:spcPts val="600"/>
              </a:spcBef>
            </a:pPr>
            <a:r>
              <a:rPr lang="en-US" sz="3600" b="1" dirty="0">
                <a:effectLst>
                  <a:glow rad="127000">
                    <a:schemeClr val="bg1">
                      <a:alpha val="76000"/>
                    </a:schemeClr>
                  </a:glow>
                </a:effectLst>
              </a:rPr>
              <a:t>Saul was a persecutor of the church  </a:t>
            </a:r>
          </a:p>
          <a:p>
            <a:pPr lvl="3">
              <a:lnSpc>
                <a:spcPts val="3000"/>
              </a:lnSpc>
              <a:spcBef>
                <a:spcPts val="600"/>
              </a:spcBef>
            </a:pPr>
            <a:r>
              <a:rPr lang="en-US" sz="3600" b="1" dirty="0">
                <a:effectLst>
                  <a:glow rad="127000">
                    <a:schemeClr val="bg1">
                      <a:alpha val="76000"/>
                    </a:schemeClr>
                  </a:glow>
                </a:effectLst>
              </a:rPr>
              <a:t>He went town to town to persecute Christians  </a:t>
            </a:r>
          </a:p>
          <a:p>
            <a:pPr lvl="3">
              <a:lnSpc>
                <a:spcPts val="3000"/>
              </a:lnSpc>
              <a:spcBef>
                <a:spcPts val="600"/>
              </a:spcBef>
            </a:pPr>
            <a:r>
              <a:rPr lang="en-US" sz="3600" b="1" dirty="0">
                <a:effectLst>
                  <a:glow rad="127000">
                    <a:schemeClr val="bg1">
                      <a:alpha val="76000"/>
                    </a:schemeClr>
                  </a:glow>
                </a:effectLst>
              </a:rPr>
              <a:t>He didn’t claim a change of heart, he claimed an experience of seeing the risen Christ</a:t>
            </a:r>
          </a:p>
          <a:p>
            <a:pPr lvl="3">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195816609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#5 – Enemies of Christ Converted</a:t>
            </a:r>
          </a:p>
          <a:p>
            <a:pPr lvl="1">
              <a:lnSpc>
                <a:spcPts val="3000"/>
              </a:lnSpc>
              <a:spcBef>
                <a:spcPts val="600"/>
              </a:spcBef>
            </a:pPr>
            <a:r>
              <a:rPr lang="en-US" sz="3600" b="1" dirty="0">
                <a:effectLst>
                  <a:glow rad="127000">
                    <a:schemeClr val="bg1">
                      <a:alpha val="76000"/>
                    </a:schemeClr>
                  </a:glow>
                </a:effectLst>
              </a:rPr>
              <a:t>Saul/Paul</a:t>
            </a:r>
          </a:p>
          <a:p>
            <a:pPr lvl="2">
              <a:lnSpc>
                <a:spcPts val="3000"/>
              </a:lnSpc>
              <a:spcBef>
                <a:spcPts val="600"/>
              </a:spcBef>
            </a:pPr>
            <a:r>
              <a:rPr lang="en-US" sz="3600" b="1" dirty="0">
                <a:effectLst>
                  <a:glow rad="127000">
                    <a:schemeClr val="bg1">
                      <a:alpha val="76000"/>
                    </a:schemeClr>
                  </a:glow>
                </a:effectLst>
              </a:rPr>
              <a:t>The most impressive conversion of all </a:t>
            </a:r>
          </a:p>
          <a:p>
            <a:pPr lvl="2">
              <a:lnSpc>
                <a:spcPts val="3000"/>
              </a:lnSpc>
              <a:spcBef>
                <a:spcPts val="600"/>
              </a:spcBef>
            </a:pPr>
            <a:r>
              <a:rPr lang="en-US" sz="3600" b="1" dirty="0">
                <a:effectLst>
                  <a:glow rad="127000">
                    <a:schemeClr val="bg1">
                      <a:alpha val="76000"/>
                    </a:schemeClr>
                  </a:glow>
                </a:effectLst>
              </a:rPr>
              <a:t>Saul was a persecutor of the church  </a:t>
            </a:r>
          </a:p>
          <a:p>
            <a:pPr lvl="3">
              <a:lnSpc>
                <a:spcPts val="3000"/>
              </a:lnSpc>
              <a:spcBef>
                <a:spcPts val="600"/>
              </a:spcBef>
            </a:pPr>
            <a:r>
              <a:rPr lang="en-US" sz="3600" b="1" dirty="0">
                <a:effectLst>
                  <a:glow rad="127000">
                    <a:schemeClr val="bg1">
                      <a:alpha val="76000"/>
                    </a:schemeClr>
                  </a:glow>
                </a:effectLst>
              </a:rPr>
              <a:t>He went town to town to persecute Christians  </a:t>
            </a:r>
          </a:p>
          <a:p>
            <a:pPr lvl="3">
              <a:lnSpc>
                <a:spcPts val="3000"/>
              </a:lnSpc>
              <a:spcBef>
                <a:spcPts val="600"/>
              </a:spcBef>
            </a:pPr>
            <a:r>
              <a:rPr lang="en-US" sz="3600" b="1" dirty="0">
                <a:effectLst>
                  <a:glow rad="127000">
                    <a:schemeClr val="bg1">
                      <a:alpha val="76000"/>
                    </a:schemeClr>
                  </a:glow>
                </a:effectLst>
              </a:rPr>
              <a:t>He didn’t claim a change of heart, he claimed an experience of seeing the risen Christ</a:t>
            </a:r>
          </a:p>
          <a:p>
            <a:pPr lvl="3">
              <a:lnSpc>
                <a:spcPts val="3000"/>
              </a:lnSpc>
              <a:spcBef>
                <a:spcPts val="600"/>
              </a:spcBef>
            </a:pPr>
            <a:r>
              <a:rPr lang="en-US" sz="3600" b="1" dirty="0">
                <a:effectLst>
                  <a:glow rad="127000">
                    <a:schemeClr val="bg1">
                      <a:alpha val="76000"/>
                    </a:schemeClr>
                  </a:glow>
                </a:effectLst>
              </a:rPr>
              <a:t>I love that Jesus makes His enemies into His friends</a:t>
            </a:r>
          </a:p>
        </p:txBody>
      </p:sp>
    </p:spTree>
    <p:extLst>
      <p:ext uri="{BB962C8B-B14F-4D97-AF65-F5344CB8AC3E}">
        <p14:creationId xmlns:p14="http://schemas.microsoft.com/office/powerpoint/2010/main" val="2868205742"/>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#5 – Enemies of Christ Converted</a:t>
            </a:r>
          </a:p>
          <a:p>
            <a:pPr lvl="1">
              <a:lnSpc>
                <a:spcPts val="3000"/>
              </a:lnSpc>
              <a:spcBef>
                <a:spcPts val="600"/>
              </a:spcBef>
            </a:pPr>
            <a:r>
              <a:rPr lang="en-US" sz="3600" b="1" dirty="0">
                <a:effectLst>
                  <a:glow rad="127000">
                    <a:schemeClr val="bg1">
                      <a:alpha val="76000"/>
                    </a:schemeClr>
                  </a:glow>
                </a:effectLst>
              </a:rPr>
              <a:t>Saul/Paul</a:t>
            </a:r>
          </a:p>
          <a:p>
            <a:pPr lvl="2">
              <a:lnSpc>
                <a:spcPts val="3000"/>
              </a:lnSpc>
              <a:spcBef>
                <a:spcPts val="600"/>
              </a:spcBef>
            </a:pPr>
            <a:r>
              <a:rPr lang="en-US" sz="3600" b="1" dirty="0">
                <a:effectLst>
                  <a:glow rad="127000">
                    <a:schemeClr val="bg1">
                      <a:alpha val="76000"/>
                    </a:schemeClr>
                  </a:glow>
                </a:effectLst>
              </a:rPr>
              <a:t>The most impressive conversion of all </a:t>
            </a:r>
          </a:p>
          <a:p>
            <a:pPr lvl="2">
              <a:lnSpc>
                <a:spcPts val="3000"/>
              </a:lnSpc>
              <a:spcBef>
                <a:spcPts val="600"/>
              </a:spcBef>
            </a:pPr>
            <a:r>
              <a:rPr lang="en-US" sz="3600" b="1" dirty="0">
                <a:effectLst>
                  <a:glow rad="127000">
                    <a:schemeClr val="bg1">
                      <a:alpha val="76000"/>
                    </a:schemeClr>
                  </a:glow>
                </a:effectLst>
              </a:rPr>
              <a:t>Saul was a persecutor of the church  </a:t>
            </a:r>
          </a:p>
          <a:p>
            <a:pPr lvl="3">
              <a:lnSpc>
                <a:spcPts val="3000"/>
              </a:lnSpc>
              <a:spcBef>
                <a:spcPts val="600"/>
              </a:spcBef>
            </a:pPr>
            <a:r>
              <a:rPr lang="en-US" sz="3600" b="1" dirty="0">
                <a:effectLst>
                  <a:glow rad="127000">
                    <a:schemeClr val="bg1">
                      <a:alpha val="76000"/>
                    </a:schemeClr>
                  </a:glow>
                </a:effectLst>
              </a:rPr>
              <a:t>He went town to town to persecute Christians  </a:t>
            </a:r>
          </a:p>
          <a:p>
            <a:pPr lvl="3">
              <a:lnSpc>
                <a:spcPts val="3000"/>
              </a:lnSpc>
              <a:spcBef>
                <a:spcPts val="600"/>
              </a:spcBef>
            </a:pPr>
            <a:r>
              <a:rPr lang="en-US" sz="3600" b="1" dirty="0">
                <a:effectLst>
                  <a:glow rad="127000">
                    <a:schemeClr val="bg1">
                      <a:alpha val="76000"/>
                    </a:schemeClr>
                  </a:glow>
                </a:effectLst>
              </a:rPr>
              <a:t>He didn’t claim a change of heart, he claimed an experience of seeing the risen Christ</a:t>
            </a:r>
          </a:p>
          <a:p>
            <a:pPr lvl="3">
              <a:lnSpc>
                <a:spcPts val="3000"/>
              </a:lnSpc>
              <a:spcBef>
                <a:spcPts val="600"/>
              </a:spcBef>
            </a:pPr>
            <a:r>
              <a:rPr lang="en-US" sz="3600" b="1" dirty="0">
                <a:effectLst>
                  <a:glow rad="127000">
                    <a:schemeClr val="bg1">
                      <a:alpha val="76000"/>
                    </a:schemeClr>
                  </a:glow>
                </a:effectLst>
              </a:rPr>
              <a:t>I love that Jesus makes His enemies into His friends</a:t>
            </a:r>
          </a:p>
          <a:p>
            <a:pPr lvl="1">
              <a:lnSpc>
                <a:spcPts val="3000"/>
              </a:lnSpc>
              <a:spcBef>
                <a:spcPts val="600"/>
              </a:spcBef>
            </a:pPr>
            <a:r>
              <a:rPr lang="en-US" sz="3600" b="1" dirty="0">
                <a:effectLst>
                  <a:glow rad="127000">
                    <a:schemeClr val="bg1">
                      <a:alpha val="76000"/>
                    </a:schemeClr>
                  </a:glow>
                </a:effectLst>
              </a:rPr>
              <a:t>The resurrection of Christ is the most reasonable way to account for these various facts of history</a:t>
            </a:r>
          </a:p>
        </p:txBody>
      </p:sp>
    </p:spTree>
    <p:extLst>
      <p:ext uri="{BB962C8B-B14F-4D97-AF65-F5344CB8AC3E}">
        <p14:creationId xmlns:p14="http://schemas.microsoft.com/office/powerpoint/2010/main" val="288275883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#5 – Enemies of Christ Converted</a:t>
            </a:r>
          </a:p>
          <a:p>
            <a:pPr lvl="1">
              <a:lnSpc>
                <a:spcPts val="3000"/>
              </a:lnSpc>
              <a:spcBef>
                <a:spcPts val="600"/>
              </a:spcBef>
            </a:pPr>
            <a:r>
              <a:rPr lang="en-US" sz="3600" b="1" dirty="0">
                <a:effectLst>
                  <a:glow rad="127000">
                    <a:schemeClr val="bg1">
                      <a:alpha val="76000"/>
                    </a:schemeClr>
                  </a:glow>
                </a:effectLst>
              </a:rPr>
              <a:t>Saul/Paul</a:t>
            </a:r>
          </a:p>
          <a:p>
            <a:pPr lvl="2">
              <a:lnSpc>
                <a:spcPts val="3000"/>
              </a:lnSpc>
              <a:spcBef>
                <a:spcPts val="600"/>
              </a:spcBef>
            </a:pPr>
            <a:r>
              <a:rPr lang="en-US" sz="3600" b="1" dirty="0">
                <a:effectLst>
                  <a:glow rad="127000">
                    <a:schemeClr val="bg1">
                      <a:alpha val="76000"/>
                    </a:schemeClr>
                  </a:glow>
                </a:effectLst>
              </a:rPr>
              <a:t>The most impressive conversion of all </a:t>
            </a:r>
          </a:p>
          <a:p>
            <a:pPr lvl="2">
              <a:lnSpc>
                <a:spcPts val="3000"/>
              </a:lnSpc>
              <a:spcBef>
                <a:spcPts val="600"/>
              </a:spcBef>
            </a:pPr>
            <a:r>
              <a:rPr lang="en-US" sz="3600" b="1" dirty="0">
                <a:effectLst>
                  <a:glow rad="127000">
                    <a:schemeClr val="bg1">
                      <a:alpha val="76000"/>
                    </a:schemeClr>
                  </a:glow>
                </a:effectLst>
              </a:rPr>
              <a:t>Saul was a persecutor of the church  </a:t>
            </a:r>
          </a:p>
          <a:p>
            <a:pPr lvl="3">
              <a:lnSpc>
                <a:spcPts val="3000"/>
              </a:lnSpc>
              <a:spcBef>
                <a:spcPts val="600"/>
              </a:spcBef>
            </a:pPr>
            <a:r>
              <a:rPr lang="en-US" sz="3600" b="1" dirty="0">
                <a:effectLst>
                  <a:glow rad="127000">
                    <a:schemeClr val="bg1">
                      <a:alpha val="76000"/>
                    </a:schemeClr>
                  </a:glow>
                </a:effectLst>
              </a:rPr>
              <a:t>He went town to town to persecute Christians  </a:t>
            </a:r>
          </a:p>
          <a:p>
            <a:pPr lvl="3">
              <a:lnSpc>
                <a:spcPts val="3000"/>
              </a:lnSpc>
              <a:spcBef>
                <a:spcPts val="600"/>
              </a:spcBef>
            </a:pPr>
            <a:r>
              <a:rPr lang="en-US" sz="3600" b="1" dirty="0">
                <a:effectLst>
                  <a:glow rad="127000">
                    <a:schemeClr val="bg1">
                      <a:alpha val="76000"/>
                    </a:schemeClr>
                  </a:glow>
                </a:effectLst>
              </a:rPr>
              <a:t>He didn’t claim a change of heart, he claimed an experience of seeing the risen Christ</a:t>
            </a:r>
          </a:p>
          <a:p>
            <a:pPr lvl="3">
              <a:lnSpc>
                <a:spcPts val="3000"/>
              </a:lnSpc>
              <a:spcBef>
                <a:spcPts val="600"/>
              </a:spcBef>
            </a:pPr>
            <a:r>
              <a:rPr lang="en-US" sz="3600" b="1" dirty="0">
                <a:effectLst>
                  <a:glow rad="127000">
                    <a:schemeClr val="bg1">
                      <a:alpha val="76000"/>
                    </a:schemeClr>
                  </a:glow>
                </a:effectLst>
              </a:rPr>
              <a:t>I love that Jesus makes His enemies into His friends</a:t>
            </a:r>
          </a:p>
          <a:p>
            <a:pPr lvl="1">
              <a:lnSpc>
                <a:spcPts val="3000"/>
              </a:lnSpc>
              <a:spcBef>
                <a:spcPts val="600"/>
              </a:spcBef>
            </a:pPr>
            <a:r>
              <a:rPr lang="en-US" sz="3600" b="1" dirty="0">
                <a:effectLst>
                  <a:glow rad="127000">
                    <a:schemeClr val="bg1">
                      <a:alpha val="76000"/>
                    </a:schemeClr>
                  </a:glow>
                </a:effectLst>
              </a:rPr>
              <a:t>The resurrection of Christ is the most reasonable way to account for these various facts of history</a:t>
            </a:r>
          </a:p>
          <a:p>
            <a:pPr lvl="2">
              <a:lnSpc>
                <a:spcPts val="3000"/>
              </a:lnSpc>
              <a:spcBef>
                <a:spcPts val="600"/>
              </a:spcBef>
            </a:pPr>
            <a:r>
              <a:rPr lang="en-US" sz="3600" b="1" dirty="0">
                <a:effectLst>
                  <a:glow rad="127000">
                    <a:schemeClr val="bg1">
                      <a:alpha val="76000"/>
                    </a:schemeClr>
                  </a:glow>
                </a:effectLst>
              </a:rPr>
              <a:t>There is NO other rational explanation</a:t>
            </a:r>
          </a:p>
        </p:txBody>
      </p:sp>
    </p:spTree>
    <p:extLst>
      <p:ext uri="{BB962C8B-B14F-4D97-AF65-F5344CB8AC3E}">
        <p14:creationId xmlns:p14="http://schemas.microsoft.com/office/powerpoint/2010/main" val="3459496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533400"/>
            <a:ext cx="9144000" cy="6324600"/>
          </a:xfrm>
          <a:effectLst>
            <a:glow rad="101600">
              <a:schemeClr val="bg1">
                <a:alpha val="40000"/>
              </a:schemeClr>
            </a:glow>
          </a:effectLst>
        </p:spPr>
        <p:txBody>
          <a:bodyPr>
            <a:noAutofit/>
          </a:bodyPr>
          <a:lstStyle/>
          <a:p>
            <a:pPr lvl="4">
              <a:lnSpc>
                <a:spcPts val="3400"/>
              </a:lnSpc>
              <a:spcBef>
                <a:spcPts val="0"/>
              </a:spcBef>
            </a:pPr>
            <a:r>
              <a:rPr lang="en-US" sz="3600" b="1" u="sng" dirty="0">
                <a:effectLst>
                  <a:glow rad="127000">
                    <a:schemeClr val="bg1">
                      <a:alpha val="76000"/>
                    </a:schemeClr>
                  </a:glow>
                </a:effectLst>
              </a:rPr>
              <a:t>The Koran</a:t>
            </a:r>
            <a:r>
              <a:rPr lang="en-US" sz="3600" b="1" dirty="0">
                <a:effectLst>
                  <a:glow rad="127000">
                    <a:schemeClr val="bg1">
                      <a:alpha val="76000"/>
                    </a:schemeClr>
                  </a:glow>
                </a:effectLst>
              </a:rPr>
              <a:t> teaches that the Sun sets on the Earth in a pool of mud</a:t>
            </a:r>
          </a:p>
          <a:p>
            <a:pPr lvl="4">
              <a:lnSpc>
                <a:spcPts val="3400"/>
              </a:lnSpc>
              <a:spcBef>
                <a:spcPts val="0"/>
              </a:spcBef>
            </a:pPr>
            <a:r>
              <a:rPr lang="en-US" sz="3600" b="1" u="sng" dirty="0">
                <a:effectLst>
                  <a:glow rad="127000">
                    <a:schemeClr val="bg1">
                      <a:alpha val="76000"/>
                    </a:schemeClr>
                  </a:glow>
                </a:effectLst>
              </a:rPr>
              <a:t>The Book of Mormon</a:t>
            </a:r>
            <a:r>
              <a:rPr lang="en-US" sz="3600" b="1" dirty="0">
                <a:effectLst>
                  <a:glow rad="127000">
                    <a:schemeClr val="bg1">
                      <a:alpha val="76000"/>
                    </a:schemeClr>
                  </a:glow>
                </a:effectLst>
              </a:rPr>
              <a:t> teaches that Native Americans are primarily descended from Jews</a:t>
            </a:r>
          </a:p>
          <a:p>
            <a:pPr lvl="5">
              <a:lnSpc>
                <a:spcPts val="3400"/>
              </a:lnSpc>
              <a:spcBef>
                <a:spcPts val="0"/>
              </a:spcBef>
            </a:pPr>
            <a:r>
              <a:rPr lang="en-US" sz="3600" b="1" dirty="0">
                <a:effectLst>
                  <a:glow rad="127000">
                    <a:schemeClr val="bg1">
                      <a:alpha val="76000"/>
                    </a:schemeClr>
                  </a:glow>
                </a:effectLst>
              </a:rPr>
              <a:t>DNA has proven this wrong</a:t>
            </a:r>
          </a:p>
          <a:p>
            <a:pPr lvl="8">
              <a:lnSpc>
                <a:spcPts val="3400"/>
              </a:lnSpc>
              <a:spcBef>
                <a:spcPts val="0"/>
              </a:spcBef>
            </a:pPr>
            <a:endParaRPr lang="en-US" sz="2800" b="1" dirty="0">
              <a:effectLst>
                <a:glow rad="127000">
                  <a:schemeClr val="bg1">
                    <a:alpha val="76000"/>
                  </a:schemeClr>
                </a:glow>
              </a:effectLst>
            </a:endParaRPr>
          </a:p>
        </p:txBody>
      </p:sp>
    </p:spTree>
    <p:extLst>
      <p:ext uri="{BB962C8B-B14F-4D97-AF65-F5344CB8AC3E}">
        <p14:creationId xmlns:p14="http://schemas.microsoft.com/office/powerpoint/2010/main" val="334087327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135401740"/>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p:txBody>
      </p:sp>
    </p:spTree>
    <p:extLst>
      <p:ext uri="{BB962C8B-B14F-4D97-AF65-F5344CB8AC3E}">
        <p14:creationId xmlns:p14="http://schemas.microsoft.com/office/powerpoint/2010/main" val="1601617966"/>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p:txBody>
      </p:sp>
    </p:spTree>
    <p:extLst>
      <p:ext uri="{BB962C8B-B14F-4D97-AF65-F5344CB8AC3E}">
        <p14:creationId xmlns:p14="http://schemas.microsoft.com/office/powerpoint/2010/main" val="1216957407"/>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p:txBody>
      </p:sp>
    </p:spTree>
    <p:extLst>
      <p:ext uri="{BB962C8B-B14F-4D97-AF65-F5344CB8AC3E}">
        <p14:creationId xmlns:p14="http://schemas.microsoft.com/office/powerpoint/2010/main" val="3507095364"/>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p:txBody>
      </p:sp>
    </p:spTree>
    <p:extLst>
      <p:ext uri="{BB962C8B-B14F-4D97-AF65-F5344CB8AC3E}">
        <p14:creationId xmlns:p14="http://schemas.microsoft.com/office/powerpoint/2010/main" val="137263026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Tree>
    <p:extLst>
      <p:ext uri="{BB962C8B-B14F-4D97-AF65-F5344CB8AC3E}">
        <p14:creationId xmlns:p14="http://schemas.microsoft.com/office/powerpoint/2010/main" val="2339800255"/>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
        <p:nvSpPr>
          <p:cNvPr id="5" name="TextBox 4"/>
          <p:cNvSpPr txBox="1"/>
          <p:nvPr/>
        </p:nvSpPr>
        <p:spPr>
          <a:xfrm>
            <a:off x="1522602" y="2667001"/>
            <a:ext cx="9144000" cy="646331"/>
          </a:xfrm>
          <a:prstGeom prst="rect">
            <a:avLst/>
          </a:prstGeom>
          <a:noFill/>
        </p:spPr>
        <p:txBody>
          <a:bodyPr wrap="square" rtlCol="0">
            <a:spAutoFit/>
          </a:bodyPr>
          <a:lstStyle/>
          <a:p>
            <a:pPr algn="ctr"/>
            <a:r>
              <a:rPr lang="en-US" sz="3600" b="1" u="sng" dirty="0">
                <a:effectLst>
                  <a:glow rad="127000">
                    <a:schemeClr val="bg1">
                      <a:alpha val="84000"/>
                    </a:schemeClr>
                  </a:glow>
                </a:effectLst>
              </a:rPr>
              <a:t>7 Alternate Explanations</a:t>
            </a:r>
          </a:p>
        </p:txBody>
      </p:sp>
    </p:spTree>
    <p:extLst>
      <p:ext uri="{BB962C8B-B14F-4D97-AF65-F5344CB8AC3E}">
        <p14:creationId xmlns:p14="http://schemas.microsoft.com/office/powerpoint/2010/main" val="1502278487"/>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
        <p:nvSpPr>
          <p:cNvPr id="5" name="TextBox 4"/>
          <p:cNvSpPr txBox="1"/>
          <p:nvPr/>
        </p:nvSpPr>
        <p:spPr>
          <a:xfrm>
            <a:off x="1522602" y="2667001"/>
            <a:ext cx="9144000" cy="1095172"/>
          </a:xfrm>
          <a:prstGeom prst="rect">
            <a:avLst/>
          </a:prstGeom>
          <a:noFill/>
        </p:spPr>
        <p:txBody>
          <a:bodyPr wrap="square" rtlCol="0">
            <a:spAutoFit/>
          </a:bodyPr>
          <a:lstStyle/>
          <a:p>
            <a:pPr algn="ctr"/>
            <a:r>
              <a:rPr lang="en-US" sz="3600" b="1" u="sng" dirty="0">
                <a:effectLst>
                  <a:glow rad="127000">
                    <a:schemeClr val="bg1">
                      <a:alpha val="84000"/>
                    </a:schemeClr>
                  </a:glow>
                </a:effectLst>
              </a:rPr>
              <a:t>7 Alternate Explanations</a:t>
            </a:r>
          </a:p>
          <a:p>
            <a:pPr algn="ctr">
              <a:lnSpc>
                <a:spcPts val="3500"/>
              </a:lnSpc>
            </a:pPr>
            <a:r>
              <a:rPr lang="en-US" sz="3600" b="1" dirty="0">
                <a:effectLst>
                  <a:glow rad="127000">
                    <a:schemeClr val="bg1">
                      <a:alpha val="84000"/>
                    </a:schemeClr>
                  </a:glow>
                </a:effectLst>
              </a:rPr>
              <a:t>The Swoon Theory</a:t>
            </a:r>
          </a:p>
        </p:txBody>
      </p:sp>
    </p:spTree>
    <p:extLst>
      <p:ext uri="{BB962C8B-B14F-4D97-AF65-F5344CB8AC3E}">
        <p14:creationId xmlns:p14="http://schemas.microsoft.com/office/powerpoint/2010/main" val="3598573458"/>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
        <p:nvSpPr>
          <p:cNvPr id="5" name="TextBox 4"/>
          <p:cNvSpPr txBox="1"/>
          <p:nvPr/>
        </p:nvSpPr>
        <p:spPr>
          <a:xfrm>
            <a:off x="1522602" y="2667001"/>
            <a:ext cx="9144000" cy="1544012"/>
          </a:xfrm>
          <a:prstGeom prst="rect">
            <a:avLst/>
          </a:prstGeom>
          <a:noFill/>
        </p:spPr>
        <p:txBody>
          <a:bodyPr wrap="square" rtlCol="0">
            <a:spAutoFit/>
          </a:bodyPr>
          <a:lstStyle/>
          <a:p>
            <a:pPr algn="ctr"/>
            <a:r>
              <a:rPr lang="en-US" sz="3600" b="1" u="sng" dirty="0">
                <a:effectLst>
                  <a:glow rad="127000">
                    <a:schemeClr val="bg1">
                      <a:alpha val="84000"/>
                    </a:schemeClr>
                  </a:glow>
                </a:effectLst>
              </a:rPr>
              <a:t>7 Alternate Explanations</a:t>
            </a:r>
          </a:p>
          <a:p>
            <a:pPr algn="ctr">
              <a:lnSpc>
                <a:spcPts val="3500"/>
              </a:lnSpc>
            </a:pPr>
            <a:r>
              <a:rPr lang="en-US" sz="3600" b="1" dirty="0">
                <a:effectLst>
                  <a:glow rad="127000">
                    <a:schemeClr val="bg1">
                      <a:alpha val="84000"/>
                    </a:schemeClr>
                  </a:glow>
                </a:effectLst>
              </a:rPr>
              <a:t>The Swoon Theory</a:t>
            </a:r>
          </a:p>
          <a:p>
            <a:pPr algn="ctr">
              <a:lnSpc>
                <a:spcPts val="3500"/>
              </a:lnSpc>
            </a:pPr>
            <a:r>
              <a:rPr lang="en-US" sz="3600" b="1" dirty="0">
                <a:effectLst>
                  <a:glow rad="127000">
                    <a:schemeClr val="bg1">
                      <a:alpha val="84000"/>
                    </a:schemeClr>
                  </a:glow>
                </a:effectLst>
              </a:rPr>
              <a:t>Twin Theory</a:t>
            </a:r>
          </a:p>
        </p:txBody>
      </p:sp>
    </p:spTree>
    <p:extLst>
      <p:ext uri="{BB962C8B-B14F-4D97-AF65-F5344CB8AC3E}">
        <p14:creationId xmlns:p14="http://schemas.microsoft.com/office/powerpoint/2010/main" val="2677326290"/>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
        <p:nvSpPr>
          <p:cNvPr id="5" name="TextBox 4"/>
          <p:cNvSpPr txBox="1"/>
          <p:nvPr/>
        </p:nvSpPr>
        <p:spPr>
          <a:xfrm>
            <a:off x="1522602" y="2667001"/>
            <a:ext cx="9144000" cy="1992853"/>
          </a:xfrm>
          <a:prstGeom prst="rect">
            <a:avLst/>
          </a:prstGeom>
          <a:noFill/>
        </p:spPr>
        <p:txBody>
          <a:bodyPr wrap="square" rtlCol="0">
            <a:spAutoFit/>
          </a:bodyPr>
          <a:lstStyle/>
          <a:p>
            <a:pPr algn="ctr"/>
            <a:r>
              <a:rPr lang="en-US" sz="3600" b="1" u="sng" dirty="0">
                <a:effectLst>
                  <a:glow rad="127000">
                    <a:schemeClr val="bg1">
                      <a:alpha val="84000"/>
                    </a:schemeClr>
                  </a:glow>
                </a:effectLst>
              </a:rPr>
              <a:t>7 Alternate Explanations</a:t>
            </a:r>
          </a:p>
          <a:p>
            <a:pPr algn="ctr">
              <a:lnSpc>
                <a:spcPts val="3500"/>
              </a:lnSpc>
            </a:pPr>
            <a:r>
              <a:rPr lang="en-US" sz="3600" b="1" dirty="0">
                <a:effectLst>
                  <a:glow rad="127000">
                    <a:schemeClr val="bg1">
                      <a:alpha val="84000"/>
                    </a:schemeClr>
                  </a:glow>
                </a:effectLst>
              </a:rPr>
              <a:t>The Swoon Theory</a:t>
            </a:r>
          </a:p>
          <a:p>
            <a:pPr algn="ctr">
              <a:lnSpc>
                <a:spcPts val="3500"/>
              </a:lnSpc>
            </a:pPr>
            <a:r>
              <a:rPr lang="en-US" sz="3600" b="1" dirty="0">
                <a:effectLst>
                  <a:glow rad="127000">
                    <a:schemeClr val="bg1">
                      <a:alpha val="84000"/>
                    </a:schemeClr>
                  </a:glow>
                </a:effectLst>
              </a:rPr>
              <a:t>Twin Theory</a:t>
            </a:r>
          </a:p>
          <a:p>
            <a:pPr algn="ctr">
              <a:lnSpc>
                <a:spcPts val="3500"/>
              </a:lnSpc>
            </a:pPr>
            <a:r>
              <a:rPr lang="en-US" sz="3600" b="1" dirty="0">
                <a:effectLst>
                  <a:glow rad="127000">
                    <a:schemeClr val="bg1">
                      <a:alpha val="84000"/>
                    </a:schemeClr>
                  </a:glow>
                </a:effectLst>
              </a:rPr>
              <a:t>Mass Hallucination Theory</a:t>
            </a:r>
          </a:p>
        </p:txBody>
      </p:sp>
    </p:spTree>
    <p:extLst>
      <p:ext uri="{BB962C8B-B14F-4D97-AF65-F5344CB8AC3E}">
        <p14:creationId xmlns:p14="http://schemas.microsoft.com/office/powerpoint/2010/main" val="1795752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0"/>
            <a:ext cx="9144000" cy="6858000"/>
          </a:xfrm>
          <a:noFill/>
          <a:ln>
            <a:noFill/>
          </a:ln>
        </p:spPr>
        <p:style>
          <a:lnRef idx="3">
            <a:schemeClr val="lt1"/>
          </a:lnRef>
          <a:fillRef idx="1">
            <a:schemeClr val="accent1"/>
          </a:fillRef>
          <a:effectRef idx="1">
            <a:schemeClr val="accent1"/>
          </a:effectRef>
          <a:fontRef idx="minor">
            <a:schemeClr val="lt1"/>
          </a:fontRef>
        </p:style>
        <p:txBody>
          <a:bodyPr>
            <a:normAutofit fontScale="90000"/>
          </a:bodyPr>
          <a:lstStyle/>
          <a:p>
            <a:br>
              <a:rPr lang="en-US" sz="11500" dirty="0">
                <a:effectLst>
                  <a:glow rad="127000">
                    <a:schemeClr val="tx1"/>
                  </a:glow>
                </a:effectLst>
              </a:rPr>
            </a:br>
            <a:br>
              <a:rPr lang="en-US" sz="11500" dirty="0">
                <a:effectLst>
                  <a:glow rad="127000">
                    <a:schemeClr val="tx1"/>
                  </a:glow>
                </a:effectLst>
              </a:rPr>
            </a:br>
            <a:r>
              <a:rPr lang="en-US" sz="10700" dirty="0">
                <a:effectLst>
                  <a:glow rad="127000">
                    <a:schemeClr val="tx1"/>
                  </a:glow>
                </a:effectLst>
              </a:rPr>
              <a:t>    </a:t>
            </a:r>
            <a:br>
              <a:rPr lang="en-US" sz="10700" dirty="0">
                <a:effectLst>
                  <a:glow rad="127000">
                    <a:schemeClr val="tx1"/>
                  </a:glow>
                </a:effectLst>
              </a:rPr>
            </a:br>
            <a:r>
              <a:rPr lang="en-US" sz="10700" dirty="0">
                <a:effectLst>
                  <a:glow rad="127000">
                    <a:schemeClr val="tx1"/>
                  </a:glow>
                </a:effectLst>
              </a:rPr>
              <a:t>The Resurrection</a:t>
            </a:r>
            <a:br>
              <a:rPr lang="en-US" sz="10700" dirty="0">
                <a:effectLst>
                  <a:glow rad="127000">
                    <a:schemeClr val="tx1"/>
                  </a:glow>
                </a:effectLst>
              </a:rPr>
            </a:br>
            <a:r>
              <a:rPr lang="en-US" sz="10700" dirty="0">
                <a:effectLst>
                  <a:glow rad="127000">
                    <a:schemeClr val="tx1"/>
                  </a:glow>
                </a:effectLst>
              </a:rPr>
              <a:t>of Christ</a:t>
            </a:r>
            <a:br>
              <a:rPr lang="en-US" sz="10700" dirty="0">
                <a:effectLst>
                  <a:glow rad="127000">
                    <a:schemeClr val="tx1"/>
                  </a:glow>
                </a:effectLst>
              </a:rPr>
            </a:br>
            <a:br>
              <a:rPr lang="en-US" sz="6600" dirty="0">
                <a:effectLst>
                  <a:glow rad="127000">
                    <a:schemeClr val="tx1"/>
                  </a:glow>
                </a:effectLst>
              </a:rPr>
            </a:br>
            <a:br>
              <a:rPr lang="en-US" sz="6600" dirty="0"/>
            </a:br>
            <a:r>
              <a:rPr lang="en-US" sz="5400" b="1" dirty="0">
                <a:solidFill>
                  <a:schemeClr val="tx1"/>
                </a:solidFill>
              </a:rPr>
              <a:t>  </a:t>
            </a:r>
            <a:br>
              <a:rPr lang="en-US" sz="6000" dirty="0"/>
            </a:br>
            <a:br>
              <a:rPr lang="en-US" sz="6000" dirty="0"/>
            </a:br>
            <a:endParaRPr lang="en-US" sz="6600" dirty="0"/>
          </a:p>
        </p:txBody>
      </p:sp>
    </p:spTree>
    <p:extLst>
      <p:ext uri="{BB962C8B-B14F-4D97-AF65-F5344CB8AC3E}">
        <p14:creationId xmlns:p14="http://schemas.microsoft.com/office/powerpoint/2010/main" val="26366707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533400"/>
            <a:ext cx="9144000" cy="6324600"/>
          </a:xfrm>
          <a:effectLst>
            <a:glow rad="101600">
              <a:schemeClr val="bg1">
                <a:alpha val="40000"/>
              </a:schemeClr>
            </a:glow>
          </a:effectLst>
        </p:spPr>
        <p:txBody>
          <a:bodyPr>
            <a:noAutofit/>
          </a:bodyPr>
          <a:lstStyle/>
          <a:p>
            <a:pPr lvl="4">
              <a:lnSpc>
                <a:spcPts val="3400"/>
              </a:lnSpc>
              <a:spcBef>
                <a:spcPts val="0"/>
              </a:spcBef>
            </a:pPr>
            <a:r>
              <a:rPr lang="en-US" sz="3600" b="1" u="sng" dirty="0">
                <a:effectLst>
                  <a:glow rad="127000">
                    <a:schemeClr val="bg1">
                      <a:alpha val="76000"/>
                    </a:schemeClr>
                  </a:glow>
                </a:effectLst>
              </a:rPr>
              <a:t>The Koran</a:t>
            </a:r>
            <a:r>
              <a:rPr lang="en-US" sz="3600" b="1" dirty="0">
                <a:effectLst>
                  <a:glow rad="127000">
                    <a:schemeClr val="bg1">
                      <a:alpha val="76000"/>
                    </a:schemeClr>
                  </a:glow>
                </a:effectLst>
              </a:rPr>
              <a:t> teaches that the Sun sets on the Earth in a pool of mud</a:t>
            </a:r>
          </a:p>
          <a:p>
            <a:pPr lvl="4">
              <a:lnSpc>
                <a:spcPts val="3400"/>
              </a:lnSpc>
              <a:spcBef>
                <a:spcPts val="0"/>
              </a:spcBef>
            </a:pPr>
            <a:r>
              <a:rPr lang="en-US" sz="3600" b="1" u="sng" dirty="0">
                <a:effectLst>
                  <a:glow rad="127000">
                    <a:schemeClr val="bg1">
                      <a:alpha val="76000"/>
                    </a:schemeClr>
                  </a:glow>
                </a:effectLst>
              </a:rPr>
              <a:t>The Book of Mormon</a:t>
            </a:r>
            <a:r>
              <a:rPr lang="en-US" sz="3600" b="1" dirty="0">
                <a:effectLst>
                  <a:glow rad="127000">
                    <a:schemeClr val="bg1">
                      <a:alpha val="76000"/>
                    </a:schemeClr>
                  </a:glow>
                </a:effectLst>
              </a:rPr>
              <a:t> teaches that Native Americans are primarily descended from Jews</a:t>
            </a:r>
          </a:p>
          <a:p>
            <a:pPr lvl="5">
              <a:lnSpc>
                <a:spcPts val="3400"/>
              </a:lnSpc>
              <a:spcBef>
                <a:spcPts val="0"/>
              </a:spcBef>
            </a:pPr>
            <a:r>
              <a:rPr lang="en-US" sz="3600" b="1" dirty="0">
                <a:effectLst>
                  <a:glow rad="127000">
                    <a:schemeClr val="bg1">
                      <a:alpha val="76000"/>
                    </a:schemeClr>
                  </a:glow>
                </a:effectLst>
              </a:rPr>
              <a:t>DNA has proven this wrong</a:t>
            </a:r>
          </a:p>
          <a:p>
            <a:pPr lvl="4">
              <a:lnSpc>
                <a:spcPts val="3000"/>
              </a:lnSpc>
              <a:spcBef>
                <a:spcPts val="600"/>
              </a:spcBef>
            </a:pPr>
            <a:r>
              <a:rPr lang="en-US" sz="3600" b="1" dirty="0">
                <a:effectLst>
                  <a:glow rad="127000">
                    <a:schemeClr val="bg1">
                      <a:alpha val="76000"/>
                    </a:schemeClr>
                  </a:glow>
                </a:effectLst>
              </a:rPr>
              <a:t>Christianity’s major historical claim is the resurrection of Jesus</a:t>
            </a:r>
          </a:p>
          <a:p>
            <a:pPr lvl="8">
              <a:lnSpc>
                <a:spcPts val="3400"/>
              </a:lnSpc>
              <a:spcBef>
                <a:spcPts val="0"/>
              </a:spcBef>
            </a:pPr>
            <a:endParaRPr lang="en-US" sz="2800" b="1" dirty="0">
              <a:effectLst>
                <a:glow rad="127000">
                  <a:schemeClr val="bg1">
                    <a:alpha val="76000"/>
                  </a:schemeClr>
                </a:glow>
              </a:effectLst>
            </a:endParaRPr>
          </a:p>
        </p:txBody>
      </p:sp>
    </p:spTree>
    <p:extLst>
      <p:ext uri="{BB962C8B-B14F-4D97-AF65-F5344CB8AC3E}">
        <p14:creationId xmlns:p14="http://schemas.microsoft.com/office/powerpoint/2010/main" val="40745808"/>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
        <p:nvSpPr>
          <p:cNvPr id="5" name="TextBox 4"/>
          <p:cNvSpPr txBox="1"/>
          <p:nvPr/>
        </p:nvSpPr>
        <p:spPr>
          <a:xfrm>
            <a:off x="1522602" y="2667001"/>
            <a:ext cx="9144000" cy="2441694"/>
          </a:xfrm>
          <a:prstGeom prst="rect">
            <a:avLst/>
          </a:prstGeom>
          <a:noFill/>
        </p:spPr>
        <p:txBody>
          <a:bodyPr wrap="square" rtlCol="0">
            <a:spAutoFit/>
          </a:bodyPr>
          <a:lstStyle/>
          <a:p>
            <a:pPr algn="ctr"/>
            <a:r>
              <a:rPr lang="en-US" sz="3600" b="1" u="sng" dirty="0">
                <a:effectLst>
                  <a:glow rad="127000">
                    <a:schemeClr val="bg1">
                      <a:alpha val="84000"/>
                    </a:schemeClr>
                  </a:glow>
                </a:effectLst>
              </a:rPr>
              <a:t>7 Alternate Explanations</a:t>
            </a:r>
          </a:p>
          <a:p>
            <a:pPr algn="ctr">
              <a:lnSpc>
                <a:spcPts val="3500"/>
              </a:lnSpc>
            </a:pPr>
            <a:r>
              <a:rPr lang="en-US" sz="3600" b="1" dirty="0">
                <a:effectLst>
                  <a:glow rad="127000">
                    <a:schemeClr val="bg1">
                      <a:alpha val="84000"/>
                    </a:schemeClr>
                  </a:glow>
                </a:effectLst>
              </a:rPr>
              <a:t>The Swoon Theory</a:t>
            </a:r>
          </a:p>
          <a:p>
            <a:pPr algn="ctr">
              <a:lnSpc>
                <a:spcPts val="3500"/>
              </a:lnSpc>
            </a:pPr>
            <a:r>
              <a:rPr lang="en-US" sz="3600" b="1" dirty="0">
                <a:effectLst>
                  <a:glow rad="127000">
                    <a:schemeClr val="bg1">
                      <a:alpha val="84000"/>
                    </a:schemeClr>
                  </a:glow>
                </a:effectLst>
              </a:rPr>
              <a:t>Twin Theory</a:t>
            </a:r>
          </a:p>
          <a:p>
            <a:pPr algn="ctr">
              <a:lnSpc>
                <a:spcPts val="3500"/>
              </a:lnSpc>
            </a:pPr>
            <a:r>
              <a:rPr lang="en-US" sz="3600" b="1" dirty="0">
                <a:effectLst>
                  <a:glow rad="127000">
                    <a:schemeClr val="bg1">
                      <a:alpha val="84000"/>
                    </a:schemeClr>
                  </a:glow>
                </a:effectLst>
              </a:rPr>
              <a:t>Mass Hallucination Theory</a:t>
            </a:r>
          </a:p>
          <a:p>
            <a:pPr algn="ctr">
              <a:lnSpc>
                <a:spcPts val="3500"/>
              </a:lnSpc>
            </a:pPr>
            <a:r>
              <a:rPr lang="en-US" sz="3600" b="1" dirty="0">
                <a:effectLst>
                  <a:glow rad="127000">
                    <a:schemeClr val="bg1">
                      <a:alpha val="84000"/>
                    </a:schemeClr>
                  </a:glow>
                </a:effectLst>
              </a:rPr>
              <a:t>Spiritual Resurrection Theory</a:t>
            </a:r>
          </a:p>
        </p:txBody>
      </p:sp>
    </p:spTree>
    <p:extLst>
      <p:ext uri="{BB962C8B-B14F-4D97-AF65-F5344CB8AC3E}">
        <p14:creationId xmlns:p14="http://schemas.microsoft.com/office/powerpoint/2010/main" val="1705295558"/>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
        <p:nvSpPr>
          <p:cNvPr id="5" name="TextBox 4"/>
          <p:cNvSpPr txBox="1"/>
          <p:nvPr/>
        </p:nvSpPr>
        <p:spPr>
          <a:xfrm>
            <a:off x="1522602" y="2667001"/>
            <a:ext cx="9144000" cy="2890535"/>
          </a:xfrm>
          <a:prstGeom prst="rect">
            <a:avLst/>
          </a:prstGeom>
          <a:noFill/>
        </p:spPr>
        <p:txBody>
          <a:bodyPr wrap="square" rtlCol="0">
            <a:spAutoFit/>
          </a:bodyPr>
          <a:lstStyle/>
          <a:p>
            <a:pPr algn="ctr"/>
            <a:r>
              <a:rPr lang="en-US" sz="3600" b="1" u="sng" dirty="0">
                <a:effectLst>
                  <a:glow rad="127000">
                    <a:schemeClr val="bg1">
                      <a:alpha val="84000"/>
                    </a:schemeClr>
                  </a:glow>
                </a:effectLst>
              </a:rPr>
              <a:t>7 Alternate Explanations</a:t>
            </a:r>
          </a:p>
          <a:p>
            <a:pPr algn="ctr">
              <a:lnSpc>
                <a:spcPts val="3500"/>
              </a:lnSpc>
            </a:pPr>
            <a:r>
              <a:rPr lang="en-US" sz="3600" b="1" dirty="0">
                <a:effectLst>
                  <a:glow rad="127000">
                    <a:schemeClr val="bg1">
                      <a:alpha val="84000"/>
                    </a:schemeClr>
                  </a:glow>
                </a:effectLst>
              </a:rPr>
              <a:t>The Swoon Theory</a:t>
            </a:r>
          </a:p>
          <a:p>
            <a:pPr algn="ctr">
              <a:lnSpc>
                <a:spcPts val="3500"/>
              </a:lnSpc>
            </a:pPr>
            <a:r>
              <a:rPr lang="en-US" sz="3600" b="1" dirty="0">
                <a:effectLst>
                  <a:glow rad="127000">
                    <a:schemeClr val="bg1">
                      <a:alpha val="84000"/>
                    </a:schemeClr>
                  </a:glow>
                </a:effectLst>
              </a:rPr>
              <a:t>Twin Theory</a:t>
            </a:r>
          </a:p>
          <a:p>
            <a:pPr algn="ctr">
              <a:lnSpc>
                <a:spcPts val="3500"/>
              </a:lnSpc>
            </a:pPr>
            <a:r>
              <a:rPr lang="en-US" sz="3600" b="1" dirty="0">
                <a:effectLst>
                  <a:glow rad="127000">
                    <a:schemeClr val="bg1">
                      <a:alpha val="84000"/>
                    </a:schemeClr>
                  </a:glow>
                </a:effectLst>
              </a:rPr>
              <a:t>Mass Hallucination Theory</a:t>
            </a:r>
          </a:p>
          <a:p>
            <a:pPr algn="ctr">
              <a:lnSpc>
                <a:spcPts val="3500"/>
              </a:lnSpc>
            </a:pPr>
            <a:r>
              <a:rPr lang="en-US" sz="3600" b="1" dirty="0">
                <a:effectLst>
                  <a:glow rad="127000">
                    <a:schemeClr val="bg1">
                      <a:alpha val="84000"/>
                    </a:schemeClr>
                  </a:glow>
                </a:effectLst>
              </a:rPr>
              <a:t>Spiritual Resurrection Theory</a:t>
            </a:r>
          </a:p>
          <a:p>
            <a:pPr algn="ctr">
              <a:lnSpc>
                <a:spcPts val="3500"/>
              </a:lnSpc>
            </a:pPr>
            <a:r>
              <a:rPr lang="en-US" sz="3600" b="1" dirty="0">
                <a:effectLst>
                  <a:glow rad="127000">
                    <a:schemeClr val="bg1">
                      <a:alpha val="84000"/>
                    </a:schemeClr>
                  </a:glow>
                </a:effectLst>
              </a:rPr>
              <a:t>Wrong Tomb Theory</a:t>
            </a:r>
          </a:p>
        </p:txBody>
      </p:sp>
    </p:spTree>
    <p:extLst>
      <p:ext uri="{BB962C8B-B14F-4D97-AF65-F5344CB8AC3E}">
        <p14:creationId xmlns:p14="http://schemas.microsoft.com/office/powerpoint/2010/main" val="3997541822"/>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
        <p:nvSpPr>
          <p:cNvPr id="5" name="TextBox 4"/>
          <p:cNvSpPr txBox="1"/>
          <p:nvPr/>
        </p:nvSpPr>
        <p:spPr>
          <a:xfrm>
            <a:off x="1522602" y="2667001"/>
            <a:ext cx="9144000" cy="3339376"/>
          </a:xfrm>
          <a:prstGeom prst="rect">
            <a:avLst/>
          </a:prstGeom>
          <a:noFill/>
        </p:spPr>
        <p:txBody>
          <a:bodyPr wrap="square" rtlCol="0">
            <a:spAutoFit/>
          </a:bodyPr>
          <a:lstStyle/>
          <a:p>
            <a:pPr algn="ctr"/>
            <a:r>
              <a:rPr lang="en-US" sz="3600" b="1" u="sng" dirty="0">
                <a:effectLst>
                  <a:glow rad="127000">
                    <a:schemeClr val="bg1">
                      <a:alpha val="84000"/>
                    </a:schemeClr>
                  </a:glow>
                </a:effectLst>
              </a:rPr>
              <a:t>7 Alternate Explanations</a:t>
            </a:r>
          </a:p>
          <a:p>
            <a:pPr algn="ctr">
              <a:lnSpc>
                <a:spcPts val="3500"/>
              </a:lnSpc>
            </a:pPr>
            <a:r>
              <a:rPr lang="en-US" sz="3600" b="1" dirty="0">
                <a:effectLst>
                  <a:glow rad="127000">
                    <a:schemeClr val="bg1">
                      <a:alpha val="84000"/>
                    </a:schemeClr>
                  </a:glow>
                </a:effectLst>
              </a:rPr>
              <a:t>The Swoon Theory</a:t>
            </a:r>
          </a:p>
          <a:p>
            <a:pPr algn="ctr">
              <a:lnSpc>
                <a:spcPts val="3500"/>
              </a:lnSpc>
            </a:pPr>
            <a:r>
              <a:rPr lang="en-US" sz="3600" b="1" dirty="0">
                <a:effectLst>
                  <a:glow rad="127000">
                    <a:schemeClr val="bg1">
                      <a:alpha val="84000"/>
                    </a:schemeClr>
                  </a:glow>
                </a:effectLst>
              </a:rPr>
              <a:t>Twin Theory</a:t>
            </a:r>
          </a:p>
          <a:p>
            <a:pPr algn="ctr">
              <a:lnSpc>
                <a:spcPts val="3500"/>
              </a:lnSpc>
            </a:pPr>
            <a:r>
              <a:rPr lang="en-US" sz="3600" b="1" dirty="0">
                <a:effectLst>
                  <a:glow rad="127000">
                    <a:schemeClr val="bg1">
                      <a:alpha val="84000"/>
                    </a:schemeClr>
                  </a:glow>
                </a:effectLst>
              </a:rPr>
              <a:t>Mass Hallucination Theory</a:t>
            </a:r>
          </a:p>
          <a:p>
            <a:pPr algn="ctr">
              <a:lnSpc>
                <a:spcPts val="3500"/>
              </a:lnSpc>
            </a:pPr>
            <a:r>
              <a:rPr lang="en-US" sz="3600" b="1" dirty="0">
                <a:effectLst>
                  <a:glow rad="127000">
                    <a:schemeClr val="bg1">
                      <a:alpha val="84000"/>
                    </a:schemeClr>
                  </a:glow>
                </a:effectLst>
              </a:rPr>
              <a:t>Spiritual Resurrection Theory</a:t>
            </a:r>
          </a:p>
          <a:p>
            <a:pPr algn="ctr">
              <a:lnSpc>
                <a:spcPts val="3500"/>
              </a:lnSpc>
            </a:pPr>
            <a:r>
              <a:rPr lang="en-US" sz="3600" b="1" dirty="0">
                <a:effectLst>
                  <a:glow rad="127000">
                    <a:schemeClr val="bg1">
                      <a:alpha val="84000"/>
                    </a:schemeClr>
                  </a:glow>
                </a:effectLst>
              </a:rPr>
              <a:t>Wrong Tomb Theory</a:t>
            </a:r>
          </a:p>
          <a:p>
            <a:pPr algn="ctr">
              <a:lnSpc>
                <a:spcPts val="3500"/>
              </a:lnSpc>
            </a:pPr>
            <a:r>
              <a:rPr lang="en-US" sz="3600" b="1" dirty="0">
                <a:effectLst>
                  <a:glow rad="127000">
                    <a:schemeClr val="bg1">
                      <a:alpha val="84000"/>
                    </a:schemeClr>
                  </a:glow>
                </a:effectLst>
              </a:rPr>
              <a:t>Missing Body Theory</a:t>
            </a:r>
          </a:p>
        </p:txBody>
      </p:sp>
    </p:spTree>
    <p:extLst>
      <p:ext uri="{BB962C8B-B14F-4D97-AF65-F5344CB8AC3E}">
        <p14:creationId xmlns:p14="http://schemas.microsoft.com/office/powerpoint/2010/main" val="2898628561"/>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
        <p:nvSpPr>
          <p:cNvPr id="5" name="TextBox 4"/>
          <p:cNvSpPr txBox="1"/>
          <p:nvPr/>
        </p:nvSpPr>
        <p:spPr>
          <a:xfrm>
            <a:off x="1522602" y="2667001"/>
            <a:ext cx="9144000" cy="3788217"/>
          </a:xfrm>
          <a:prstGeom prst="rect">
            <a:avLst/>
          </a:prstGeom>
          <a:noFill/>
        </p:spPr>
        <p:txBody>
          <a:bodyPr wrap="square" rtlCol="0">
            <a:spAutoFit/>
          </a:bodyPr>
          <a:lstStyle/>
          <a:p>
            <a:pPr algn="ctr"/>
            <a:r>
              <a:rPr lang="en-US" sz="3600" b="1" u="sng" dirty="0">
                <a:effectLst>
                  <a:glow rad="127000">
                    <a:schemeClr val="bg1">
                      <a:alpha val="84000"/>
                    </a:schemeClr>
                  </a:glow>
                </a:effectLst>
              </a:rPr>
              <a:t>7 Alternate Explanations</a:t>
            </a:r>
          </a:p>
          <a:p>
            <a:pPr algn="ctr">
              <a:lnSpc>
                <a:spcPts val="3500"/>
              </a:lnSpc>
            </a:pPr>
            <a:r>
              <a:rPr lang="en-US" sz="3600" b="1" dirty="0">
                <a:effectLst>
                  <a:glow rad="127000">
                    <a:schemeClr val="bg1">
                      <a:alpha val="84000"/>
                    </a:schemeClr>
                  </a:glow>
                </a:effectLst>
              </a:rPr>
              <a:t>The Swoon Theory</a:t>
            </a:r>
          </a:p>
          <a:p>
            <a:pPr algn="ctr">
              <a:lnSpc>
                <a:spcPts val="3500"/>
              </a:lnSpc>
            </a:pPr>
            <a:r>
              <a:rPr lang="en-US" sz="3600" b="1" dirty="0">
                <a:effectLst>
                  <a:glow rad="127000">
                    <a:schemeClr val="bg1">
                      <a:alpha val="84000"/>
                    </a:schemeClr>
                  </a:glow>
                </a:effectLst>
              </a:rPr>
              <a:t>Twin Theory</a:t>
            </a:r>
          </a:p>
          <a:p>
            <a:pPr algn="ctr">
              <a:lnSpc>
                <a:spcPts val="3500"/>
              </a:lnSpc>
            </a:pPr>
            <a:r>
              <a:rPr lang="en-US" sz="3600" b="1" dirty="0">
                <a:effectLst>
                  <a:glow rad="127000">
                    <a:schemeClr val="bg1">
                      <a:alpha val="84000"/>
                    </a:schemeClr>
                  </a:glow>
                </a:effectLst>
              </a:rPr>
              <a:t>Mass Hallucination Theory</a:t>
            </a:r>
          </a:p>
          <a:p>
            <a:pPr algn="ctr">
              <a:lnSpc>
                <a:spcPts val="3500"/>
              </a:lnSpc>
            </a:pPr>
            <a:r>
              <a:rPr lang="en-US" sz="3600" b="1" dirty="0">
                <a:effectLst>
                  <a:glow rad="127000">
                    <a:schemeClr val="bg1">
                      <a:alpha val="84000"/>
                    </a:schemeClr>
                  </a:glow>
                </a:effectLst>
              </a:rPr>
              <a:t>Spiritual Resurrection Theory</a:t>
            </a:r>
          </a:p>
          <a:p>
            <a:pPr algn="ctr">
              <a:lnSpc>
                <a:spcPts val="3500"/>
              </a:lnSpc>
            </a:pPr>
            <a:r>
              <a:rPr lang="en-US" sz="3600" b="1" dirty="0">
                <a:effectLst>
                  <a:glow rad="127000">
                    <a:schemeClr val="bg1">
                      <a:alpha val="84000"/>
                    </a:schemeClr>
                  </a:glow>
                </a:effectLst>
              </a:rPr>
              <a:t>Wrong Tomb Theory</a:t>
            </a:r>
          </a:p>
          <a:p>
            <a:pPr algn="ctr">
              <a:lnSpc>
                <a:spcPts val="3500"/>
              </a:lnSpc>
            </a:pPr>
            <a:r>
              <a:rPr lang="en-US" sz="3600" b="1" dirty="0">
                <a:effectLst>
                  <a:glow rad="127000">
                    <a:schemeClr val="bg1">
                      <a:alpha val="84000"/>
                    </a:schemeClr>
                  </a:glow>
                </a:effectLst>
              </a:rPr>
              <a:t>Missing Body Theory</a:t>
            </a:r>
          </a:p>
          <a:p>
            <a:pPr algn="ctr">
              <a:lnSpc>
                <a:spcPts val="3500"/>
              </a:lnSpc>
            </a:pPr>
            <a:r>
              <a:rPr lang="en-US" sz="3600" b="1" dirty="0">
                <a:effectLst>
                  <a:glow rad="127000">
                    <a:schemeClr val="bg1">
                      <a:alpha val="84000"/>
                    </a:schemeClr>
                  </a:glow>
                </a:effectLst>
              </a:rPr>
              <a:t>Conspiracy Theory</a:t>
            </a:r>
          </a:p>
        </p:txBody>
      </p:sp>
    </p:spTree>
    <p:extLst>
      <p:ext uri="{BB962C8B-B14F-4D97-AF65-F5344CB8AC3E}">
        <p14:creationId xmlns:p14="http://schemas.microsoft.com/office/powerpoint/2010/main" val="434294408"/>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
        <p:nvSpPr>
          <p:cNvPr id="5" name="TextBox 4"/>
          <p:cNvSpPr txBox="1"/>
          <p:nvPr/>
        </p:nvSpPr>
        <p:spPr>
          <a:xfrm>
            <a:off x="1522602" y="2667001"/>
            <a:ext cx="9144000" cy="3788217"/>
          </a:xfrm>
          <a:prstGeom prst="rect">
            <a:avLst/>
          </a:prstGeom>
          <a:noFill/>
        </p:spPr>
        <p:txBody>
          <a:bodyPr wrap="square" rtlCol="0">
            <a:spAutoFit/>
          </a:bodyPr>
          <a:lstStyle/>
          <a:p>
            <a:pPr algn="ctr"/>
            <a:r>
              <a:rPr lang="en-US" sz="3600" b="1" u="sng" dirty="0">
                <a:effectLst>
                  <a:glow rad="127000">
                    <a:schemeClr val="bg1">
                      <a:alpha val="84000"/>
                    </a:schemeClr>
                  </a:glow>
                </a:effectLst>
              </a:rPr>
              <a:t>7 Alternate Explanations</a:t>
            </a:r>
          </a:p>
          <a:p>
            <a:pPr algn="ctr">
              <a:lnSpc>
                <a:spcPts val="3500"/>
              </a:lnSpc>
            </a:pPr>
            <a:r>
              <a:rPr lang="en-US" sz="3600" b="1" strike="sngStrike" dirty="0">
                <a:effectLst>
                  <a:glow rad="127000">
                    <a:schemeClr val="bg1">
                      <a:alpha val="84000"/>
                    </a:schemeClr>
                  </a:glow>
                </a:effectLst>
              </a:rPr>
              <a:t>The Swoon Theory</a:t>
            </a:r>
          </a:p>
          <a:p>
            <a:pPr algn="ctr">
              <a:lnSpc>
                <a:spcPts val="3500"/>
              </a:lnSpc>
            </a:pPr>
            <a:r>
              <a:rPr lang="en-US" sz="3600" b="1" dirty="0">
                <a:effectLst>
                  <a:glow rad="127000">
                    <a:schemeClr val="bg1">
                      <a:alpha val="84000"/>
                    </a:schemeClr>
                  </a:glow>
                </a:effectLst>
              </a:rPr>
              <a:t>Twin Theory</a:t>
            </a:r>
          </a:p>
          <a:p>
            <a:pPr algn="ctr">
              <a:lnSpc>
                <a:spcPts val="3500"/>
              </a:lnSpc>
            </a:pPr>
            <a:r>
              <a:rPr lang="en-US" sz="3600" b="1" dirty="0">
                <a:effectLst>
                  <a:glow rad="127000">
                    <a:schemeClr val="bg1">
                      <a:alpha val="84000"/>
                    </a:schemeClr>
                  </a:glow>
                </a:effectLst>
              </a:rPr>
              <a:t>Mass Hallucination Theory</a:t>
            </a:r>
          </a:p>
          <a:p>
            <a:pPr algn="ctr">
              <a:lnSpc>
                <a:spcPts val="3500"/>
              </a:lnSpc>
            </a:pPr>
            <a:r>
              <a:rPr lang="en-US" sz="3600" b="1" dirty="0">
                <a:effectLst>
                  <a:glow rad="127000">
                    <a:schemeClr val="bg1">
                      <a:alpha val="84000"/>
                    </a:schemeClr>
                  </a:glow>
                </a:effectLst>
              </a:rPr>
              <a:t>Spiritual Resurrection Theory</a:t>
            </a:r>
          </a:p>
          <a:p>
            <a:pPr algn="ctr">
              <a:lnSpc>
                <a:spcPts val="3500"/>
              </a:lnSpc>
            </a:pPr>
            <a:r>
              <a:rPr lang="en-US" sz="3600" b="1" dirty="0">
                <a:effectLst>
                  <a:glow rad="127000">
                    <a:schemeClr val="bg1">
                      <a:alpha val="84000"/>
                    </a:schemeClr>
                  </a:glow>
                </a:effectLst>
              </a:rPr>
              <a:t>Wrong Tomb Theory</a:t>
            </a:r>
          </a:p>
          <a:p>
            <a:pPr algn="ctr">
              <a:lnSpc>
                <a:spcPts val="3500"/>
              </a:lnSpc>
            </a:pPr>
            <a:r>
              <a:rPr lang="en-US" sz="3600" b="1" dirty="0">
                <a:effectLst>
                  <a:glow rad="127000">
                    <a:schemeClr val="bg1">
                      <a:alpha val="84000"/>
                    </a:schemeClr>
                  </a:glow>
                </a:effectLst>
              </a:rPr>
              <a:t>Missing Body Theory</a:t>
            </a:r>
          </a:p>
          <a:p>
            <a:pPr algn="ctr">
              <a:lnSpc>
                <a:spcPts val="3500"/>
              </a:lnSpc>
            </a:pPr>
            <a:r>
              <a:rPr lang="en-US" sz="3600" b="1" dirty="0">
                <a:effectLst>
                  <a:glow rad="127000">
                    <a:schemeClr val="bg1">
                      <a:alpha val="84000"/>
                    </a:schemeClr>
                  </a:glow>
                </a:effectLst>
              </a:rPr>
              <a:t>Conspiracy Theory</a:t>
            </a:r>
          </a:p>
        </p:txBody>
      </p:sp>
    </p:spTree>
    <p:extLst>
      <p:ext uri="{BB962C8B-B14F-4D97-AF65-F5344CB8AC3E}">
        <p14:creationId xmlns:p14="http://schemas.microsoft.com/office/powerpoint/2010/main" val="3170775525"/>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7" name="Content Placeholder 2"/>
          <p:cNvSpPr txBox="1">
            <a:spLocks/>
          </p:cNvSpPr>
          <p:nvPr/>
        </p:nvSpPr>
        <p:spPr>
          <a:xfrm>
            <a:off x="1524000" y="152400"/>
            <a:ext cx="9144000" cy="6629400"/>
          </a:xfrm>
          <a:prstGeom prst="rect">
            <a:avLst/>
          </a:prstGeom>
          <a:effectLst>
            <a:glow rad="101600">
              <a:schemeClr val="bg1">
                <a:alpha val="40000"/>
              </a:schemeClr>
            </a:glow>
          </a:effec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
        <p:nvSpPr>
          <p:cNvPr id="8" name="TextBox 7"/>
          <p:cNvSpPr txBox="1"/>
          <p:nvPr/>
        </p:nvSpPr>
        <p:spPr>
          <a:xfrm>
            <a:off x="1522602" y="2667001"/>
            <a:ext cx="9144000" cy="3788217"/>
          </a:xfrm>
          <a:prstGeom prst="rect">
            <a:avLst/>
          </a:prstGeom>
          <a:noFill/>
        </p:spPr>
        <p:txBody>
          <a:bodyPr wrap="square" rtlCol="0">
            <a:spAutoFit/>
          </a:bodyPr>
          <a:lstStyle/>
          <a:p>
            <a:pPr algn="ctr"/>
            <a:r>
              <a:rPr lang="en-US" sz="3600" b="1" u="sng" dirty="0">
                <a:effectLst>
                  <a:glow rad="127000">
                    <a:schemeClr val="bg1">
                      <a:alpha val="84000"/>
                    </a:schemeClr>
                  </a:glow>
                </a:effectLst>
              </a:rPr>
              <a:t>7 Alternate Explanations</a:t>
            </a:r>
          </a:p>
          <a:p>
            <a:pPr algn="ctr">
              <a:lnSpc>
                <a:spcPts val="3500"/>
              </a:lnSpc>
            </a:pPr>
            <a:r>
              <a:rPr lang="en-US" sz="3600" b="1" strike="sngStrike" dirty="0">
                <a:effectLst>
                  <a:glow rad="127000">
                    <a:schemeClr val="bg1">
                      <a:alpha val="84000"/>
                    </a:schemeClr>
                  </a:glow>
                </a:effectLst>
              </a:rPr>
              <a:t>The Swoon Theory</a:t>
            </a:r>
          </a:p>
          <a:p>
            <a:pPr algn="ctr">
              <a:lnSpc>
                <a:spcPts val="3500"/>
              </a:lnSpc>
            </a:pPr>
            <a:r>
              <a:rPr lang="en-US" sz="3600" b="1" strike="sngStrike" dirty="0">
                <a:effectLst>
                  <a:glow rad="127000">
                    <a:schemeClr val="bg1">
                      <a:alpha val="84000"/>
                    </a:schemeClr>
                  </a:glow>
                </a:effectLst>
              </a:rPr>
              <a:t>Twin Theory</a:t>
            </a:r>
          </a:p>
          <a:p>
            <a:pPr algn="ctr">
              <a:lnSpc>
                <a:spcPts val="3500"/>
              </a:lnSpc>
            </a:pPr>
            <a:r>
              <a:rPr lang="en-US" sz="3600" b="1" dirty="0">
                <a:effectLst>
                  <a:glow rad="127000">
                    <a:schemeClr val="bg1">
                      <a:alpha val="84000"/>
                    </a:schemeClr>
                  </a:glow>
                </a:effectLst>
              </a:rPr>
              <a:t>Mass Hallucination Theory</a:t>
            </a:r>
          </a:p>
          <a:p>
            <a:pPr algn="ctr">
              <a:lnSpc>
                <a:spcPts val="3500"/>
              </a:lnSpc>
            </a:pPr>
            <a:r>
              <a:rPr lang="en-US" sz="3600" b="1" dirty="0">
                <a:effectLst>
                  <a:glow rad="127000">
                    <a:schemeClr val="bg1">
                      <a:alpha val="84000"/>
                    </a:schemeClr>
                  </a:glow>
                </a:effectLst>
              </a:rPr>
              <a:t>Spiritual Resurrection Theory</a:t>
            </a:r>
          </a:p>
          <a:p>
            <a:pPr algn="ctr">
              <a:lnSpc>
                <a:spcPts val="3500"/>
              </a:lnSpc>
            </a:pPr>
            <a:r>
              <a:rPr lang="en-US" sz="3600" b="1" dirty="0">
                <a:effectLst>
                  <a:glow rad="127000">
                    <a:schemeClr val="bg1">
                      <a:alpha val="84000"/>
                    </a:schemeClr>
                  </a:glow>
                </a:effectLst>
              </a:rPr>
              <a:t>Wrong Tomb Theory</a:t>
            </a:r>
          </a:p>
          <a:p>
            <a:pPr algn="ctr">
              <a:lnSpc>
                <a:spcPts val="3500"/>
              </a:lnSpc>
            </a:pPr>
            <a:r>
              <a:rPr lang="en-US" sz="3600" b="1" dirty="0">
                <a:effectLst>
                  <a:glow rad="127000">
                    <a:schemeClr val="bg1">
                      <a:alpha val="84000"/>
                    </a:schemeClr>
                  </a:glow>
                </a:effectLst>
              </a:rPr>
              <a:t>Missing Body Theory</a:t>
            </a:r>
          </a:p>
          <a:p>
            <a:pPr algn="ctr">
              <a:lnSpc>
                <a:spcPts val="3500"/>
              </a:lnSpc>
            </a:pPr>
            <a:r>
              <a:rPr lang="en-US" sz="3600" b="1" dirty="0">
                <a:effectLst>
                  <a:glow rad="127000">
                    <a:schemeClr val="bg1">
                      <a:alpha val="84000"/>
                    </a:schemeClr>
                  </a:glow>
                </a:effectLst>
              </a:rPr>
              <a:t>Conspiracy Theory</a:t>
            </a:r>
          </a:p>
        </p:txBody>
      </p:sp>
    </p:spTree>
    <p:extLst>
      <p:ext uri="{BB962C8B-B14F-4D97-AF65-F5344CB8AC3E}">
        <p14:creationId xmlns:p14="http://schemas.microsoft.com/office/powerpoint/2010/main" val="1541969128"/>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
        <p:nvSpPr>
          <p:cNvPr id="7" name="TextBox 6"/>
          <p:cNvSpPr txBox="1"/>
          <p:nvPr/>
        </p:nvSpPr>
        <p:spPr>
          <a:xfrm>
            <a:off x="1522602" y="2667001"/>
            <a:ext cx="9144000" cy="3788217"/>
          </a:xfrm>
          <a:prstGeom prst="rect">
            <a:avLst/>
          </a:prstGeom>
          <a:noFill/>
        </p:spPr>
        <p:txBody>
          <a:bodyPr wrap="square" rtlCol="0">
            <a:spAutoFit/>
          </a:bodyPr>
          <a:lstStyle/>
          <a:p>
            <a:pPr algn="ctr"/>
            <a:r>
              <a:rPr lang="en-US" sz="3600" b="1" u="sng" dirty="0">
                <a:effectLst>
                  <a:glow rad="127000">
                    <a:schemeClr val="bg1">
                      <a:alpha val="84000"/>
                    </a:schemeClr>
                  </a:glow>
                </a:effectLst>
              </a:rPr>
              <a:t>7 Alternate Explanations</a:t>
            </a:r>
          </a:p>
          <a:p>
            <a:pPr algn="ctr">
              <a:lnSpc>
                <a:spcPts val="3500"/>
              </a:lnSpc>
            </a:pPr>
            <a:r>
              <a:rPr lang="en-US" sz="3600" b="1" strike="sngStrike" dirty="0">
                <a:effectLst>
                  <a:glow rad="127000">
                    <a:schemeClr val="bg1">
                      <a:alpha val="84000"/>
                    </a:schemeClr>
                  </a:glow>
                </a:effectLst>
              </a:rPr>
              <a:t>The Swoon Theory</a:t>
            </a:r>
          </a:p>
          <a:p>
            <a:pPr algn="ctr">
              <a:lnSpc>
                <a:spcPts val="3500"/>
              </a:lnSpc>
            </a:pPr>
            <a:r>
              <a:rPr lang="en-US" sz="3600" b="1" strike="sngStrike" dirty="0">
                <a:effectLst>
                  <a:glow rad="127000">
                    <a:schemeClr val="bg1">
                      <a:alpha val="84000"/>
                    </a:schemeClr>
                  </a:glow>
                </a:effectLst>
              </a:rPr>
              <a:t>Twin Theory</a:t>
            </a:r>
          </a:p>
          <a:p>
            <a:pPr algn="ctr">
              <a:lnSpc>
                <a:spcPts val="3500"/>
              </a:lnSpc>
            </a:pPr>
            <a:r>
              <a:rPr lang="en-US" sz="3600" b="1" strike="sngStrike" dirty="0">
                <a:effectLst>
                  <a:glow rad="127000">
                    <a:schemeClr val="bg1">
                      <a:alpha val="84000"/>
                    </a:schemeClr>
                  </a:glow>
                </a:effectLst>
              </a:rPr>
              <a:t>Mass Hallucination Theory</a:t>
            </a:r>
          </a:p>
          <a:p>
            <a:pPr algn="ctr">
              <a:lnSpc>
                <a:spcPts val="3500"/>
              </a:lnSpc>
            </a:pPr>
            <a:r>
              <a:rPr lang="en-US" sz="3600" b="1" dirty="0">
                <a:effectLst>
                  <a:glow rad="127000">
                    <a:schemeClr val="bg1">
                      <a:alpha val="84000"/>
                    </a:schemeClr>
                  </a:glow>
                </a:effectLst>
              </a:rPr>
              <a:t>Spiritual Resurrection Theory</a:t>
            </a:r>
          </a:p>
          <a:p>
            <a:pPr algn="ctr">
              <a:lnSpc>
                <a:spcPts val="3500"/>
              </a:lnSpc>
            </a:pPr>
            <a:r>
              <a:rPr lang="en-US" sz="3600" b="1" dirty="0">
                <a:effectLst>
                  <a:glow rad="127000">
                    <a:schemeClr val="bg1">
                      <a:alpha val="84000"/>
                    </a:schemeClr>
                  </a:glow>
                </a:effectLst>
              </a:rPr>
              <a:t>Wrong Tomb Theory</a:t>
            </a:r>
          </a:p>
          <a:p>
            <a:pPr algn="ctr">
              <a:lnSpc>
                <a:spcPts val="3500"/>
              </a:lnSpc>
            </a:pPr>
            <a:r>
              <a:rPr lang="en-US" sz="3600" b="1" dirty="0">
                <a:effectLst>
                  <a:glow rad="127000">
                    <a:schemeClr val="bg1">
                      <a:alpha val="84000"/>
                    </a:schemeClr>
                  </a:glow>
                </a:effectLst>
              </a:rPr>
              <a:t>Missing Body Theory</a:t>
            </a:r>
          </a:p>
          <a:p>
            <a:pPr algn="ctr">
              <a:lnSpc>
                <a:spcPts val="3500"/>
              </a:lnSpc>
            </a:pPr>
            <a:r>
              <a:rPr lang="en-US" sz="3600" b="1" dirty="0">
                <a:effectLst>
                  <a:glow rad="127000">
                    <a:schemeClr val="bg1">
                      <a:alpha val="84000"/>
                    </a:schemeClr>
                  </a:glow>
                </a:effectLst>
              </a:rPr>
              <a:t>Conspiracy Theory</a:t>
            </a:r>
          </a:p>
        </p:txBody>
      </p:sp>
    </p:spTree>
    <p:extLst>
      <p:ext uri="{BB962C8B-B14F-4D97-AF65-F5344CB8AC3E}">
        <p14:creationId xmlns:p14="http://schemas.microsoft.com/office/powerpoint/2010/main" val="2781830042"/>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
        <p:nvSpPr>
          <p:cNvPr id="7" name="TextBox 6"/>
          <p:cNvSpPr txBox="1"/>
          <p:nvPr/>
        </p:nvSpPr>
        <p:spPr>
          <a:xfrm>
            <a:off x="1522602" y="2667001"/>
            <a:ext cx="9144000" cy="3788217"/>
          </a:xfrm>
          <a:prstGeom prst="rect">
            <a:avLst/>
          </a:prstGeom>
          <a:noFill/>
        </p:spPr>
        <p:txBody>
          <a:bodyPr wrap="square" rtlCol="0">
            <a:spAutoFit/>
          </a:bodyPr>
          <a:lstStyle/>
          <a:p>
            <a:pPr algn="ctr"/>
            <a:r>
              <a:rPr lang="en-US" sz="3600" b="1" u="sng" dirty="0">
                <a:effectLst>
                  <a:glow rad="127000">
                    <a:schemeClr val="bg1">
                      <a:alpha val="84000"/>
                    </a:schemeClr>
                  </a:glow>
                </a:effectLst>
              </a:rPr>
              <a:t>7 Alternate Explanations</a:t>
            </a:r>
          </a:p>
          <a:p>
            <a:pPr algn="ctr">
              <a:lnSpc>
                <a:spcPts val="3500"/>
              </a:lnSpc>
            </a:pPr>
            <a:r>
              <a:rPr lang="en-US" sz="3600" b="1" strike="sngStrike" dirty="0">
                <a:effectLst>
                  <a:glow rad="127000">
                    <a:schemeClr val="bg1">
                      <a:alpha val="84000"/>
                    </a:schemeClr>
                  </a:glow>
                </a:effectLst>
              </a:rPr>
              <a:t>The Swoon Theory</a:t>
            </a:r>
          </a:p>
          <a:p>
            <a:pPr algn="ctr">
              <a:lnSpc>
                <a:spcPts val="3500"/>
              </a:lnSpc>
            </a:pPr>
            <a:r>
              <a:rPr lang="en-US" sz="3600" b="1" strike="sngStrike" dirty="0">
                <a:effectLst>
                  <a:glow rad="127000">
                    <a:schemeClr val="bg1">
                      <a:alpha val="84000"/>
                    </a:schemeClr>
                  </a:glow>
                </a:effectLst>
              </a:rPr>
              <a:t>Twin Theory</a:t>
            </a:r>
          </a:p>
          <a:p>
            <a:pPr algn="ctr">
              <a:lnSpc>
                <a:spcPts val="3500"/>
              </a:lnSpc>
            </a:pPr>
            <a:r>
              <a:rPr lang="en-US" sz="3600" b="1" strike="sngStrike" dirty="0">
                <a:effectLst>
                  <a:glow rad="127000">
                    <a:schemeClr val="bg1">
                      <a:alpha val="84000"/>
                    </a:schemeClr>
                  </a:glow>
                </a:effectLst>
              </a:rPr>
              <a:t>Mass Hallucination Theory</a:t>
            </a:r>
          </a:p>
          <a:p>
            <a:pPr algn="ctr">
              <a:lnSpc>
                <a:spcPts val="3500"/>
              </a:lnSpc>
            </a:pPr>
            <a:r>
              <a:rPr lang="en-US" sz="3600" b="1" strike="sngStrike" dirty="0">
                <a:effectLst>
                  <a:glow rad="127000">
                    <a:schemeClr val="bg1">
                      <a:alpha val="84000"/>
                    </a:schemeClr>
                  </a:glow>
                </a:effectLst>
              </a:rPr>
              <a:t>Spiritual Resurrection Theory</a:t>
            </a:r>
          </a:p>
          <a:p>
            <a:pPr algn="ctr">
              <a:lnSpc>
                <a:spcPts val="3500"/>
              </a:lnSpc>
            </a:pPr>
            <a:r>
              <a:rPr lang="en-US" sz="3600" b="1" dirty="0">
                <a:effectLst>
                  <a:glow rad="127000">
                    <a:schemeClr val="bg1">
                      <a:alpha val="84000"/>
                    </a:schemeClr>
                  </a:glow>
                </a:effectLst>
              </a:rPr>
              <a:t>Wrong Tomb Theory</a:t>
            </a:r>
          </a:p>
          <a:p>
            <a:pPr algn="ctr">
              <a:lnSpc>
                <a:spcPts val="3500"/>
              </a:lnSpc>
            </a:pPr>
            <a:r>
              <a:rPr lang="en-US" sz="3600" b="1" dirty="0">
                <a:effectLst>
                  <a:glow rad="127000">
                    <a:schemeClr val="bg1">
                      <a:alpha val="84000"/>
                    </a:schemeClr>
                  </a:glow>
                </a:effectLst>
              </a:rPr>
              <a:t>Missing Body Theory</a:t>
            </a:r>
          </a:p>
          <a:p>
            <a:pPr algn="ctr">
              <a:lnSpc>
                <a:spcPts val="3500"/>
              </a:lnSpc>
            </a:pPr>
            <a:r>
              <a:rPr lang="en-US" sz="3600" b="1" dirty="0">
                <a:effectLst>
                  <a:glow rad="127000">
                    <a:schemeClr val="bg1">
                      <a:alpha val="84000"/>
                    </a:schemeClr>
                  </a:glow>
                </a:effectLst>
              </a:rPr>
              <a:t>Conspiracy Theory</a:t>
            </a:r>
          </a:p>
        </p:txBody>
      </p:sp>
    </p:spTree>
    <p:extLst>
      <p:ext uri="{BB962C8B-B14F-4D97-AF65-F5344CB8AC3E}">
        <p14:creationId xmlns:p14="http://schemas.microsoft.com/office/powerpoint/2010/main" val="2892636304"/>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
        <p:nvSpPr>
          <p:cNvPr id="7" name="TextBox 6"/>
          <p:cNvSpPr txBox="1"/>
          <p:nvPr/>
        </p:nvSpPr>
        <p:spPr>
          <a:xfrm>
            <a:off x="1522602" y="2667001"/>
            <a:ext cx="9144000" cy="3788217"/>
          </a:xfrm>
          <a:prstGeom prst="rect">
            <a:avLst/>
          </a:prstGeom>
          <a:noFill/>
        </p:spPr>
        <p:txBody>
          <a:bodyPr wrap="square" rtlCol="0">
            <a:spAutoFit/>
          </a:bodyPr>
          <a:lstStyle/>
          <a:p>
            <a:pPr algn="ctr"/>
            <a:r>
              <a:rPr lang="en-US" sz="3600" b="1" u="sng" dirty="0">
                <a:effectLst>
                  <a:glow rad="127000">
                    <a:schemeClr val="bg1">
                      <a:alpha val="84000"/>
                    </a:schemeClr>
                  </a:glow>
                </a:effectLst>
              </a:rPr>
              <a:t>7 Alternate Explanations</a:t>
            </a:r>
          </a:p>
          <a:p>
            <a:pPr algn="ctr">
              <a:lnSpc>
                <a:spcPts val="3500"/>
              </a:lnSpc>
            </a:pPr>
            <a:r>
              <a:rPr lang="en-US" sz="3600" b="1" strike="sngStrike" dirty="0">
                <a:effectLst>
                  <a:glow rad="127000">
                    <a:schemeClr val="bg1">
                      <a:alpha val="84000"/>
                    </a:schemeClr>
                  </a:glow>
                </a:effectLst>
              </a:rPr>
              <a:t>The Swoon Theory</a:t>
            </a:r>
          </a:p>
          <a:p>
            <a:pPr algn="ctr">
              <a:lnSpc>
                <a:spcPts val="3500"/>
              </a:lnSpc>
            </a:pPr>
            <a:r>
              <a:rPr lang="en-US" sz="3600" b="1" strike="sngStrike" dirty="0">
                <a:effectLst>
                  <a:glow rad="127000">
                    <a:schemeClr val="bg1">
                      <a:alpha val="84000"/>
                    </a:schemeClr>
                  </a:glow>
                </a:effectLst>
              </a:rPr>
              <a:t>Twin Theory</a:t>
            </a:r>
          </a:p>
          <a:p>
            <a:pPr algn="ctr">
              <a:lnSpc>
                <a:spcPts val="3500"/>
              </a:lnSpc>
            </a:pPr>
            <a:r>
              <a:rPr lang="en-US" sz="3600" b="1" strike="sngStrike" dirty="0">
                <a:effectLst>
                  <a:glow rad="127000">
                    <a:schemeClr val="bg1">
                      <a:alpha val="84000"/>
                    </a:schemeClr>
                  </a:glow>
                </a:effectLst>
              </a:rPr>
              <a:t>Mass Hallucination Theory</a:t>
            </a:r>
          </a:p>
          <a:p>
            <a:pPr algn="ctr">
              <a:lnSpc>
                <a:spcPts val="3500"/>
              </a:lnSpc>
            </a:pPr>
            <a:r>
              <a:rPr lang="en-US" sz="3600" b="1" strike="sngStrike" dirty="0">
                <a:effectLst>
                  <a:glow rad="127000">
                    <a:schemeClr val="bg1">
                      <a:alpha val="84000"/>
                    </a:schemeClr>
                  </a:glow>
                </a:effectLst>
              </a:rPr>
              <a:t>Spiritual Resurrection Theory</a:t>
            </a:r>
          </a:p>
          <a:p>
            <a:pPr algn="ctr">
              <a:lnSpc>
                <a:spcPts val="3500"/>
              </a:lnSpc>
            </a:pPr>
            <a:r>
              <a:rPr lang="en-US" sz="3600" b="1" strike="sngStrike" dirty="0">
                <a:effectLst>
                  <a:glow rad="127000">
                    <a:schemeClr val="bg1">
                      <a:alpha val="84000"/>
                    </a:schemeClr>
                  </a:glow>
                </a:effectLst>
              </a:rPr>
              <a:t>Wrong Tomb Theory</a:t>
            </a:r>
          </a:p>
          <a:p>
            <a:pPr algn="ctr">
              <a:lnSpc>
                <a:spcPts val="3500"/>
              </a:lnSpc>
            </a:pPr>
            <a:r>
              <a:rPr lang="en-US" sz="3600" b="1" dirty="0">
                <a:effectLst>
                  <a:glow rad="127000">
                    <a:schemeClr val="bg1">
                      <a:alpha val="84000"/>
                    </a:schemeClr>
                  </a:glow>
                </a:effectLst>
              </a:rPr>
              <a:t>Missing Body Theory</a:t>
            </a:r>
          </a:p>
          <a:p>
            <a:pPr algn="ctr">
              <a:lnSpc>
                <a:spcPts val="3500"/>
              </a:lnSpc>
            </a:pPr>
            <a:r>
              <a:rPr lang="en-US" sz="3600" b="1" dirty="0">
                <a:effectLst>
                  <a:glow rad="127000">
                    <a:schemeClr val="bg1">
                      <a:alpha val="84000"/>
                    </a:schemeClr>
                  </a:glow>
                </a:effectLst>
              </a:rPr>
              <a:t>Conspiracy Theory</a:t>
            </a:r>
          </a:p>
        </p:txBody>
      </p:sp>
    </p:spTree>
    <p:extLst>
      <p:ext uri="{BB962C8B-B14F-4D97-AF65-F5344CB8AC3E}">
        <p14:creationId xmlns:p14="http://schemas.microsoft.com/office/powerpoint/2010/main" val="2724882599"/>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
        <p:nvSpPr>
          <p:cNvPr id="7" name="TextBox 6"/>
          <p:cNvSpPr txBox="1"/>
          <p:nvPr/>
        </p:nvSpPr>
        <p:spPr>
          <a:xfrm>
            <a:off x="1522602" y="2667001"/>
            <a:ext cx="9144000" cy="3788217"/>
          </a:xfrm>
          <a:prstGeom prst="rect">
            <a:avLst/>
          </a:prstGeom>
          <a:noFill/>
        </p:spPr>
        <p:txBody>
          <a:bodyPr wrap="square" rtlCol="0">
            <a:spAutoFit/>
          </a:bodyPr>
          <a:lstStyle/>
          <a:p>
            <a:pPr algn="ctr"/>
            <a:r>
              <a:rPr lang="en-US" sz="3600" b="1" u="sng" dirty="0">
                <a:effectLst>
                  <a:glow rad="127000">
                    <a:schemeClr val="bg1">
                      <a:alpha val="84000"/>
                    </a:schemeClr>
                  </a:glow>
                </a:effectLst>
              </a:rPr>
              <a:t>7 Alternate Explanations</a:t>
            </a:r>
          </a:p>
          <a:p>
            <a:pPr algn="ctr">
              <a:lnSpc>
                <a:spcPts val="3500"/>
              </a:lnSpc>
            </a:pPr>
            <a:r>
              <a:rPr lang="en-US" sz="3600" b="1" strike="sngStrike" dirty="0">
                <a:effectLst>
                  <a:glow rad="127000">
                    <a:schemeClr val="bg1">
                      <a:alpha val="84000"/>
                    </a:schemeClr>
                  </a:glow>
                </a:effectLst>
              </a:rPr>
              <a:t>The Swoon Theory</a:t>
            </a:r>
          </a:p>
          <a:p>
            <a:pPr algn="ctr">
              <a:lnSpc>
                <a:spcPts val="3500"/>
              </a:lnSpc>
            </a:pPr>
            <a:r>
              <a:rPr lang="en-US" sz="3600" b="1" strike="sngStrike" dirty="0">
                <a:effectLst>
                  <a:glow rad="127000">
                    <a:schemeClr val="bg1">
                      <a:alpha val="84000"/>
                    </a:schemeClr>
                  </a:glow>
                </a:effectLst>
              </a:rPr>
              <a:t>Twin Theory</a:t>
            </a:r>
          </a:p>
          <a:p>
            <a:pPr algn="ctr">
              <a:lnSpc>
                <a:spcPts val="3500"/>
              </a:lnSpc>
            </a:pPr>
            <a:r>
              <a:rPr lang="en-US" sz="3600" b="1" strike="sngStrike" dirty="0">
                <a:effectLst>
                  <a:glow rad="127000">
                    <a:schemeClr val="bg1">
                      <a:alpha val="84000"/>
                    </a:schemeClr>
                  </a:glow>
                </a:effectLst>
              </a:rPr>
              <a:t>Mass Hallucination Theory</a:t>
            </a:r>
          </a:p>
          <a:p>
            <a:pPr algn="ctr">
              <a:lnSpc>
                <a:spcPts val="3500"/>
              </a:lnSpc>
            </a:pPr>
            <a:r>
              <a:rPr lang="en-US" sz="3600" b="1" strike="sngStrike" dirty="0">
                <a:effectLst>
                  <a:glow rad="127000">
                    <a:schemeClr val="bg1">
                      <a:alpha val="84000"/>
                    </a:schemeClr>
                  </a:glow>
                </a:effectLst>
              </a:rPr>
              <a:t>Spiritual Resurrection Theory</a:t>
            </a:r>
          </a:p>
          <a:p>
            <a:pPr algn="ctr">
              <a:lnSpc>
                <a:spcPts val="3500"/>
              </a:lnSpc>
            </a:pPr>
            <a:r>
              <a:rPr lang="en-US" sz="3600" b="1" strike="sngStrike" dirty="0">
                <a:effectLst>
                  <a:glow rad="127000">
                    <a:schemeClr val="bg1">
                      <a:alpha val="84000"/>
                    </a:schemeClr>
                  </a:glow>
                </a:effectLst>
              </a:rPr>
              <a:t>Wrong Tomb Theory</a:t>
            </a:r>
          </a:p>
          <a:p>
            <a:pPr algn="ctr">
              <a:lnSpc>
                <a:spcPts val="3500"/>
              </a:lnSpc>
            </a:pPr>
            <a:r>
              <a:rPr lang="en-US" sz="3600" b="1" strike="sngStrike" dirty="0">
                <a:effectLst>
                  <a:glow rad="127000">
                    <a:schemeClr val="bg1">
                      <a:alpha val="84000"/>
                    </a:schemeClr>
                  </a:glow>
                </a:effectLst>
              </a:rPr>
              <a:t>Missing Body Theory</a:t>
            </a:r>
          </a:p>
          <a:p>
            <a:pPr algn="ctr">
              <a:lnSpc>
                <a:spcPts val="3500"/>
              </a:lnSpc>
            </a:pPr>
            <a:r>
              <a:rPr lang="en-US" sz="3600" b="1" dirty="0">
                <a:effectLst>
                  <a:glow rad="127000">
                    <a:schemeClr val="bg1">
                      <a:alpha val="84000"/>
                    </a:schemeClr>
                  </a:glow>
                </a:effectLst>
              </a:rPr>
              <a:t>Conspiracy Theory</a:t>
            </a:r>
          </a:p>
        </p:txBody>
      </p:sp>
    </p:spTree>
    <p:extLst>
      <p:ext uri="{BB962C8B-B14F-4D97-AF65-F5344CB8AC3E}">
        <p14:creationId xmlns:p14="http://schemas.microsoft.com/office/powerpoint/2010/main" val="3386240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533400"/>
            <a:ext cx="9144000" cy="6324600"/>
          </a:xfrm>
          <a:effectLst>
            <a:glow rad="101600">
              <a:schemeClr val="bg1">
                <a:alpha val="40000"/>
              </a:schemeClr>
            </a:glow>
          </a:effectLst>
        </p:spPr>
        <p:txBody>
          <a:bodyPr>
            <a:noAutofit/>
          </a:bodyPr>
          <a:lstStyle/>
          <a:p>
            <a:pPr lvl="4">
              <a:lnSpc>
                <a:spcPts val="3400"/>
              </a:lnSpc>
              <a:spcBef>
                <a:spcPts val="0"/>
              </a:spcBef>
            </a:pPr>
            <a:r>
              <a:rPr lang="en-US" sz="3600" b="1" u="sng" dirty="0">
                <a:effectLst>
                  <a:glow rad="127000">
                    <a:schemeClr val="bg1">
                      <a:alpha val="76000"/>
                    </a:schemeClr>
                  </a:glow>
                </a:effectLst>
              </a:rPr>
              <a:t>The Koran</a:t>
            </a:r>
            <a:r>
              <a:rPr lang="en-US" sz="3600" b="1" dirty="0">
                <a:effectLst>
                  <a:glow rad="127000">
                    <a:schemeClr val="bg1">
                      <a:alpha val="76000"/>
                    </a:schemeClr>
                  </a:glow>
                </a:effectLst>
              </a:rPr>
              <a:t> teaches that the Sun sets on the Earth in a pool of mud</a:t>
            </a:r>
          </a:p>
          <a:p>
            <a:pPr lvl="4">
              <a:lnSpc>
                <a:spcPts val="3400"/>
              </a:lnSpc>
              <a:spcBef>
                <a:spcPts val="0"/>
              </a:spcBef>
            </a:pPr>
            <a:r>
              <a:rPr lang="en-US" sz="3600" b="1" u="sng" dirty="0">
                <a:effectLst>
                  <a:glow rad="127000">
                    <a:schemeClr val="bg1">
                      <a:alpha val="76000"/>
                    </a:schemeClr>
                  </a:glow>
                </a:effectLst>
              </a:rPr>
              <a:t>The Book of Mormon</a:t>
            </a:r>
            <a:r>
              <a:rPr lang="en-US" sz="3600" b="1" dirty="0">
                <a:effectLst>
                  <a:glow rad="127000">
                    <a:schemeClr val="bg1">
                      <a:alpha val="76000"/>
                    </a:schemeClr>
                  </a:glow>
                </a:effectLst>
              </a:rPr>
              <a:t> teaches that Native Americans are primarily descended from Jews</a:t>
            </a:r>
          </a:p>
          <a:p>
            <a:pPr lvl="5">
              <a:lnSpc>
                <a:spcPts val="3400"/>
              </a:lnSpc>
              <a:spcBef>
                <a:spcPts val="0"/>
              </a:spcBef>
            </a:pPr>
            <a:r>
              <a:rPr lang="en-US" sz="3600" b="1" dirty="0">
                <a:effectLst>
                  <a:glow rad="127000">
                    <a:schemeClr val="bg1">
                      <a:alpha val="76000"/>
                    </a:schemeClr>
                  </a:glow>
                </a:effectLst>
              </a:rPr>
              <a:t>DNA has proven this wrong</a:t>
            </a:r>
          </a:p>
          <a:p>
            <a:pPr lvl="4">
              <a:lnSpc>
                <a:spcPts val="3000"/>
              </a:lnSpc>
              <a:spcBef>
                <a:spcPts val="600"/>
              </a:spcBef>
            </a:pPr>
            <a:r>
              <a:rPr lang="en-US" sz="3600" b="1" dirty="0">
                <a:effectLst>
                  <a:glow rad="127000">
                    <a:schemeClr val="bg1">
                      <a:alpha val="76000"/>
                    </a:schemeClr>
                  </a:glow>
                </a:effectLst>
              </a:rPr>
              <a:t>Christianity’s major historical claim is the resurrection of Jesus</a:t>
            </a:r>
          </a:p>
          <a:p>
            <a:pPr lvl="5">
              <a:lnSpc>
                <a:spcPts val="3000"/>
              </a:lnSpc>
              <a:spcBef>
                <a:spcPts val="600"/>
              </a:spcBef>
            </a:pPr>
            <a:r>
              <a:rPr lang="en-US" sz="3600" b="1" dirty="0">
                <a:effectLst>
                  <a:glow rad="127000">
                    <a:schemeClr val="bg1">
                      <a:alpha val="76000"/>
                    </a:schemeClr>
                  </a:glow>
                </a:effectLst>
              </a:rPr>
              <a:t>It is historically supported!</a:t>
            </a:r>
          </a:p>
          <a:p>
            <a:pPr lvl="8">
              <a:lnSpc>
                <a:spcPts val="3400"/>
              </a:lnSpc>
              <a:spcBef>
                <a:spcPts val="0"/>
              </a:spcBef>
            </a:pPr>
            <a:endParaRPr lang="en-US" sz="2800" b="1" dirty="0">
              <a:effectLst>
                <a:glow rad="127000">
                  <a:schemeClr val="bg1">
                    <a:alpha val="76000"/>
                  </a:schemeClr>
                </a:glow>
              </a:effectLst>
            </a:endParaRPr>
          </a:p>
        </p:txBody>
      </p:sp>
    </p:spTree>
    <p:extLst>
      <p:ext uri="{BB962C8B-B14F-4D97-AF65-F5344CB8AC3E}">
        <p14:creationId xmlns:p14="http://schemas.microsoft.com/office/powerpoint/2010/main" val="944910873"/>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
        <p:nvSpPr>
          <p:cNvPr id="7" name="TextBox 6"/>
          <p:cNvSpPr txBox="1"/>
          <p:nvPr/>
        </p:nvSpPr>
        <p:spPr>
          <a:xfrm>
            <a:off x="1522602" y="2667001"/>
            <a:ext cx="9144000" cy="3788217"/>
          </a:xfrm>
          <a:prstGeom prst="rect">
            <a:avLst/>
          </a:prstGeom>
          <a:noFill/>
        </p:spPr>
        <p:txBody>
          <a:bodyPr wrap="square" rtlCol="0">
            <a:spAutoFit/>
          </a:bodyPr>
          <a:lstStyle/>
          <a:p>
            <a:pPr algn="ctr"/>
            <a:r>
              <a:rPr lang="en-US" sz="3600" b="1" u="sng" dirty="0">
                <a:effectLst>
                  <a:glow rad="127000">
                    <a:schemeClr val="bg1">
                      <a:alpha val="84000"/>
                    </a:schemeClr>
                  </a:glow>
                </a:effectLst>
              </a:rPr>
              <a:t>7 Alternate Explanations</a:t>
            </a:r>
          </a:p>
          <a:p>
            <a:pPr algn="ctr">
              <a:lnSpc>
                <a:spcPts val="3500"/>
              </a:lnSpc>
            </a:pPr>
            <a:r>
              <a:rPr lang="en-US" sz="3600" b="1" strike="sngStrike" dirty="0">
                <a:effectLst>
                  <a:glow rad="127000">
                    <a:schemeClr val="bg1">
                      <a:alpha val="84000"/>
                    </a:schemeClr>
                  </a:glow>
                </a:effectLst>
              </a:rPr>
              <a:t>The Swoon Theory</a:t>
            </a:r>
          </a:p>
          <a:p>
            <a:pPr algn="ctr">
              <a:lnSpc>
                <a:spcPts val="3500"/>
              </a:lnSpc>
            </a:pPr>
            <a:r>
              <a:rPr lang="en-US" sz="3600" b="1" strike="sngStrike" dirty="0">
                <a:effectLst>
                  <a:glow rad="127000">
                    <a:schemeClr val="bg1">
                      <a:alpha val="84000"/>
                    </a:schemeClr>
                  </a:glow>
                </a:effectLst>
              </a:rPr>
              <a:t>Twin Theory</a:t>
            </a:r>
          </a:p>
          <a:p>
            <a:pPr algn="ctr">
              <a:lnSpc>
                <a:spcPts val="3500"/>
              </a:lnSpc>
            </a:pPr>
            <a:r>
              <a:rPr lang="en-US" sz="3600" b="1" strike="sngStrike" dirty="0">
                <a:effectLst>
                  <a:glow rad="127000">
                    <a:schemeClr val="bg1">
                      <a:alpha val="84000"/>
                    </a:schemeClr>
                  </a:glow>
                </a:effectLst>
              </a:rPr>
              <a:t>Mass Hallucination Theory</a:t>
            </a:r>
          </a:p>
          <a:p>
            <a:pPr algn="ctr">
              <a:lnSpc>
                <a:spcPts val="3500"/>
              </a:lnSpc>
            </a:pPr>
            <a:r>
              <a:rPr lang="en-US" sz="3600" b="1" strike="sngStrike" dirty="0">
                <a:effectLst>
                  <a:glow rad="127000">
                    <a:schemeClr val="bg1">
                      <a:alpha val="84000"/>
                    </a:schemeClr>
                  </a:glow>
                </a:effectLst>
              </a:rPr>
              <a:t>Spiritual Resurrection Theory</a:t>
            </a:r>
          </a:p>
          <a:p>
            <a:pPr algn="ctr">
              <a:lnSpc>
                <a:spcPts val="3500"/>
              </a:lnSpc>
            </a:pPr>
            <a:r>
              <a:rPr lang="en-US" sz="3600" b="1" strike="sngStrike" dirty="0">
                <a:effectLst>
                  <a:glow rad="127000">
                    <a:schemeClr val="bg1">
                      <a:alpha val="84000"/>
                    </a:schemeClr>
                  </a:glow>
                </a:effectLst>
              </a:rPr>
              <a:t>Wrong Tomb Theory</a:t>
            </a:r>
          </a:p>
          <a:p>
            <a:pPr algn="ctr">
              <a:lnSpc>
                <a:spcPts val="3500"/>
              </a:lnSpc>
            </a:pPr>
            <a:r>
              <a:rPr lang="en-US" sz="3600" b="1" strike="sngStrike" dirty="0">
                <a:effectLst>
                  <a:glow rad="127000">
                    <a:schemeClr val="bg1">
                      <a:alpha val="84000"/>
                    </a:schemeClr>
                  </a:glow>
                </a:effectLst>
              </a:rPr>
              <a:t>Missing Body Theory</a:t>
            </a:r>
          </a:p>
          <a:p>
            <a:pPr algn="ctr">
              <a:lnSpc>
                <a:spcPts val="3500"/>
              </a:lnSpc>
            </a:pPr>
            <a:r>
              <a:rPr lang="en-US" sz="3600" b="1" strike="sngStrike" dirty="0">
                <a:effectLst>
                  <a:glow rad="127000">
                    <a:schemeClr val="bg1">
                      <a:alpha val="84000"/>
                    </a:schemeClr>
                  </a:glow>
                </a:effectLst>
              </a:rPr>
              <a:t>Conspiracy Theory</a:t>
            </a:r>
          </a:p>
        </p:txBody>
      </p:sp>
    </p:spTree>
    <p:extLst>
      <p:ext uri="{BB962C8B-B14F-4D97-AF65-F5344CB8AC3E}">
        <p14:creationId xmlns:p14="http://schemas.microsoft.com/office/powerpoint/2010/main" val="3070526591"/>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
        <p:nvSpPr>
          <p:cNvPr id="7" name="TextBox 6"/>
          <p:cNvSpPr txBox="1"/>
          <p:nvPr/>
        </p:nvSpPr>
        <p:spPr>
          <a:xfrm>
            <a:off x="1522602" y="2667001"/>
            <a:ext cx="9144000" cy="1200329"/>
          </a:xfrm>
          <a:prstGeom prst="rect">
            <a:avLst/>
          </a:prstGeom>
          <a:noFill/>
        </p:spPr>
        <p:txBody>
          <a:bodyPr wrap="square" rtlCol="0">
            <a:spAutoFit/>
          </a:bodyPr>
          <a:lstStyle/>
          <a:p>
            <a:pPr algn="ctr"/>
            <a:r>
              <a:rPr lang="en-US" sz="3600" b="1" u="sng" dirty="0">
                <a:effectLst>
                  <a:glow rad="127000">
                    <a:schemeClr val="bg1">
                      <a:alpha val="84000"/>
                    </a:schemeClr>
                  </a:glow>
                </a:effectLst>
              </a:rPr>
              <a:t>One rational explanation</a:t>
            </a:r>
          </a:p>
          <a:p>
            <a:pPr algn="ctr"/>
            <a:endParaRPr lang="en-US" sz="3600" b="1" strike="sngStrike" dirty="0">
              <a:effectLst>
                <a:glow rad="127000">
                  <a:schemeClr val="bg1">
                    <a:alpha val="84000"/>
                  </a:schemeClr>
                </a:glow>
              </a:effectLst>
            </a:endParaRPr>
          </a:p>
        </p:txBody>
      </p:sp>
    </p:spTree>
    <p:extLst>
      <p:ext uri="{BB962C8B-B14F-4D97-AF65-F5344CB8AC3E}">
        <p14:creationId xmlns:p14="http://schemas.microsoft.com/office/powerpoint/2010/main" val="3649669784"/>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marL="457200" lvl="1" indent="0">
              <a:lnSpc>
                <a:spcPts val="3000"/>
              </a:lnSpc>
              <a:spcBef>
                <a:spcPts val="200"/>
              </a:spcBef>
              <a:buNone/>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marL="457200" lvl="1" indent="0">
              <a:lnSpc>
                <a:spcPts val="3000"/>
              </a:lnSpc>
              <a:spcBef>
                <a:spcPts val="200"/>
              </a:spcBef>
              <a:buNone/>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marL="457200" lvl="1" indent="0">
              <a:lnSpc>
                <a:spcPts val="3000"/>
              </a:lnSpc>
              <a:spcBef>
                <a:spcPts val="200"/>
              </a:spcBef>
              <a:buNone/>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t>
            </a:r>
          </a:p>
          <a:p>
            <a:pPr marL="457200" lvl="1" indent="0">
              <a:lnSpc>
                <a:spcPts val="3000"/>
              </a:lnSpc>
              <a:spcBef>
                <a:spcPts val="200"/>
              </a:spcBef>
              <a:buNone/>
            </a:pPr>
            <a:r>
              <a:rPr lang="en-US" sz="3600" b="1" dirty="0">
                <a:effectLst>
                  <a:glow rad="127000">
                    <a:schemeClr val="bg1">
                      <a:alpha val="76000"/>
                    </a:schemeClr>
                  </a:glow>
                </a:effectLst>
              </a:rPr>
              <a:t>        after death. </a:t>
            </a:r>
          </a:p>
          <a:p>
            <a:pPr marL="457200" lvl="1" indent="0">
              <a:lnSpc>
                <a:spcPts val="3000"/>
              </a:lnSpc>
              <a:spcBef>
                <a:spcPts val="200"/>
              </a:spcBef>
              <a:buNone/>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marL="457200" lvl="1" indent="0">
              <a:lnSpc>
                <a:spcPts val="3000"/>
              </a:lnSpc>
              <a:spcBef>
                <a:spcPts val="200"/>
              </a:spcBef>
              <a:buNone/>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p:txBody>
      </p:sp>
      <p:sp>
        <p:nvSpPr>
          <p:cNvPr id="7" name="TextBox 6"/>
          <p:cNvSpPr txBox="1"/>
          <p:nvPr/>
        </p:nvSpPr>
        <p:spPr>
          <a:xfrm>
            <a:off x="1522602" y="2667000"/>
            <a:ext cx="9144000" cy="2000548"/>
          </a:xfrm>
          <a:prstGeom prst="rect">
            <a:avLst/>
          </a:prstGeom>
          <a:noFill/>
        </p:spPr>
        <p:txBody>
          <a:bodyPr wrap="square" rtlCol="0">
            <a:spAutoFit/>
          </a:bodyPr>
          <a:lstStyle/>
          <a:p>
            <a:pPr algn="ctr"/>
            <a:r>
              <a:rPr lang="en-US" sz="3600" b="1" u="sng" dirty="0">
                <a:effectLst>
                  <a:glow rad="127000">
                    <a:schemeClr val="bg1">
                      <a:alpha val="84000"/>
                    </a:schemeClr>
                  </a:glow>
                </a:effectLst>
              </a:rPr>
              <a:t>One rational explanation</a:t>
            </a:r>
          </a:p>
          <a:p>
            <a:pPr algn="ctr"/>
            <a:r>
              <a:rPr lang="en-US" sz="8800" b="1" dirty="0">
                <a:effectLst>
                  <a:glow rad="127000">
                    <a:schemeClr val="bg1">
                      <a:alpha val="84000"/>
                    </a:schemeClr>
                  </a:glow>
                </a:effectLst>
              </a:rPr>
              <a:t>Jesus is ALIVE</a:t>
            </a:r>
          </a:p>
        </p:txBody>
      </p:sp>
    </p:spTree>
    <p:extLst>
      <p:ext uri="{BB962C8B-B14F-4D97-AF65-F5344CB8AC3E}">
        <p14:creationId xmlns:p14="http://schemas.microsoft.com/office/powerpoint/2010/main" val="1797212908"/>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There are many other facts that support the resurrection which we don’t have time to cover</a:t>
            </a:r>
          </a:p>
          <a:p>
            <a:pPr lvl="3">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2350158272"/>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There are many other facts that support the resurrection which we don’t have time to cover</a:t>
            </a:r>
          </a:p>
          <a:p>
            <a:pPr lvl="3">
              <a:lnSpc>
                <a:spcPts val="3000"/>
              </a:lnSpc>
              <a:spcBef>
                <a:spcPts val="600"/>
              </a:spcBef>
            </a:pPr>
            <a:r>
              <a:rPr lang="en-US" sz="3600" b="1" dirty="0">
                <a:effectLst>
                  <a:glow rad="127000">
                    <a:schemeClr val="bg1">
                      <a:alpha val="76000"/>
                    </a:schemeClr>
                  </a:glow>
                </a:effectLst>
              </a:rPr>
              <a:t>The prophecies that Christ fulfilled</a:t>
            </a:r>
          </a:p>
          <a:p>
            <a:pPr lvl="3">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2057035302"/>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There are many other facts that support the resurrection which we don’t have time to cover</a:t>
            </a:r>
          </a:p>
          <a:p>
            <a:pPr lvl="3">
              <a:lnSpc>
                <a:spcPts val="3000"/>
              </a:lnSpc>
              <a:spcBef>
                <a:spcPts val="600"/>
              </a:spcBef>
            </a:pPr>
            <a:r>
              <a:rPr lang="en-US" sz="3600" b="1" dirty="0">
                <a:effectLst>
                  <a:glow rad="127000">
                    <a:schemeClr val="bg1">
                      <a:alpha val="76000"/>
                    </a:schemeClr>
                  </a:glow>
                </a:effectLst>
              </a:rPr>
              <a:t>The prophecies that Christ fulfilled</a:t>
            </a:r>
          </a:p>
          <a:p>
            <a:pPr lvl="3">
              <a:lnSpc>
                <a:spcPts val="3000"/>
              </a:lnSpc>
              <a:spcBef>
                <a:spcPts val="600"/>
              </a:spcBef>
            </a:pPr>
            <a:r>
              <a:rPr lang="en-US" sz="3600" b="1" dirty="0">
                <a:effectLst>
                  <a:glow rad="127000">
                    <a:schemeClr val="bg1">
                      <a:alpha val="76000"/>
                    </a:schemeClr>
                  </a:glow>
                </a:effectLst>
              </a:rPr>
              <a:t>The miraculous rise of Christianity</a:t>
            </a:r>
          </a:p>
          <a:p>
            <a:pPr lvl="3">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2929115099"/>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There are many other facts that support the resurrection which we don’t have time to cover</a:t>
            </a:r>
          </a:p>
          <a:p>
            <a:pPr lvl="3">
              <a:lnSpc>
                <a:spcPts val="3000"/>
              </a:lnSpc>
              <a:spcBef>
                <a:spcPts val="600"/>
              </a:spcBef>
            </a:pPr>
            <a:r>
              <a:rPr lang="en-US" sz="3600" b="1" dirty="0">
                <a:effectLst>
                  <a:glow rad="127000">
                    <a:schemeClr val="bg1">
                      <a:alpha val="76000"/>
                    </a:schemeClr>
                  </a:glow>
                </a:effectLst>
              </a:rPr>
              <a:t>The prophecies that Christ fulfilled</a:t>
            </a:r>
          </a:p>
          <a:p>
            <a:pPr lvl="3">
              <a:lnSpc>
                <a:spcPts val="3000"/>
              </a:lnSpc>
              <a:spcBef>
                <a:spcPts val="600"/>
              </a:spcBef>
            </a:pPr>
            <a:r>
              <a:rPr lang="en-US" sz="3600" b="1" dirty="0">
                <a:effectLst>
                  <a:glow rad="127000">
                    <a:schemeClr val="bg1">
                      <a:alpha val="76000"/>
                    </a:schemeClr>
                  </a:glow>
                </a:effectLst>
              </a:rPr>
              <a:t>The miraculous rise of Christianity</a:t>
            </a:r>
          </a:p>
          <a:p>
            <a:pPr lvl="3">
              <a:lnSpc>
                <a:spcPts val="3000"/>
              </a:lnSpc>
              <a:spcBef>
                <a:spcPts val="600"/>
              </a:spcBef>
            </a:pPr>
            <a:r>
              <a:rPr lang="en-US" sz="3600" b="1" dirty="0">
                <a:effectLst>
                  <a:glow rad="127000">
                    <a:schemeClr val="bg1">
                      <a:alpha val="76000"/>
                    </a:schemeClr>
                  </a:glow>
                </a:effectLst>
              </a:rPr>
              <a:t>The influence of Jesus after His death</a:t>
            </a:r>
          </a:p>
        </p:txBody>
      </p:sp>
    </p:spTree>
    <p:extLst>
      <p:ext uri="{BB962C8B-B14F-4D97-AF65-F5344CB8AC3E}">
        <p14:creationId xmlns:p14="http://schemas.microsoft.com/office/powerpoint/2010/main" val="31270319"/>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There are many other facts that support the resurrection which we don’t have time to cover</a:t>
            </a:r>
          </a:p>
          <a:p>
            <a:pPr lvl="3">
              <a:lnSpc>
                <a:spcPts val="3000"/>
              </a:lnSpc>
              <a:spcBef>
                <a:spcPts val="600"/>
              </a:spcBef>
            </a:pPr>
            <a:r>
              <a:rPr lang="en-US" sz="3600" b="1" dirty="0">
                <a:effectLst>
                  <a:glow rad="127000">
                    <a:schemeClr val="bg1">
                      <a:alpha val="76000"/>
                    </a:schemeClr>
                  </a:glow>
                </a:effectLst>
              </a:rPr>
              <a:t>The prophecies that Christ fulfilled</a:t>
            </a:r>
          </a:p>
          <a:p>
            <a:pPr lvl="3">
              <a:lnSpc>
                <a:spcPts val="3000"/>
              </a:lnSpc>
              <a:spcBef>
                <a:spcPts val="600"/>
              </a:spcBef>
            </a:pPr>
            <a:r>
              <a:rPr lang="en-US" sz="3600" b="1" dirty="0">
                <a:effectLst>
                  <a:glow rad="127000">
                    <a:schemeClr val="bg1">
                      <a:alpha val="76000"/>
                    </a:schemeClr>
                  </a:glow>
                </a:effectLst>
              </a:rPr>
              <a:t>The miraculous rise of Christianity</a:t>
            </a:r>
          </a:p>
          <a:p>
            <a:pPr lvl="3">
              <a:lnSpc>
                <a:spcPts val="3000"/>
              </a:lnSpc>
              <a:spcBef>
                <a:spcPts val="600"/>
              </a:spcBef>
            </a:pPr>
            <a:r>
              <a:rPr lang="en-US" sz="3600" b="1" dirty="0">
                <a:effectLst>
                  <a:glow rad="127000">
                    <a:schemeClr val="bg1">
                      <a:alpha val="76000"/>
                    </a:schemeClr>
                  </a:glow>
                </a:effectLst>
              </a:rPr>
              <a:t>The influence of Jesus after His death</a:t>
            </a:r>
          </a:p>
          <a:p>
            <a:pPr lvl="3">
              <a:lnSpc>
                <a:spcPts val="3000"/>
              </a:lnSpc>
              <a:spcBef>
                <a:spcPts val="600"/>
              </a:spcBef>
            </a:pPr>
            <a:r>
              <a:rPr lang="en-US" sz="3600" b="1" dirty="0">
                <a:effectLst>
                  <a:glow rad="127000">
                    <a:schemeClr val="bg1">
                      <a:alpha val="76000"/>
                    </a:schemeClr>
                  </a:glow>
                </a:effectLst>
              </a:rPr>
              <a:t>The countless people who still claim He is alive</a:t>
            </a:r>
          </a:p>
        </p:txBody>
      </p:sp>
    </p:spTree>
    <p:extLst>
      <p:ext uri="{BB962C8B-B14F-4D97-AF65-F5344CB8AC3E}">
        <p14:creationId xmlns:p14="http://schemas.microsoft.com/office/powerpoint/2010/main" val="477443059"/>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2">
              <a:lnSpc>
                <a:spcPts val="3000"/>
              </a:lnSpc>
              <a:spcBef>
                <a:spcPts val="600"/>
              </a:spcBef>
            </a:pPr>
            <a:r>
              <a:rPr lang="en-US" sz="3600" b="1" dirty="0">
                <a:effectLst>
                  <a:glow rad="127000">
                    <a:schemeClr val="bg1">
                      <a:alpha val="76000"/>
                    </a:schemeClr>
                  </a:glow>
                </a:effectLst>
              </a:rPr>
              <a:t>There are many other facts that support the resurrection which we don’t have time to cover</a:t>
            </a:r>
          </a:p>
          <a:p>
            <a:pPr lvl="3">
              <a:lnSpc>
                <a:spcPts val="3000"/>
              </a:lnSpc>
              <a:spcBef>
                <a:spcPts val="600"/>
              </a:spcBef>
            </a:pPr>
            <a:r>
              <a:rPr lang="en-US" sz="3600" b="1" dirty="0">
                <a:effectLst>
                  <a:glow rad="127000">
                    <a:schemeClr val="bg1">
                      <a:alpha val="76000"/>
                    </a:schemeClr>
                  </a:glow>
                </a:effectLst>
              </a:rPr>
              <a:t>The prophecies that Christ fulfilled</a:t>
            </a:r>
          </a:p>
          <a:p>
            <a:pPr lvl="3">
              <a:lnSpc>
                <a:spcPts val="3000"/>
              </a:lnSpc>
              <a:spcBef>
                <a:spcPts val="600"/>
              </a:spcBef>
            </a:pPr>
            <a:r>
              <a:rPr lang="en-US" sz="3600" b="1" dirty="0">
                <a:effectLst>
                  <a:glow rad="127000">
                    <a:schemeClr val="bg1">
                      <a:alpha val="76000"/>
                    </a:schemeClr>
                  </a:glow>
                </a:effectLst>
              </a:rPr>
              <a:t>The miraculous rise of Christianity</a:t>
            </a:r>
          </a:p>
          <a:p>
            <a:pPr lvl="3">
              <a:lnSpc>
                <a:spcPts val="3000"/>
              </a:lnSpc>
              <a:spcBef>
                <a:spcPts val="600"/>
              </a:spcBef>
            </a:pPr>
            <a:r>
              <a:rPr lang="en-US" sz="3600" b="1" dirty="0">
                <a:effectLst>
                  <a:glow rad="127000">
                    <a:schemeClr val="bg1">
                      <a:alpha val="76000"/>
                    </a:schemeClr>
                  </a:glow>
                </a:effectLst>
              </a:rPr>
              <a:t>The influence of Jesus after His death</a:t>
            </a:r>
          </a:p>
          <a:p>
            <a:pPr lvl="3">
              <a:lnSpc>
                <a:spcPts val="3000"/>
              </a:lnSpc>
              <a:spcBef>
                <a:spcPts val="600"/>
              </a:spcBef>
            </a:pPr>
            <a:r>
              <a:rPr lang="en-US" sz="3600" b="1" dirty="0">
                <a:effectLst>
                  <a:glow rad="127000">
                    <a:schemeClr val="bg1">
                      <a:alpha val="76000"/>
                    </a:schemeClr>
                  </a:glow>
                </a:effectLst>
              </a:rPr>
              <a:t>The countless people who still claim He is alive</a:t>
            </a:r>
          </a:p>
          <a:p>
            <a:pPr lvl="3">
              <a:lnSpc>
                <a:spcPts val="3000"/>
              </a:lnSpc>
              <a:spcBef>
                <a:spcPts val="600"/>
              </a:spcBef>
            </a:pPr>
            <a:r>
              <a:rPr lang="en-US" sz="3600" b="1" dirty="0">
                <a:effectLst>
                  <a:glow rad="127000">
                    <a:schemeClr val="bg1">
                      <a:alpha val="76000"/>
                    </a:schemeClr>
                  </a:glow>
                </a:effectLst>
              </a:rPr>
              <a:t>The evidence of their changed lives which they credit to the living Jesus</a:t>
            </a:r>
          </a:p>
        </p:txBody>
      </p:sp>
    </p:spTree>
    <p:extLst>
      <p:ext uri="{BB962C8B-B14F-4D97-AF65-F5344CB8AC3E}">
        <p14:creationId xmlns:p14="http://schemas.microsoft.com/office/powerpoint/2010/main" val="3733297823"/>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What reason could anyone have for not believing?</a:t>
            </a:r>
          </a:p>
        </p:txBody>
      </p:sp>
    </p:spTree>
    <p:extLst>
      <p:ext uri="{BB962C8B-B14F-4D97-AF65-F5344CB8AC3E}">
        <p14:creationId xmlns:p14="http://schemas.microsoft.com/office/powerpoint/2010/main" val="3710620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show that Jesus is </a:t>
            </a:r>
            <a:r>
              <a:rPr lang="en-US" sz="3600" b="1" u="sng" dirty="0">
                <a:effectLst>
                  <a:glow rad="127000">
                    <a:schemeClr val="bg1">
                      <a:alpha val="76000"/>
                    </a:schemeClr>
                  </a:glow>
                </a:effectLst>
              </a:rPr>
              <a:t>alive</a:t>
            </a:r>
            <a:r>
              <a:rPr lang="en-US" sz="3600" b="1" dirty="0">
                <a:effectLst>
                  <a:glow rad="127000">
                    <a:schemeClr val="bg1">
                      <a:alpha val="76000"/>
                    </a:schemeClr>
                  </a:glow>
                </a:effectLst>
              </a:rPr>
              <a:t>, we only need to look at 5 historical facts</a:t>
            </a:r>
          </a:p>
        </p:txBody>
      </p:sp>
    </p:spTree>
    <p:extLst>
      <p:ext uri="{BB962C8B-B14F-4D97-AF65-F5344CB8AC3E}">
        <p14:creationId xmlns:p14="http://schemas.microsoft.com/office/powerpoint/2010/main" val="1386332721"/>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What reason could anyone have for not believing?</a:t>
            </a:r>
          </a:p>
          <a:p>
            <a:pPr lvl="1">
              <a:lnSpc>
                <a:spcPts val="3000"/>
              </a:lnSpc>
              <a:spcBef>
                <a:spcPts val="600"/>
              </a:spcBef>
            </a:pPr>
            <a:r>
              <a:rPr lang="en-US" sz="3600" b="1" dirty="0">
                <a:effectLst>
                  <a:glow rad="127000">
                    <a:schemeClr val="bg1">
                      <a:alpha val="76000"/>
                    </a:schemeClr>
                  </a:glow>
                </a:effectLst>
              </a:rPr>
              <a:t>They decide, ahead of time, that God can’t do that</a:t>
            </a:r>
          </a:p>
        </p:txBody>
      </p:sp>
    </p:spTree>
    <p:extLst>
      <p:ext uri="{BB962C8B-B14F-4D97-AF65-F5344CB8AC3E}">
        <p14:creationId xmlns:p14="http://schemas.microsoft.com/office/powerpoint/2010/main" val="3168064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What reason could anyone have for not believing?</a:t>
            </a:r>
          </a:p>
          <a:p>
            <a:pPr lvl="1">
              <a:lnSpc>
                <a:spcPts val="3000"/>
              </a:lnSpc>
              <a:spcBef>
                <a:spcPts val="600"/>
              </a:spcBef>
            </a:pPr>
            <a:r>
              <a:rPr lang="en-US" sz="3600" b="1" dirty="0">
                <a:effectLst>
                  <a:glow rad="127000">
                    <a:schemeClr val="bg1">
                      <a:alpha val="76000"/>
                    </a:schemeClr>
                  </a:glow>
                </a:effectLst>
              </a:rPr>
              <a:t>They decide, ahead of time, that God can’t do that</a:t>
            </a:r>
          </a:p>
          <a:p>
            <a:pPr lvl="2">
              <a:lnSpc>
                <a:spcPts val="3000"/>
              </a:lnSpc>
              <a:spcBef>
                <a:spcPts val="600"/>
              </a:spcBef>
            </a:pPr>
            <a:r>
              <a:rPr lang="en-US" sz="3600" b="1" dirty="0">
                <a:effectLst>
                  <a:glow rad="127000">
                    <a:schemeClr val="bg1">
                      <a:alpha val="76000"/>
                    </a:schemeClr>
                  </a:glow>
                </a:effectLst>
              </a:rPr>
              <a:t>No evidence would convince this person</a:t>
            </a:r>
          </a:p>
        </p:txBody>
      </p:sp>
    </p:spTree>
    <p:extLst>
      <p:ext uri="{BB962C8B-B14F-4D97-AF65-F5344CB8AC3E}">
        <p14:creationId xmlns:p14="http://schemas.microsoft.com/office/powerpoint/2010/main" val="302632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What reason could anyone have for not believing?</a:t>
            </a:r>
          </a:p>
          <a:p>
            <a:pPr lvl="1">
              <a:lnSpc>
                <a:spcPts val="3000"/>
              </a:lnSpc>
              <a:spcBef>
                <a:spcPts val="600"/>
              </a:spcBef>
            </a:pPr>
            <a:r>
              <a:rPr lang="en-US" sz="3600" b="1" dirty="0">
                <a:effectLst>
                  <a:glow rad="127000">
                    <a:schemeClr val="bg1">
                      <a:alpha val="76000"/>
                    </a:schemeClr>
                  </a:glow>
                </a:effectLst>
              </a:rPr>
              <a:t>They decide, ahead of time, that God can’t do that</a:t>
            </a:r>
          </a:p>
          <a:p>
            <a:pPr lvl="2">
              <a:lnSpc>
                <a:spcPts val="3000"/>
              </a:lnSpc>
              <a:spcBef>
                <a:spcPts val="600"/>
              </a:spcBef>
            </a:pPr>
            <a:r>
              <a:rPr lang="en-US" sz="3600" b="1" dirty="0">
                <a:effectLst>
                  <a:glow rad="127000">
                    <a:schemeClr val="bg1">
                      <a:alpha val="76000"/>
                    </a:schemeClr>
                  </a:glow>
                </a:effectLst>
              </a:rPr>
              <a:t>No evidence would convince this person</a:t>
            </a:r>
          </a:p>
          <a:p>
            <a:pPr lvl="2">
              <a:lnSpc>
                <a:spcPts val="3000"/>
              </a:lnSpc>
              <a:spcBef>
                <a:spcPts val="600"/>
              </a:spcBef>
            </a:pPr>
            <a:r>
              <a:rPr lang="en-US" sz="3600" b="1" dirty="0">
                <a:effectLst>
                  <a:glow rad="127000">
                    <a:schemeClr val="bg1">
                      <a:alpha val="76000"/>
                    </a:schemeClr>
                  </a:glow>
                </a:effectLst>
              </a:rPr>
              <a:t>Duck-billed Platypus</a:t>
            </a:r>
          </a:p>
        </p:txBody>
      </p:sp>
    </p:spTree>
    <p:extLst>
      <p:ext uri="{BB962C8B-B14F-4D97-AF65-F5344CB8AC3E}">
        <p14:creationId xmlns:p14="http://schemas.microsoft.com/office/powerpoint/2010/main" val="300778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600"/>
              </a:spcBef>
            </a:pPr>
            <a:r>
              <a:rPr lang="en-US" sz="2800" b="1" u="sng" dirty="0">
                <a:effectLst>
                  <a:glow rad="127000">
                    <a:schemeClr val="bg1">
                      <a:alpha val="76000"/>
                    </a:schemeClr>
                  </a:glow>
                </a:effectLst>
              </a:rPr>
              <a:t>Mike Winger</a:t>
            </a:r>
          </a:p>
          <a:p>
            <a:pPr lvl="1">
              <a:lnSpc>
                <a:spcPts val="3000"/>
              </a:lnSpc>
              <a:spcBef>
                <a:spcPts val="600"/>
              </a:spcBef>
            </a:pPr>
            <a:r>
              <a:rPr lang="en-US" b="1" dirty="0">
                <a:effectLst>
                  <a:glow rad="127000">
                    <a:schemeClr val="bg1">
                      <a:alpha val="76000"/>
                    </a:schemeClr>
                  </a:glow>
                </a:effectLst>
              </a:rPr>
              <a:t>I have studied the resurrection and found the evidence to be solid</a:t>
            </a:r>
          </a:p>
          <a:p>
            <a:pPr>
              <a:lnSpc>
                <a:spcPts val="3000"/>
              </a:lnSpc>
              <a:spcBef>
                <a:spcPts val="600"/>
              </a:spcBef>
            </a:pPr>
            <a:r>
              <a:rPr lang="en-US" sz="2800" b="1" dirty="0">
                <a:effectLst>
                  <a:glow rad="127000">
                    <a:schemeClr val="bg1">
                      <a:alpha val="76000"/>
                    </a:schemeClr>
                  </a:glow>
                </a:effectLst>
              </a:rPr>
              <a:t>What reason could anyone have for not believing?</a:t>
            </a:r>
          </a:p>
          <a:p>
            <a:pPr lvl="1">
              <a:lnSpc>
                <a:spcPts val="3000"/>
              </a:lnSpc>
              <a:spcBef>
                <a:spcPts val="600"/>
              </a:spcBef>
            </a:pPr>
            <a:r>
              <a:rPr lang="en-US" b="1" dirty="0">
                <a:effectLst>
                  <a:glow rad="127000">
                    <a:schemeClr val="bg1">
                      <a:alpha val="76000"/>
                    </a:schemeClr>
                  </a:glow>
                </a:effectLst>
              </a:rPr>
              <a:t>They decide, ahead of time, that God can’t do that</a:t>
            </a:r>
          </a:p>
          <a:p>
            <a:pPr lvl="2">
              <a:lnSpc>
                <a:spcPts val="3000"/>
              </a:lnSpc>
              <a:spcBef>
                <a:spcPts val="600"/>
              </a:spcBef>
            </a:pPr>
            <a:r>
              <a:rPr lang="en-US" sz="2800" b="1" dirty="0">
                <a:effectLst>
                  <a:glow rad="127000">
                    <a:schemeClr val="bg1">
                      <a:alpha val="76000"/>
                    </a:schemeClr>
                  </a:glow>
                </a:effectLst>
              </a:rPr>
              <a:t>No evidence would convince this person</a:t>
            </a:r>
          </a:p>
          <a:p>
            <a:pPr lvl="2">
              <a:lnSpc>
                <a:spcPts val="3000"/>
              </a:lnSpc>
              <a:spcBef>
                <a:spcPts val="600"/>
              </a:spcBef>
            </a:pPr>
            <a:r>
              <a:rPr lang="en-US" sz="2800" b="1" dirty="0">
                <a:effectLst>
                  <a:glow rad="127000">
                    <a:schemeClr val="bg1">
                      <a:alpha val="76000"/>
                    </a:schemeClr>
                  </a:glow>
                </a:effectLst>
              </a:rPr>
              <a:t>Duck-billed Platypus</a:t>
            </a:r>
          </a:p>
          <a:p>
            <a:pPr lvl="3">
              <a:lnSpc>
                <a:spcPts val="3000"/>
              </a:lnSpc>
              <a:spcBef>
                <a:spcPts val="600"/>
              </a:spcBef>
            </a:pPr>
            <a:r>
              <a:rPr lang="en-US" sz="2800" b="1" dirty="0">
                <a:effectLst>
                  <a:glow rad="127000">
                    <a:schemeClr val="bg1">
                      <a:alpha val="76000"/>
                    </a:schemeClr>
                  </a:glow>
                </a:effectLst>
              </a:rPr>
              <a:t>Discovered in 1798</a:t>
            </a:r>
          </a:p>
          <a:p>
            <a:pPr lvl="4">
              <a:lnSpc>
                <a:spcPts val="3000"/>
              </a:lnSpc>
              <a:spcBef>
                <a:spcPts val="600"/>
              </a:spcBef>
            </a:pPr>
            <a:r>
              <a:rPr lang="en-US" sz="2800" b="1" dirty="0">
                <a:effectLst>
                  <a:glow rad="127000">
                    <a:schemeClr val="bg1">
                      <a:alpha val="76000"/>
                    </a:schemeClr>
                  </a:glow>
                </a:effectLst>
              </a:rPr>
              <a:t>A pelt and sketch were sent to England but were doubted</a:t>
            </a:r>
          </a:p>
          <a:p>
            <a:pPr lvl="4">
              <a:lnSpc>
                <a:spcPts val="3000"/>
              </a:lnSpc>
              <a:spcBef>
                <a:spcPts val="600"/>
              </a:spcBef>
            </a:pPr>
            <a:r>
              <a:rPr lang="en-US" sz="2800" b="1" dirty="0">
                <a:effectLst>
                  <a:glow rad="127000">
                    <a:schemeClr val="bg1">
                      <a:alpha val="76000"/>
                    </a:schemeClr>
                  </a:glow>
                </a:effectLst>
              </a:rPr>
              <a:t>Even upon seeing a live specimen some still didn’t believe</a:t>
            </a:r>
          </a:p>
          <a:p>
            <a:pPr lvl="2">
              <a:lnSpc>
                <a:spcPts val="3000"/>
              </a:lnSpc>
              <a:spcBef>
                <a:spcPts val="600"/>
              </a:spcBef>
            </a:pPr>
            <a:endParaRPr lang="en-US" sz="2800" b="1" dirty="0">
              <a:effectLst>
                <a:glow rad="127000">
                  <a:schemeClr val="bg1">
                    <a:alpha val="76000"/>
                  </a:schemeClr>
                </a:glow>
              </a:effectLs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2" y="0"/>
            <a:ext cx="11189369" cy="6858000"/>
          </a:xfrm>
          <a:prstGeom prst="rect">
            <a:avLst/>
          </a:prstGeom>
        </p:spPr>
      </p:pic>
    </p:spTree>
    <p:extLst>
      <p:ext uri="{BB962C8B-B14F-4D97-AF65-F5344CB8AC3E}">
        <p14:creationId xmlns:p14="http://schemas.microsoft.com/office/powerpoint/2010/main" val="186856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762000"/>
            <a:ext cx="10439400" cy="7010400"/>
          </a:xfrm>
          <a:noFill/>
          <a:ln>
            <a:noFill/>
          </a:ln>
        </p:spPr>
        <p:style>
          <a:lnRef idx="3">
            <a:schemeClr val="lt1"/>
          </a:lnRef>
          <a:fillRef idx="1">
            <a:schemeClr val="accent1"/>
          </a:fillRef>
          <a:effectRef idx="1">
            <a:schemeClr val="accent1"/>
          </a:effectRef>
          <a:fontRef idx="minor">
            <a:schemeClr val="lt1"/>
          </a:fontRef>
        </p:style>
        <p:txBody>
          <a:bodyPr>
            <a:normAutofit fontScale="90000"/>
          </a:bodyPr>
          <a:lstStyle/>
          <a:p>
            <a:pPr>
              <a:lnSpc>
                <a:spcPts val="5000"/>
              </a:lnSpc>
            </a:pPr>
            <a:br>
              <a:rPr lang="en-US" sz="8000" dirty="0">
                <a:effectLst>
                  <a:glow rad="127000">
                    <a:schemeClr val="tx1"/>
                  </a:glow>
                </a:effectLst>
              </a:rPr>
            </a:br>
            <a:r>
              <a:rPr lang="en-US" sz="7300" dirty="0">
                <a:effectLst>
                  <a:glow rad="127000">
                    <a:schemeClr val="tx1"/>
                  </a:glow>
                </a:effectLst>
              </a:rPr>
              <a:t>Evidence for </a:t>
            </a:r>
            <a:br>
              <a:rPr lang="en-US" sz="7300" dirty="0">
                <a:effectLst>
                  <a:glow rad="127000">
                    <a:schemeClr val="tx1"/>
                  </a:glow>
                </a:effectLst>
              </a:rPr>
            </a:br>
            <a:r>
              <a:rPr lang="en-US" sz="7300" dirty="0">
                <a:effectLst>
                  <a:glow rad="127000">
                    <a:schemeClr val="tx1"/>
                  </a:glow>
                </a:effectLst>
              </a:rPr>
              <a:t>The Resurrection of Christ</a:t>
            </a:r>
            <a:br>
              <a:rPr lang="en-US" sz="7300" dirty="0">
                <a:effectLst>
                  <a:glow rad="127000">
                    <a:schemeClr val="tx1"/>
                  </a:glow>
                </a:effectLst>
              </a:rPr>
            </a:br>
            <a:br>
              <a:rPr lang="en-US" sz="7300" dirty="0">
                <a:effectLst>
                  <a:glow rad="127000">
                    <a:schemeClr val="tx1"/>
                  </a:glow>
                </a:effectLst>
              </a:rPr>
            </a:br>
            <a:br>
              <a:rPr lang="en-US" sz="7300" dirty="0">
                <a:effectLst>
                  <a:glow rad="127000">
                    <a:schemeClr val="tx1"/>
                  </a:glow>
                </a:effectLst>
              </a:rPr>
            </a:br>
            <a:r>
              <a:rPr lang="en-US" sz="15300" dirty="0">
                <a:effectLst>
                  <a:glow rad="127000">
                    <a:schemeClr val="tx1"/>
                  </a:glow>
                </a:effectLst>
              </a:rPr>
              <a:t>A.L.I.V.E.</a:t>
            </a:r>
            <a:br>
              <a:rPr lang="en-US" sz="6600" dirty="0">
                <a:effectLst>
                  <a:glow rad="127000">
                    <a:schemeClr val="tx1"/>
                  </a:glow>
                </a:effectLst>
              </a:rPr>
            </a:br>
            <a:br>
              <a:rPr lang="en-US" sz="6600" dirty="0">
                <a:effectLst>
                  <a:glow rad="127000">
                    <a:schemeClr val="tx1"/>
                  </a:glow>
                </a:effectLst>
              </a:rPr>
            </a:br>
            <a:br>
              <a:rPr lang="en-US" sz="6600" dirty="0"/>
            </a:br>
            <a:r>
              <a:rPr lang="en-US" sz="5400" b="1" dirty="0">
                <a:solidFill>
                  <a:schemeClr val="tx1"/>
                </a:solidFill>
              </a:rPr>
              <a:t>  </a:t>
            </a:r>
            <a:br>
              <a:rPr lang="en-US" sz="6000" dirty="0"/>
            </a:br>
            <a:br>
              <a:rPr lang="en-US" sz="6000" dirty="0"/>
            </a:br>
            <a:endParaRPr lang="en-US" sz="6600" dirty="0"/>
          </a:p>
        </p:txBody>
      </p:sp>
    </p:spTree>
    <p:extLst>
      <p:ext uri="{BB962C8B-B14F-4D97-AF65-F5344CB8AC3E}">
        <p14:creationId xmlns:p14="http://schemas.microsoft.com/office/powerpoint/2010/main" val="29767167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show that Jesus is </a:t>
            </a:r>
            <a:r>
              <a:rPr lang="en-US" sz="3600" b="1" u="sng" dirty="0">
                <a:effectLst>
                  <a:glow rad="127000">
                    <a:schemeClr val="bg1">
                      <a:alpha val="76000"/>
                    </a:schemeClr>
                  </a:glow>
                </a:effectLst>
              </a:rPr>
              <a:t>alive</a:t>
            </a:r>
            <a:r>
              <a:rPr lang="en-US" sz="3600" b="1" dirty="0">
                <a:effectLst>
                  <a:glow rad="127000">
                    <a:schemeClr val="bg1">
                      <a:alpha val="76000"/>
                    </a:schemeClr>
                  </a:glow>
                </a:effectLst>
              </a:rPr>
              <a:t>, we only need to look at 5 historical facts</a:t>
            </a:r>
          </a:p>
          <a:p>
            <a:pPr lvl="2">
              <a:lnSpc>
                <a:spcPts val="3000"/>
              </a:lnSpc>
              <a:spcBef>
                <a:spcPts val="600"/>
              </a:spcBef>
            </a:pPr>
            <a:r>
              <a:rPr lang="en-US" sz="3600" b="1" dirty="0">
                <a:effectLst>
                  <a:glow rad="127000">
                    <a:schemeClr val="bg1">
                      <a:alpha val="76000"/>
                    </a:schemeClr>
                  </a:glow>
                </a:effectLst>
              </a:rPr>
              <a:t>#1 – A Death By Crucifixion</a:t>
            </a:r>
          </a:p>
        </p:txBody>
      </p:sp>
    </p:spTree>
    <p:extLst>
      <p:ext uri="{BB962C8B-B14F-4D97-AF65-F5344CB8AC3E}">
        <p14:creationId xmlns:p14="http://schemas.microsoft.com/office/powerpoint/2010/main" val="342061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show that Jesus is </a:t>
            </a:r>
            <a:r>
              <a:rPr lang="en-US" sz="3600" b="1" u="sng" dirty="0">
                <a:effectLst>
                  <a:glow rad="127000">
                    <a:schemeClr val="bg1">
                      <a:alpha val="76000"/>
                    </a:schemeClr>
                  </a:glow>
                </a:effectLst>
              </a:rPr>
              <a:t>alive</a:t>
            </a:r>
            <a:r>
              <a:rPr lang="en-US" sz="3600" b="1" dirty="0">
                <a:effectLst>
                  <a:glow rad="127000">
                    <a:schemeClr val="bg1">
                      <a:alpha val="76000"/>
                    </a:schemeClr>
                  </a:glow>
                </a:effectLst>
              </a:rPr>
              <a:t>, we only need to look at 5 historical facts</a:t>
            </a:r>
          </a:p>
          <a:p>
            <a:pPr lvl="2">
              <a:lnSpc>
                <a:spcPts val="3000"/>
              </a:lnSpc>
              <a:spcBef>
                <a:spcPts val="600"/>
              </a:spcBef>
            </a:pPr>
            <a:r>
              <a:rPr lang="en-US" sz="3600" b="1" dirty="0">
                <a:effectLst>
                  <a:glow rad="127000">
                    <a:schemeClr val="bg1">
                      <a:alpha val="76000"/>
                    </a:schemeClr>
                  </a:glow>
                </a:effectLst>
              </a:rPr>
              <a:t>#1 – A Death By Crucifixion</a:t>
            </a:r>
          </a:p>
          <a:p>
            <a:pPr lvl="2">
              <a:lnSpc>
                <a:spcPts val="3000"/>
              </a:lnSpc>
              <a:spcBef>
                <a:spcPts val="600"/>
              </a:spcBef>
            </a:pPr>
            <a:r>
              <a:rPr lang="en-US" sz="3600" b="1" dirty="0">
                <a:effectLst>
                  <a:glow rad="127000">
                    <a:schemeClr val="bg1">
                      <a:alpha val="76000"/>
                    </a:schemeClr>
                  </a:glow>
                </a:effectLst>
              </a:rPr>
              <a:t>#2 – Ladies find the tomb empty</a:t>
            </a:r>
          </a:p>
        </p:txBody>
      </p:sp>
    </p:spTree>
    <p:extLst>
      <p:ext uri="{BB962C8B-B14F-4D97-AF65-F5344CB8AC3E}">
        <p14:creationId xmlns:p14="http://schemas.microsoft.com/office/powerpoint/2010/main" val="3794790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show that Jesus is </a:t>
            </a:r>
            <a:r>
              <a:rPr lang="en-US" sz="3600" b="1" u="sng" dirty="0">
                <a:effectLst>
                  <a:glow rad="127000">
                    <a:schemeClr val="bg1">
                      <a:alpha val="76000"/>
                    </a:schemeClr>
                  </a:glow>
                </a:effectLst>
              </a:rPr>
              <a:t>alive</a:t>
            </a:r>
            <a:r>
              <a:rPr lang="en-US" sz="3600" b="1" dirty="0">
                <a:effectLst>
                  <a:glow rad="127000">
                    <a:schemeClr val="bg1">
                      <a:alpha val="76000"/>
                    </a:schemeClr>
                  </a:glow>
                </a:effectLst>
              </a:rPr>
              <a:t>, we only need to look at 5 historical facts</a:t>
            </a:r>
          </a:p>
          <a:p>
            <a:pPr lvl="2">
              <a:lnSpc>
                <a:spcPts val="3000"/>
              </a:lnSpc>
              <a:spcBef>
                <a:spcPts val="600"/>
              </a:spcBef>
            </a:pPr>
            <a:r>
              <a:rPr lang="en-US" sz="3600" b="1" dirty="0">
                <a:effectLst>
                  <a:glow rad="127000">
                    <a:schemeClr val="bg1">
                      <a:alpha val="76000"/>
                    </a:schemeClr>
                  </a:glow>
                </a:effectLst>
              </a:rPr>
              <a:t>#1 – A Death By Crucifixion</a:t>
            </a:r>
          </a:p>
          <a:p>
            <a:pPr lvl="2">
              <a:lnSpc>
                <a:spcPts val="3000"/>
              </a:lnSpc>
              <a:spcBef>
                <a:spcPts val="600"/>
              </a:spcBef>
            </a:pPr>
            <a:r>
              <a:rPr lang="en-US" sz="3600" b="1" dirty="0">
                <a:effectLst>
                  <a:glow rad="127000">
                    <a:schemeClr val="bg1">
                      <a:alpha val="76000"/>
                    </a:schemeClr>
                  </a:glow>
                </a:effectLst>
              </a:rPr>
              <a:t>#2 – Ladies find the tomb empty</a:t>
            </a:r>
          </a:p>
          <a:p>
            <a:pPr lvl="2">
              <a:lnSpc>
                <a:spcPts val="3000"/>
              </a:lnSpc>
              <a:spcBef>
                <a:spcPts val="600"/>
              </a:spcBef>
            </a:pPr>
            <a:r>
              <a:rPr lang="en-US" sz="3600" b="1" dirty="0">
                <a:effectLst>
                  <a:glow rad="127000">
                    <a:schemeClr val="bg1">
                      <a:alpha val="76000"/>
                    </a:schemeClr>
                  </a:glow>
                </a:effectLst>
              </a:rPr>
              <a:t>#3 – Independent appearances of Jesus alive after death. </a:t>
            </a:r>
          </a:p>
        </p:txBody>
      </p:sp>
    </p:spTree>
    <p:extLst>
      <p:ext uri="{BB962C8B-B14F-4D97-AF65-F5344CB8AC3E}">
        <p14:creationId xmlns:p14="http://schemas.microsoft.com/office/powerpoint/2010/main" val="39671008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show that Jesus is </a:t>
            </a:r>
            <a:r>
              <a:rPr lang="en-US" sz="3600" b="1" u="sng" dirty="0">
                <a:effectLst>
                  <a:glow rad="127000">
                    <a:schemeClr val="bg1">
                      <a:alpha val="76000"/>
                    </a:schemeClr>
                  </a:glow>
                </a:effectLst>
              </a:rPr>
              <a:t>alive</a:t>
            </a:r>
            <a:r>
              <a:rPr lang="en-US" sz="3600" b="1" dirty="0">
                <a:effectLst>
                  <a:glow rad="127000">
                    <a:schemeClr val="bg1">
                      <a:alpha val="76000"/>
                    </a:schemeClr>
                  </a:glow>
                </a:effectLst>
              </a:rPr>
              <a:t>, we only need to look at 5 historical facts</a:t>
            </a:r>
          </a:p>
          <a:p>
            <a:pPr lvl="2">
              <a:lnSpc>
                <a:spcPts val="3000"/>
              </a:lnSpc>
              <a:spcBef>
                <a:spcPts val="600"/>
              </a:spcBef>
            </a:pPr>
            <a:r>
              <a:rPr lang="en-US" sz="3600" b="1" dirty="0">
                <a:effectLst>
                  <a:glow rad="127000">
                    <a:schemeClr val="bg1">
                      <a:alpha val="76000"/>
                    </a:schemeClr>
                  </a:glow>
                </a:effectLst>
              </a:rPr>
              <a:t>#1 – A Death By Crucifixion</a:t>
            </a:r>
          </a:p>
          <a:p>
            <a:pPr lvl="2">
              <a:lnSpc>
                <a:spcPts val="3000"/>
              </a:lnSpc>
              <a:spcBef>
                <a:spcPts val="600"/>
              </a:spcBef>
            </a:pPr>
            <a:r>
              <a:rPr lang="en-US" sz="3600" b="1" dirty="0">
                <a:effectLst>
                  <a:glow rad="127000">
                    <a:schemeClr val="bg1">
                      <a:alpha val="76000"/>
                    </a:schemeClr>
                  </a:glow>
                </a:effectLst>
              </a:rPr>
              <a:t>#2 – Ladies find the tomb empty</a:t>
            </a:r>
          </a:p>
          <a:p>
            <a:pPr lvl="2">
              <a:lnSpc>
                <a:spcPts val="3000"/>
              </a:lnSpc>
              <a:spcBef>
                <a:spcPts val="600"/>
              </a:spcBef>
            </a:pPr>
            <a:r>
              <a:rPr lang="en-US" sz="3600" b="1" dirty="0">
                <a:effectLst>
                  <a:glow rad="127000">
                    <a:schemeClr val="bg1">
                      <a:alpha val="76000"/>
                    </a:schemeClr>
                  </a:glow>
                </a:effectLst>
              </a:rPr>
              <a:t>#3 – Independent appearances of Jesus alive after death. </a:t>
            </a:r>
          </a:p>
          <a:p>
            <a:pPr lvl="2">
              <a:lnSpc>
                <a:spcPts val="3000"/>
              </a:lnSpc>
              <a:spcBef>
                <a:spcPts val="600"/>
              </a:spcBef>
            </a:pPr>
            <a:r>
              <a:rPr lang="en-US" sz="3600" b="1" dirty="0">
                <a:effectLst>
                  <a:glow rad="127000">
                    <a:schemeClr val="bg1">
                      <a:alpha val="76000"/>
                    </a:schemeClr>
                  </a:glow>
                </a:effectLst>
              </a:rPr>
              <a:t>#4 – Violence endured by the apostles</a:t>
            </a:r>
          </a:p>
        </p:txBody>
      </p:sp>
    </p:spTree>
    <p:extLst>
      <p:ext uri="{BB962C8B-B14F-4D97-AF65-F5344CB8AC3E}">
        <p14:creationId xmlns:p14="http://schemas.microsoft.com/office/powerpoint/2010/main" val="2862523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show that Jesus is </a:t>
            </a:r>
            <a:r>
              <a:rPr lang="en-US" sz="3600" b="1" u="sng" dirty="0">
                <a:effectLst>
                  <a:glow rad="127000">
                    <a:schemeClr val="bg1">
                      <a:alpha val="76000"/>
                    </a:schemeClr>
                  </a:glow>
                </a:effectLst>
              </a:rPr>
              <a:t>alive</a:t>
            </a:r>
            <a:r>
              <a:rPr lang="en-US" sz="3600" b="1" dirty="0">
                <a:effectLst>
                  <a:glow rad="127000">
                    <a:schemeClr val="bg1">
                      <a:alpha val="76000"/>
                    </a:schemeClr>
                  </a:glow>
                </a:effectLst>
              </a:rPr>
              <a:t>, we only need to look at 5 historical facts</a:t>
            </a:r>
          </a:p>
          <a:p>
            <a:pPr lvl="2">
              <a:lnSpc>
                <a:spcPts val="3000"/>
              </a:lnSpc>
              <a:spcBef>
                <a:spcPts val="600"/>
              </a:spcBef>
            </a:pPr>
            <a:r>
              <a:rPr lang="en-US" sz="3600" b="1" dirty="0">
                <a:effectLst>
                  <a:glow rad="127000">
                    <a:schemeClr val="bg1">
                      <a:alpha val="76000"/>
                    </a:schemeClr>
                  </a:glow>
                </a:effectLst>
              </a:rPr>
              <a:t>#1 – A Death By Crucifixion</a:t>
            </a:r>
          </a:p>
          <a:p>
            <a:pPr lvl="2">
              <a:lnSpc>
                <a:spcPts val="3000"/>
              </a:lnSpc>
              <a:spcBef>
                <a:spcPts val="600"/>
              </a:spcBef>
            </a:pPr>
            <a:r>
              <a:rPr lang="en-US" sz="3600" b="1" dirty="0">
                <a:effectLst>
                  <a:glow rad="127000">
                    <a:schemeClr val="bg1">
                      <a:alpha val="76000"/>
                    </a:schemeClr>
                  </a:glow>
                </a:effectLst>
              </a:rPr>
              <a:t>#2 – Ladies find the tomb empty</a:t>
            </a:r>
          </a:p>
          <a:p>
            <a:pPr lvl="2">
              <a:lnSpc>
                <a:spcPts val="3000"/>
              </a:lnSpc>
              <a:spcBef>
                <a:spcPts val="600"/>
              </a:spcBef>
            </a:pPr>
            <a:r>
              <a:rPr lang="en-US" sz="3600" b="1" dirty="0">
                <a:effectLst>
                  <a:glow rad="127000">
                    <a:schemeClr val="bg1">
                      <a:alpha val="76000"/>
                    </a:schemeClr>
                  </a:glow>
                </a:effectLst>
              </a:rPr>
              <a:t>#3 – Independent appearances of Jesus alive after death. </a:t>
            </a:r>
          </a:p>
          <a:p>
            <a:pPr lvl="2">
              <a:lnSpc>
                <a:spcPts val="3000"/>
              </a:lnSpc>
              <a:spcBef>
                <a:spcPts val="600"/>
              </a:spcBef>
            </a:pPr>
            <a:r>
              <a:rPr lang="en-US" sz="3600" b="1" dirty="0">
                <a:effectLst>
                  <a:glow rad="127000">
                    <a:schemeClr val="bg1">
                      <a:alpha val="76000"/>
                    </a:schemeClr>
                  </a:glow>
                </a:effectLst>
              </a:rPr>
              <a:t>#4 – Violence endured by the apostles</a:t>
            </a:r>
          </a:p>
          <a:p>
            <a:pPr lvl="2">
              <a:lnSpc>
                <a:spcPts val="3000"/>
              </a:lnSpc>
              <a:spcBef>
                <a:spcPts val="600"/>
              </a:spcBef>
            </a:pPr>
            <a:r>
              <a:rPr lang="en-US" sz="3600" b="1" dirty="0">
                <a:effectLst>
                  <a:glow rad="127000">
                    <a:schemeClr val="bg1">
                      <a:alpha val="76000"/>
                    </a:schemeClr>
                  </a:glow>
                </a:effectLst>
              </a:rPr>
              <a:t>#5 – Enemies of Christ converted </a:t>
            </a:r>
          </a:p>
        </p:txBody>
      </p:sp>
    </p:spTree>
    <p:extLst>
      <p:ext uri="{BB962C8B-B14F-4D97-AF65-F5344CB8AC3E}">
        <p14:creationId xmlns:p14="http://schemas.microsoft.com/office/powerpoint/2010/main" val="33815685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show that Jesus is </a:t>
            </a:r>
            <a:r>
              <a:rPr lang="en-US" sz="3600" b="1" u="sng" dirty="0">
                <a:effectLst>
                  <a:glow rad="127000">
                    <a:schemeClr val="bg1">
                      <a:alpha val="76000"/>
                    </a:schemeClr>
                  </a:glow>
                </a:effectLst>
              </a:rPr>
              <a:t>alive</a:t>
            </a:r>
            <a:r>
              <a:rPr lang="en-US" sz="3600" b="1" dirty="0">
                <a:effectLst>
                  <a:glow rad="127000">
                    <a:schemeClr val="bg1">
                      <a:alpha val="76000"/>
                    </a:schemeClr>
                  </a:glow>
                </a:effectLst>
              </a:rPr>
              <a:t>, we only need to look at 5 historical facts</a:t>
            </a:r>
          </a:p>
          <a:p>
            <a:pPr lvl="2">
              <a:lnSpc>
                <a:spcPts val="3000"/>
              </a:lnSpc>
              <a:spcBef>
                <a:spcPts val="600"/>
              </a:spcBef>
            </a:pPr>
            <a:r>
              <a:rPr lang="en-US" sz="3600" b="1" dirty="0">
                <a:effectLst>
                  <a:glow rad="127000">
                    <a:schemeClr val="bg1">
                      <a:alpha val="76000"/>
                    </a:schemeClr>
                  </a:glow>
                </a:effectLst>
              </a:rPr>
              <a:t>#1 – A Death By Crucifixion</a:t>
            </a:r>
          </a:p>
          <a:p>
            <a:pPr lvl="2">
              <a:lnSpc>
                <a:spcPts val="3000"/>
              </a:lnSpc>
              <a:spcBef>
                <a:spcPts val="600"/>
              </a:spcBef>
            </a:pPr>
            <a:r>
              <a:rPr lang="en-US" sz="3600" b="1" dirty="0">
                <a:effectLst>
                  <a:glow rad="127000">
                    <a:schemeClr val="bg1">
                      <a:alpha val="76000"/>
                    </a:schemeClr>
                  </a:glow>
                </a:effectLst>
              </a:rPr>
              <a:t>#2 – Ladies find the tomb empty</a:t>
            </a:r>
          </a:p>
          <a:p>
            <a:pPr lvl="2">
              <a:lnSpc>
                <a:spcPts val="3000"/>
              </a:lnSpc>
              <a:spcBef>
                <a:spcPts val="600"/>
              </a:spcBef>
            </a:pPr>
            <a:r>
              <a:rPr lang="en-US" sz="3600" b="1" dirty="0">
                <a:effectLst>
                  <a:glow rad="127000">
                    <a:schemeClr val="bg1">
                      <a:alpha val="76000"/>
                    </a:schemeClr>
                  </a:glow>
                </a:effectLst>
              </a:rPr>
              <a:t>#3 – Independent appearances of Jesus alive after death. </a:t>
            </a:r>
          </a:p>
          <a:p>
            <a:pPr lvl="2">
              <a:lnSpc>
                <a:spcPts val="3000"/>
              </a:lnSpc>
              <a:spcBef>
                <a:spcPts val="600"/>
              </a:spcBef>
            </a:pPr>
            <a:r>
              <a:rPr lang="en-US" sz="3600" b="1" dirty="0">
                <a:effectLst>
                  <a:glow rad="127000">
                    <a:schemeClr val="bg1">
                      <a:alpha val="76000"/>
                    </a:schemeClr>
                  </a:glow>
                </a:effectLst>
              </a:rPr>
              <a:t>#4 – Violence endured by the apostles</a:t>
            </a:r>
          </a:p>
          <a:p>
            <a:pPr lvl="2">
              <a:lnSpc>
                <a:spcPts val="3000"/>
              </a:lnSpc>
              <a:spcBef>
                <a:spcPts val="600"/>
              </a:spcBef>
            </a:pPr>
            <a:r>
              <a:rPr lang="en-US" sz="3600" b="1" dirty="0">
                <a:effectLst>
                  <a:glow rad="127000">
                    <a:schemeClr val="bg1">
                      <a:alpha val="76000"/>
                    </a:schemeClr>
                  </a:glow>
                </a:effectLst>
              </a:rPr>
              <a:t>#5 – Enemies of Christ converted </a:t>
            </a:r>
          </a:p>
          <a:p>
            <a:pPr lvl="2">
              <a:lnSpc>
                <a:spcPts val="3000"/>
              </a:lnSpc>
              <a:spcBef>
                <a:spcPts val="600"/>
              </a:spcBef>
            </a:pPr>
            <a:r>
              <a:rPr lang="en-US" sz="3600" b="1" dirty="0">
                <a:effectLst>
                  <a:glow rad="127000">
                    <a:schemeClr val="bg1">
                      <a:alpha val="76000"/>
                    </a:schemeClr>
                  </a:glow>
                </a:effectLst>
              </a:rPr>
              <a:t>These 5 fact are NOT controversial. Historians agree!</a:t>
            </a:r>
            <a:endParaRPr lang="en-US" sz="3600" b="1" u="sng" dirty="0">
              <a:effectLst>
                <a:glow rad="127000">
                  <a:schemeClr val="bg1">
                    <a:alpha val="76000"/>
                  </a:schemeClr>
                </a:glow>
              </a:effectLst>
            </a:endParaRPr>
          </a:p>
        </p:txBody>
      </p:sp>
    </p:spTree>
    <p:extLst>
      <p:ext uri="{BB962C8B-B14F-4D97-AF65-F5344CB8AC3E}">
        <p14:creationId xmlns:p14="http://schemas.microsoft.com/office/powerpoint/2010/main" val="34518568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show that Jesus is </a:t>
            </a:r>
            <a:r>
              <a:rPr lang="en-US" sz="3600" b="1" u="sng" dirty="0">
                <a:effectLst>
                  <a:glow rad="127000">
                    <a:schemeClr val="bg1">
                      <a:alpha val="76000"/>
                    </a:schemeClr>
                  </a:glow>
                </a:effectLst>
              </a:rPr>
              <a:t>alive</a:t>
            </a:r>
            <a:r>
              <a:rPr lang="en-US" sz="3600" b="1" dirty="0">
                <a:effectLst>
                  <a:glow rad="127000">
                    <a:schemeClr val="bg1">
                      <a:alpha val="76000"/>
                    </a:schemeClr>
                  </a:glow>
                </a:effectLst>
              </a:rPr>
              <a:t>, we only need to look at 5 historical facts</a:t>
            </a:r>
          </a:p>
          <a:p>
            <a:pPr lvl="2">
              <a:lnSpc>
                <a:spcPts val="3000"/>
              </a:lnSpc>
              <a:spcBef>
                <a:spcPts val="600"/>
              </a:spcBef>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lvl="2">
              <a:lnSpc>
                <a:spcPts val="3000"/>
              </a:lnSpc>
              <a:spcBef>
                <a:spcPts val="600"/>
              </a:spcBef>
            </a:pPr>
            <a:r>
              <a:rPr lang="en-US" sz="3600" b="1" dirty="0">
                <a:effectLst>
                  <a:glow rad="127000">
                    <a:schemeClr val="bg1">
                      <a:alpha val="76000"/>
                    </a:schemeClr>
                  </a:glow>
                </a:effectLst>
              </a:rPr>
              <a:t>#2 – Ladies find the tomb empty</a:t>
            </a:r>
          </a:p>
          <a:p>
            <a:pPr lvl="2">
              <a:lnSpc>
                <a:spcPts val="3000"/>
              </a:lnSpc>
              <a:spcBef>
                <a:spcPts val="600"/>
              </a:spcBef>
            </a:pPr>
            <a:r>
              <a:rPr lang="en-US" sz="3600" b="1" dirty="0">
                <a:effectLst>
                  <a:glow rad="127000">
                    <a:schemeClr val="bg1">
                      <a:alpha val="76000"/>
                    </a:schemeClr>
                  </a:glow>
                </a:effectLst>
              </a:rPr>
              <a:t>#3 – Independent appearances of Jesus alive after death. </a:t>
            </a:r>
          </a:p>
          <a:p>
            <a:pPr lvl="2">
              <a:lnSpc>
                <a:spcPts val="3000"/>
              </a:lnSpc>
              <a:spcBef>
                <a:spcPts val="600"/>
              </a:spcBef>
            </a:pPr>
            <a:r>
              <a:rPr lang="en-US" sz="3600" b="1" dirty="0">
                <a:effectLst>
                  <a:glow rad="127000">
                    <a:schemeClr val="bg1">
                      <a:alpha val="76000"/>
                    </a:schemeClr>
                  </a:glow>
                </a:effectLst>
              </a:rPr>
              <a:t>#4 – Violence endured by the apostles</a:t>
            </a:r>
          </a:p>
          <a:p>
            <a:pPr lvl="2">
              <a:lnSpc>
                <a:spcPts val="3000"/>
              </a:lnSpc>
              <a:spcBef>
                <a:spcPts val="600"/>
              </a:spcBef>
            </a:pPr>
            <a:r>
              <a:rPr lang="en-US" sz="3600" b="1" dirty="0">
                <a:effectLst>
                  <a:glow rad="127000">
                    <a:schemeClr val="bg1">
                      <a:alpha val="76000"/>
                    </a:schemeClr>
                  </a:glow>
                </a:effectLst>
              </a:rPr>
              <a:t>#5 – Enemies of Christ converted </a:t>
            </a:r>
          </a:p>
          <a:p>
            <a:pPr lvl="2">
              <a:lnSpc>
                <a:spcPts val="3000"/>
              </a:lnSpc>
              <a:spcBef>
                <a:spcPts val="600"/>
              </a:spcBef>
            </a:pPr>
            <a:r>
              <a:rPr lang="en-US" sz="3600" b="1" dirty="0">
                <a:effectLst>
                  <a:glow rad="127000">
                    <a:schemeClr val="bg1">
                      <a:alpha val="76000"/>
                    </a:schemeClr>
                  </a:glow>
                </a:effectLst>
              </a:rPr>
              <a:t>These 5 fact are NOT controversial. Historians agree!</a:t>
            </a:r>
            <a:endParaRPr lang="en-US" sz="3600" b="1" u="sng" dirty="0">
              <a:effectLst>
                <a:glow rad="127000">
                  <a:schemeClr val="bg1">
                    <a:alpha val="76000"/>
                  </a:schemeClr>
                </a:glow>
              </a:effectLst>
            </a:endParaRPr>
          </a:p>
        </p:txBody>
      </p:sp>
      <p:sp>
        <p:nvSpPr>
          <p:cNvPr id="2" name="TextBox 1"/>
          <p:cNvSpPr txBox="1"/>
          <p:nvPr/>
        </p:nvSpPr>
        <p:spPr>
          <a:xfrm>
            <a:off x="3962400" y="4767352"/>
            <a:ext cx="5638800" cy="1862048"/>
          </a:xfrm>
          <a:prstGeom prst="rect">
            <a:avLst/>
          </a:prstGeom>
          <a:noFill/>
        </p:spPr>
        <p:txBody>
          <a:bodyPr wrap="square" rtlCol="0">
            <a:spAutoFit/>
          </a:bodyPr>
          <a:lstStyle/>
          <a:p>
            <a:r>
              <a:rPr lang="en-US" sz="11500" b="1" dirty="0">
                <a:effectLst>
                  <a:glow rad="114300">
                    <a:schemeClr val="bg1">
                      <a:alpha val="90000"/>
                    </a:schemeClr>
                  </a:glow>
                </a:effectLst>
              </a:rPr>
              <a:t>A</a:t>
            </a:r>
            <a:endParaRPr lang="en-US" b="1" dirty="0">
              <a:effectLst>
                <a:glow rad="114300">
                  <a:schemeClr val="bg1">
                    <a:alpha val="90000"/>
                  </a:schemeClr>
                </a:glow>
              </a:effectLst>
            </a:endParaRPr>
          </a:p>
        </p:txBody>
      </p:sp>
    </p:spTree>
    <p:extLst>
      <p:ext uri="{BB962C8B-B14F-4D97-AF65-F5344CB8AC3E}">
        <p14:creationId xmlns:p14="http://schemas.microsoft.com/office/powerpoint/2010/main" val="2768576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0"/>
            <a:ext cx="9144000" cy="6858000"/>
          </a:xfrm>
          <a:noFill/>
          <a:ln>
            <a:noFill/>
          </a:ln>
        </p:spPr>
        <p:style>
          <a:lnRef idx="3">
            <a:schemeClr val="lt1"/>
          </a:lnRef>
          <a:fillRef idx="1">
            <a:schemeClr val="accent1"/>
          </a:fillRef>
          <a:effectRef idx="1">
            <a:schemeClr val="accent1"/>
          </a:effectRef>
          <a:fontRef idx="minor">
            <a:schemeClr val="lt1"/>
          </a:fontRef>
        </p:style>
        <p:txBody>
          <a:bodyPr>
            <a:normAutofit fontScale="90000"/>
          </a:bodyPr>
          <a:lstStyle/>
          <a:p>
            <a:br>
              <a:rPr lang="en-US" sz="11500" dirty="0">
                <a:effectLst>
                  <a:glow rad="127000">
                    <a:schemeClr val="tx1"/>
                  </a:glow>
                </a:effectLst>
              </a:rPr>
            </a:br>
            <a:br>
              <a:rPr lang="en-US" sz="11500" dirty="0">
                <a:effectLst>
                  <a:glow rad="127000">
                    <a:schemeClr val="tx1"/>
                  </a:glow>
                </a:effectLst>
              </a:rPr>
            </a:br>
            <a:r>
              <a:rPr lang="en-US" sz="10700" dirty="0">
                <a:effectLst>
                  <a:glow rad="127000">
                    <a:schemeClr val="tx1"/>
                  </a:glow>
                </a:effectLst>
              </a:rPr>
              <a:t>Evidence for </a:t>
            </a:r>
            <a:br>
              <a:rPr lang="en-US" sz="10700" dirty="0">
                <a:effectLst>
                  <a:glow rad="127000">
                    <a:schemeClr val="tx1"/>
                  </a:glow>
                </a:effectLst>
              </a:rPr>
            </a:br>
            <a:r>
              <a:rPr lang="en-US" sz="10700" dirty="0">
                <a:effectLst>
                  <a:glow rad="127000">
                    <a:schemeClr val="tx1"/>
                  </a:glow>
                </a:effectLst>
              </a:rPr>
              <a:t>The Resurrection</a:t>
            </a:r>
            <a:br>
              <a:rPr lang="en-US" sz="10700" dirty="0">
                <a:effectLst>
                  <a:glow rad="127000">
                    <a:schemeClr val="tx1"/>
                  </a:glow>
                </a:effectLst>
              </a:rPr>
            </a:br>
            <a:r>
              <a:rPr lang="en-US" sz="10700" dirty="0">
                <a:effectLst>
                  <a:glow rad="127000">
                    <a:schemeClr val="tx1"/>
                  </a:glow>
                </a:effectLst>
              </a:rPr>
              <a:t>of Christ</a:t>
            </a:r>
            <a:br>
              <a:rPr lang="en-US" sz="10700" dirty="0">
                <a:effectLst>
                  <a:glow rad="127000">
                    <a:schemeClr val="tx1"/>
                  </a:glow>
                </a:effectLst>
              </a:rPr>
            </a:br>
            <a:br>
              <a:rPr lang="en-US" sz="6600" dirty="0">
                <a:effectLst>
                  <a:glow rad="127000">
                    <a:schemeClr val="tx1"/>
                  </a:glow>
                </a:effectLst>
              </a:rPr>
            </a:br>
            <a:br>
              <a:rPr lang="en-US" sz="6600" dirty="0"/>
            </a:br>
            <a:r>
              <a:rPr lang="en-US" sz="5400" b="1" dirty="0">
                <a:solidFill>
                  <a:schemeClr val="tx1"/>
                </a:solidFill>
              </a:rPr>
              <a:t>  </a:t>
            </a:r>
            <a:br>
              <a:rPr lang="en-US" sz="6000" dirty="0"/>
            </a:br>
            <a:br>
              <a:rPr lang="en-US" sz="6000" dirty="0"/>
            </a:br>
            <a:endParaRPr lang="en-US" sz="6600" dirty="0"/>
          </a:p>
        </p:txBody>
      </p:sp>
    </p:spTree>
    <p:extLst>
      <p:ext uri="{BB962C8B-B14F-4D97-AF65-F5344CB8AC3E}">
        <p14:creationId xmlns:p14="http://schemas.microsoft.com/office/powerpoint/2010/main" val="2582379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show that Jesus is </a:t>
            </a:r>
            <a:r>
              <a:rPr lang="en-US" sz="3600" b="1" u="sng" dirty="0">
                <a:effectLst>
                  <a:glow rad="127000">
                    <a:schemeClr val="bg1">
                      <a:alpha val="76000"/>
                    </a:schemeClr>
                  </a:glow>
                </a:effectLst>
              </a:rPr>
              <a:t>alive</a:t>
            </a:r>
            <a:r>
              <a:rPr lang="en-US" sz="3600" b="1" dirty="0">
                <a:effectLst>
                  <a:glow rad="127000">
                    <a:schemeClr val="bg1">
                      <a:alpha val="76000"/>
                    </a:schemeClr>
                  </a:glow>
                </a:effectLst>
              </a:rPr>
              <a:t>, we only need to look at 5 historical facts</a:t>
            </a:r>
          </a:p>
          <a:p>
            <a:pPr lvl="2">
              <a:lnSpc>
                <a:spcPts val="3000"/>
              </a:lnSpc>
              <a:spcBef>
                <a:spcPts val="600"/>
              </a:spcBef>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lvl="2">
              <a:lnSpc>
                <a:spcPts val="3000"/>
              </a:lnSpc>
              <a:spcBef>
                <a:spcPts val="600"/>
              </a:spcBef>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lvl="2">
              <a:lnSpc>
                <a:spcPts val="3000"/>
              </a:lnSpc>
              <a:spcBef>
                <a:spcPts val="600"/>
              </a:spcBef>
            </a:pPr>
            <a:r>
              <a:rPr lang="en-US" sz="3600" b="1" dirty="0">
                <a:effectLst>
                  <a:glow rad="127000">
                    <a:schemeClr val="bg1">
                      <a:alpha val="76000"/>
                    </a:schemeClr>
                  </a:glow>
                </a:effectLst>
              </a:rPr>
              <a:t>#3 – Independent appearances of Jesus alive after death. </a:t>
            </a:r>
          </a:p>
          <a:p>
            <a:pPr lvl="2">
              <a:lnSpc>
                <a:spcPts val="3000"/>
              </a:lnSpc>
              <a:spcBef>
                <a:spcPts val="600"/>
              </a:spcBef>
            </a:pPr>
            <a:r>
              <a:rPr lang="en-US" sz="3600" b="1" dirty="0">
                <a:effectLst>
                  <a:glow rad="127000">
                    <a:schemeClr val="bg1">
                      <a:alpha val="76000"/>
                    </a:schemeClr>
                  </a:glow>
                </a:effectLst>
              </a:rPr>
              <a:t>#4 – Violence endured by the apostles</a:t>
            </a:r>
          </a:p>
          <a:p>
            <a:pPr lvl="2">
              <a:lnSpc>
                <a:spcPts val="3000"/>
              </a:lnSpc>
              <a:spcBef>
                <a:spcPts val="600"/>
              </a:spcBef>
            </a:pPr>
            <a:r>
              <a:rPr lang="en-US" sz="3600" b="1" dirty="0">
                <a:effectLst>
                  <a:glow rad="127000">
                    <a:schemeClr val="bg1">
                      <a:alpha val="76000"/>
                    </a:schemeClr>
                  </a:glow>
                </a:effectLst>
              </a:rPr>
              <a:t>#5 – Enemies of Christ converted </a:t>
            </a:r>
          </a:p>
          <a:p>
            <a:pPr lvl="2">
              <a:lnSpc>
                <a:spcPts val="3000"/>
              </a:lnSpc>
              <a:spcBef>
                <a:spcPts val="600"/>
              </a:spcBef>
            </a:pPr>
            <a:r>
              <a:rPr lang="en-US" sz="3600" b="1" dirty="0">
                <a:effectLst>
                  <a:glow rad="127000">
                    <a:schemeClr val="bg1">
                      <a:alpha val="76000"/>
                    </a:schemeClr>
                  </a:glow>
                </a:effectLst>
              </a:rPr>
              <a:t>These 5 fact are NOT controversial. Historians agree!</a:t>
            </a:r>
            <a:endParaRPr lang="en-US" sz="3600" b="1" u="sng" dirty="0">
              <a:effectLst>
                <a:glow rad="127000">
                  <a:schemeClr val="bg1">
                    <a:alpha val="76000"/>
                  </a:schemeClr>
                </a:glow>
              </a:effectLst>
            </a:endParaRPr>
          </a:p>
        </p:txBody>
      </p:sp>
      <p:sp>
        <p:nvSpPr>
          <p:cNvPr id="2" name="TextBox 1"/>
          <p:cNvSpPr txBox="1"/>
          <p:nvPr/>
        </p:nvSpPr>
        <p:spPr>
          <a:xfrm>
            <a:off x="3962400" y="4767352"/>
            <a:ext cx="5638800" cy="1862048"/>
          </a:xfrm>
          <a:prstGeom prst="rect">
            <a:avLst/>
          </a:prstGeom>
          <a:noFill/>
        </p:spPr>
        <p:txBody>
          <a:bodyPr wrap="square" rtlCol="0">
            <a:spAutoFit/>
          </a:bodyPr>
          <a:lstStyle/>
          <a:p>
            <a:r>
              <a:rPr lang="en-US" sz="11500" b="1" dirty="0">
                <a:effectLst>
                  <a:glow rad="114300">
                    <a:schemeClr val="bg1">
                      <a:alpha val="90000"/>
                    </a:schemeClr>
                  </a:glow>
                </a:effectLst>
              </a:rPr>
              <a:t>AL</a:t>
            </a:r>
            <a:endParaRPr lang="en-US" b="1" dirty="0">
              <a:effectLst>
                <a:glow rad="114300">
                  <a:schemeClr val="bg1">
                    <a:alpha val="90000"/>
                  </a:schemeClr>
                </a:glow>
              </a:effectLst>
            </a:endParaRPr>
          </a:p>
        </p:txBody>
      </p:sp>
    </p:spTree>
    <p:extLst>
      <p:ext uri="{BB962C8B-B14F-4D97-AF65-F5344CB8AC3E}">
        <p14:creationId xmlns:p14="http://schemas.microsoft.com/office/powerpoint/2010/main" val="33421353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show that Jesus is </a:t>
            </a:r>
            <a:r>
              <a:rPr lang="en-US" sz="3600" b="1" u="sng" dirty="0">
                <a:effectLst>
                  <a:glow rad="127000">
                    <a:schemeClr val="bg1">
                      <a:alpha val="76000"/>
                    </a:schemeClr>
                  </a:glow>
                </a:effectLst>
              </a:rPr>
              <a:t>alive</a:t>
            </a:r>
            <a:r>
              <a:rPr lang="en-US" sz="3600" b="1" dirty="0">
                <a:effectLst>
                  <a:glow rad="127000">
                    <a:schemeClr val="bg1">
                      <a:alpha val="76000"/>
                    </a:schemeClr>
                  </a:glow>
                </a:effectLst>
              </a:rPr>
              <a:t>, we only need to look at 5 historical facts</a:t>
            </a:r>
          </a:p>
          <a:p>
            <a:pPr lvl="2">
              <a:lnSpc>
                <a:spcPts val="3000"/>
              </a:lnSpc>
              <a:spcBef>
                <a:spcPts val="600"/>
              </a:spcBef>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lvl="2">
              <a:lnSpc>
                <a:spcPts val="3000"/>
              </a:lnSpc>
              <a:spcBef>
                <a:spcPts val="600"/>
              </a:spcBef>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lvl="2">
              <a:lnSpc>
                <a:spcPts val="3000"/>
              </a:lnSpc>
              <a:spcBef>
                <a:spcPts val="600"/>
              </a:spcBef>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after death. </a:t>
            </a:r>
          </a:p>
          <a:p>
            <a:pPr lvl="2">
              <a:lnSpc>
                <a:spcPts val="3000"/>
              </a:lnSpc>
              <a:spcBef>
                <a:spcPts val="600"/>
              </a:spcBef>
            </a:pPr>
            <a:r>
              <a:rPr lang="en-US" sz="3600" b="1" dirty="0">
                <a:effectLst>
                  <a:glow rad="127000">
                    <a:schemeClr val="bg1">
                      <a:alpha val="76000"/>
                    </a:schemeClr>
                  </a:glow>
                </a:effectLst>
              </a:rPr>
              <a:t>#4 – Violence endured by the apostles</a:t>
            </a:r>
          </a:p>
          <a:p>
            <a:pPr lvl="2">
              <a:lnSpc>
                <a:spcPts val="3000"/>
              </a:lnSpc>
              <a:spcBef>
                <a:spcPts val="600"/>
              </a:spcBef>
            </a:pPr>
            <a:r>
              <a:rPr lang="en-US" sz="3600" b="1" dirty="0">
                <a:effectLst>
                  <a:glow rad="127000">
                    <a:schemeClr val="bg1">
                      <a:alpha val="76000"/>
                    </a:schemeClr>
                  </a:glow>
                </a:effectLst>
              </a:rPr>
              <a:t>#5 – Enemies of Christ converted </a:t>
            </a:r>
          </a:p>
          <a:p>
            <a:pPr lvl="2">
              <a:lnSpc>
                <a:spcPts val="3000"/>
              </a:lnSpc>
              <a:spcBef>
                <a:spcPts val="600"/>
              </a:spcBef>
            </a:pPr>
            <a:r>
              <a:rPr lang="en-US" sz="3600" b="1" dirty="0">
                <a:effectLst>
                  <a:glow rad="127000">
                    <a:schemeClr val="bg1">
                      <a:alpha val="76000"/>
                    </a:schemeClr>
                  </a:glow>
                </a:effectLst>
              </a:rPr>
              <a:t>These 5 fact are NOT controversial. Historians agree!</a:t>
            </a:r>
            <a:endParaRPr lang="en-US" sz="3600" b="1" u="sng" dirty="0">
              <a:effectLst>
                <a:glow rad="127000">
                  <a:schemeClr val="bg1">
                    <a:alpha val="76000"/>
                  </a:schemeClr>
                </a:glow>
              </a:effectLst>
            </a:endParaRPr>
          </a:p>
        </p:txBody>
      </p:sp>
      <p:sp>
        <p:nvSpPr>
          <p:cNvPr id="2" name="TextBox 1"/>
          <p:cNvSpPr txBox="1"/>
          <p:nvPr/>
        </p:nvSpPr>
        <p:spPr>
          <a:xfrm>
            <a:off x="3962400" y="4767352"/>
            <a:ext cx="5638800" cy="1862048"/>
          </a:xfrm>
          <a:prstGeom prst="rect">
            <a:avLst/>
          </a:prstGeom>
          <a:noFill/>
        </p:spPr>
        <p:txBody>
          <a:bodyPr wrap="square" rtlCol="0">
            <a:spAutoFit/>
          </a:bodyPr>
          <a:lstStyle/>
          <a:p>
            <a:r>
              <a:rPr lang="en-US" sz="11500" b="1" dirty="0">
                <a:effectLst>
                  <a:glow rad="114300">
                    <a:schemeClr val="bg1">
                      <a:alpha val="90000"/>
                    </a:schemeClr>
                  </a:glow>
                </a:effectLst>
              </a:rPr>
              <a:t>ALI</a:t>
            </a:r>
            <a:endParaRPr lang="en-US" b="1" dirty="0">
              <a:effectLst>
                <a:glow rad="114300">
                  <a:schemeClr val="bg1">
                    <a:alpha val="90000"/>
                  </a:schemeClr>
                </a:glow>
              </a:effectLst>
            </a:endParaRPr>
          </a:p>
        </p:txBody>
      </p:sp>
    </p:spTree>
    <p:extLst>
      <p:ext uri="{BB962C8B-B14F-4D97-AF65-F5344CB8AC3E}">
        <p14:creationId xmlns:p14="http://schemas.microsoft.com/office/powerpoint/2010/main" val="530797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show that Jesus is </a:t>
            </a:r>
            <a:r>
              <a:rPr lang="en-US" sz="3600" b="1" u="sng" dirty="0">
                <a:effectLst>
                  <a:glow rad="127000">
                    <a:schemeClr val="bg1">
                      <a:alpha val="76000"/>
                    </a:schemeClr>
                  </a:glow>
                </a:effectLst>
              </a:rPr>
              <a:t>alive</a:t>
            </a:r>
            <a:r>
              <a:rPr lang="en-US" sz="3600" b="1" dirty="0">
                <a:effectLst>
                  <a:glow rad="127000">
                    <a:schemeClr val="bg1">
                      <a:alpha val="76000"/>
                    </a:schemeClr>
                  </a:glow>
                </a:effectLst>
              </a:rPr>
              <a:t>, we only need to look at 5 historical facts</a:t>
            </a:r>
          </a:p>
          <a:p>
            <a:pPr lvl="2">
              <a:lnSpc>
                <a:spcPts val="3000"/>
              </a:lnSpc>
              <a:spcBef>
                <a:spcPts val="600"/>
              </a:spcBef>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lvl="2">
              <a:lnSpc>
                <a:spcPts val="3000"/>
              </a:lnSpc>
              <a:spcBef>
                <a:spcPts val="600"/>
              </a:spcBef>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lvl="2">
              <a:lnSpc>
                <a:spcPts val="3000"/>
              </a:lnSpc>
              <a:spcBef>
                <a:spcPts val="600"/>
              </a:spcBef>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after death. </a:t>
            </a:r>
          </a:p>
          <a:p>
            <a:pPr lvl="2">
              <a:lnSpc>
                <a:spcPts val="3000"/>
              </a:lnSpc>
              <a:spcBef>
                <a:spcPts val="600"/>
              </a:spcBef>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2">
              <a:lnSpc>
                <a:spcPts val="3000"/>
              </a:lnSpc>
              <a:spcBef>
                <a:spcPts val="600"/>
              </a:spcBef>
            </a:pPr>
            <a:r>
              <a:rPr lang="en-US" sz="3600" b="1" dirty="0">
                <a:effectLst>
                  <a:glow rad="127000">
                    <a:schemeClr val="bg1">
                      <a:alpha val="76000"/>
                    </a:schemeClr>
                  </a:glow>
                </a:effectLst>
              </a:rPr>
              <a:t>#5 – Enemies of Christ converted </a:t>
            </a:r>
          </a:p>
          <a:p>
            <a:pPr lvl="2">
              <a:lnSpc>
                <a:spcPts val="3000"/>
              </a:lnSpc>
              <a:spcBef>
                <a:spcPts val="600"/>
              </a:spcBef>
            </a:pPr>
            <a:r>
              <a:rPr lang="en-US" sz="3600" b="1" dirty="0">
                <a:effectLst>
                  <a:glow rad="127000">
                    <a:schemeClr val="bg1">
                      <a:alpha val="76000"/>
                    </a:schemeClr>
                  </a:glow>
                </a:effectLst>
              </a:rPr>
              <a:t>These 5 fact are NOT controversial. Historians agree!</a:t>
            </a:r>
            <a:endParaRPr lang="en-US" sz="3600" b="1" u="sng" dirty="0">
              <a:effectLst>
                <a:glow rad="127000">
                  <a:schemeClr val="bg1">
                    <a:alpha val="76000"/>
                  </a:schemeClr>
                </a:glow>
              </a:effectLst>
            </a:endParaRPr>
          </a:p>
        </p:txBody>
      </p:sp>
      <p:sp>
        <p:nvSpPr>
          <p:cNvPr id="2" name="TextBox 1"/>
          <p:cNvSpPr txBox="1"/>
          <p:nvPr/>
        </p:nvSpPr>
        <p:spPr>
          <a:xfrm>
            <a:off x="3962400" y="4767352"/>
            <a:ext cx="5638800" cy="1862048"/>
          </a:xfrm>
          <a:prstGeom prst="rect">
            <a:avLst/>
          </a:prstGeom>
          <a:noFill/>
        </p:spPr>
        <p:txBody>
          <a:bodyPr wrap="square" rtlCol="0">
            <a:spAutoFit/>
          </a:bodyPr>
          <a:lstStyle/>
          <a:p>
            <a:r>
              <a:rPr lang="en-US" sz="11500" b="1" dirty="0">
                <a:effectLst>
                  <a:glow rad="114300">
                    <a:schemeClr val="bg1">
                      <a:alpha val="90000"/>
                    </a:schemeClr>
                  </a:glow>
                </a:effectLst>
              </a:rPr>
              <a:t>ALIV</a:t>
            </a:r>
            <a:endParaRPr lang="en-US" b="1" dirty="0">
              <a:effectLst>
                <a:glow rad="114300">
                  <a:schemeClr val="bg1">
                    <a:alpha val="90000"/>
                  </a:schemeClr>
                </a:glow>
              </a:effectLst>
            </a:endParaRPr>
          </a:p>
        </p:txBody>
      </p:sp>
    </p:spTree>
    <p:extLst>
      <p:ext uri="{BB962C8B-B14F-4D97-AF65-F5344CB8AC3E}">
        <p14:creationId xmlns:p14="http://schemas.microsoft.com/office/powerpoint/2010/main" val="14969164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show that Jesus is </a:t>
            </a:r>
            <a:r>
              <a:rPr lang="en-US" sz="3600" b="1" u="sng" dirty="0">
                <a:effectLst>
                  <a:glow rad="127000">
                    <a:schemeClr val="bg1">
                      <a:alpha val="76000"/>
                    </a:schemeClr>
                  </a:glow>
                </a:effectLst>
              </a:rPr>
              <a:t>alive</a:t>
            </a:r>
            <a:r>
              <a:rPr lang="en-US" sz="3600" b="1" dirty="0">
                <a:effectLst>
                  <a:glow rad="127000">
                    <a:schemeClr val="bg1">
                      <a:alpha val="76000"/>
                    </a:schemeClr>
                  </a:glow>
                </a:effectLst>
              </a:rPr>
              <a:t>, we only need to look at 5 historical facts</a:t>
            </a:r>
          </a:p>
          <a:p>
            <a:pPr lvl="2">
              <a:lnSpc>
                <a:spcPts val="3000"/>
              </a:lnSpc>
              <a:spcBef>
                <a:spcPts val="600"/>
              </a:spcBef>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lvl="2">
              <a:lnSpc>
                <a:spcPts val="3000"/>
              </a:lnSpc>
              <a:spcBef>
                <a:spcPts val="600"/>
              </a:spcBef>
            </a:pPr>
            <a:r>
              <a:rPr lang="en-US" sz="3600" b="1" dirty="0">
                <a:effectLst>
                  <a:glow rad="127000">
                    <a:schemeClr val="bg1">
                      <a:alpha val="76000"/>
                    </a:schemeClr>
                  </a:glow>
                </a:effectLst>
              </a:rPr>
              <a:t>#2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a:p>
            <a:pPr lvl="2">
              <a:lnSpc>
                <a:spcPts val="3000"/>
              </a:lnSpc>
              <a:spcBef>
                <a:spcPts val="600"/>
              </a:spcBef>
            </a:pPr>
            <a:r>
              <a:rPr lang="en-US" sz="3600" b="1" dirty="0">
                <a:effectLst>
                  <a:glow rad="127000">
                    <a:schemeClr val="bg1">
                      <a:alpha val="76000"/>
                    </a:schemeClr>
                  </a:glow>
                </a:effectLst>
              </a:rPr>
              <a:t>#3 – </a:t>
            </a:r>
            <a:r>
              <a:rPr lang="en-US" sz="3600" b="1" u="sng" dirty="0">
                <a:effectLst>
                  <a:glow rad="127000">
                    <a:schemeClr val="bg1">
                      <a:alpha val="76000"/>
                    </a:schemeClr>
                  </a:glow>
                </a:effectLst>
              </a:rPr>
              <a:t>I</a:t>
            </a:r>
            <a:r>
              <a:rPr lang="en-US" sz="3600" b="1" dirty="0">
                <a:effectLst>
                  <a:glow rad="127000">
                    <a:schemeClr val="bg1">
                      <a:alpha val="76000"/>
                    </a:schemeClr>
                  </a:glow>
                </a:effectLst>
              </a:rPr>
              <a:t>ndependent appearances of Jesus alive after death. </a:t>
            </a:r>
          </a:p>
          <a:p>
            <a:pPr lvl="2">
              <a:lnSpc>
                <a:spcPts val="3000"/>
              </a:lnSpc>
              <a:spcBef>
                <a:spcPts val="600"/>
              </a:spcBef>
            </a:pPr>
            <a:r>
              <a:rPr lang="en-US" sz="3600" b="1" dirty="0">
                <a:effectLst>
                  <a:glow rad="127000">
                    <a:schemeClr val="bg1">
                      <a:alpha val="76000"/>
                    </a:schemeClr>
                  </a:glow>
                </a:effectLst>
              </a:rPr>
              <a:t>#4 – </a:t>
            </a:r>
            <a:r>
              <a:rPr lang="en-US" sz="3600" b="1" u="sng" dirty="0">
                <a:effectLst>
                  <a:glow rad="127000">
                    <a:schemeClr val="bg1">
                      <a:alpha val="76000"/>
                    </a:schemeClr>
                  </a:glow>
                </a:effectLst>
              </a:rPr>
              <a:t>V</a:t>
            </a:r>
            <a:r>
              <a:rPr lang="en-US" sz="3600" b="1" dirty="0">
                <a:effectLst>
                  <a:glow rad="127000">
                    <a:schemeClr val="bg1">
                      <a:alpha val="76000"/>
                    </a:schemeClr>
                  </a:glow>
                </a:effectLst>
              </a:rPr>
              <a:t>iolence endured by the apostles</a:t>
            </a:r>
          </a:p>
          <a:p>
            <a:pPr lvl="2">
              <a:lnSpc>
                <a:spcPts val="3000"/>
              </a:lnSpc>
              <a:spcBef>
                <a:spcPts val="600"/>
              </a:spcBef>
            </a:pPr>
            <a:r>
              <a:rPr lang="en-US" sz="3600" b="1" dirty="0">
                <a:effectLst>
                  <a:glow rad="127000">
                    <a:schemeClr val="bg1">
                      <a:alpha val="76000"/>
                    </a:schemeClr>
                  </a:glow>
                </a:effectLst>
              </a:rPr>
              <a:t>#5 – </a:t>
            </a:r>
            <a:r>
              <a:rPr lang="en-US" sz="3600" b="1" u="sng" dirty="0">
                <a:effectLst>
                  <a:glow rad="127000">
                    <a:schemeClr val="bg1">
                      <a:alpha val="76000"/>
                    </a:schemeClr>
                  </a:glow>
                </a:effectLst>
              </a:rPr>
              <a:t>E</a:t>
            </a:r>
            <a:r>
              <a:rPr lang="en-US" sz="3600" b="1" dirty="0">
                <a:effectLst>
                  <a:glow rad="127000">
                    <a:schemeClr val="bg1">
                      <a:alpha val="76000"/>
                    </a:schemeClr>
                  </a:glow>
                </a:effectLst>
              </a:rPr>
              <a:t>nemies of Christ converted </a:t>
            </a:r>
          </a:p>
          <a:p>
            <a:pPr lvl="2">
              <a:lnSpc>
                <a:spcPts val="3000"/>
              </a:lnSpc>
              <a:spcBef>
                <a:spcPts val="600"/>
              </a:spcBef>
            </a:pPr>
            <a:r>
              <a:rPr lang="en-US" sz="3600" b="1" dirty="0">
                <a:effectLst>
                  <a:glow rad="127000">
                    <a:schemeClr val="bg1">
                      <a:alpha val="76000"/>
                    </a:schemeClr>
                  </a:glow>
                </a:effectLst>
              </a:rPr>
              <a:t>These 5 fact are NOT controversial. Historians agree!</a:t>
            </a:r>
            <a:endParaRPr lang="en-US" sz="3600" b="1" u="sng" dirty="0">
              <a:effectLst>
                <a:glow rad="127000">
                  <a:schemeClr val="bg1">
                    <a:alpha val="76000"/>
                  </a:schemeClr>
                </a:glow>
              </a:effectLst>
            </a:endParaRPr>
          </a:p>
        </p:txBody>
      </p:sp>
      <p:sp>
        <p:nvSpPr>
          <p:cNvPr id="2" name="TextBox 1"/>
          <p:cNvSpPr txBox="1"/>
          <p:nvPr/>
        </p:nvSpPr>
        <p:spPr>
          <a:xfrm>
            <a:off x="3962400" y="4767352"/>
            <a:ext cx="5638800" cy="1862048"/>
          </a:xfrm>
          <a:prstGeom prst="rect">
            <a:avLst/>
          </a:prstGeom>
          <a:noFill/>
        </p:spPr>
        <p:txBody>
          <a:bodyPr wrap="square" rtlCol="0">
            <a:spAutoFit/>
          </a:bodyPr>
          <a:lstStyle/>
          <a:p>
            <a:r>
              <a:rPr lang="en-US" sz="11500" b="1" dirty="0">
                <a:effectLst>
                  <a:glow rad="114300">
                    <a:schemeClr val="bg1">
                      <a:alpha val="90000"/>
                    </a:schemeClr>
                  </a:glow>
                </a:effectLst>
              </a:rPr>
              <a:t>ALIVE</a:t>
            </a:r>
            <a:endParaRPr lang="en-US" b="1" dirty="0">
              <a:effectLst>
                <a:glow rad="114300">
                  <a:schemeClr val="bg1">
                    <a:alpha val="90000"/>
                  </a:schemeClr>
                </a:glow>
              </a:effectLst>
            </a:endParaRPr>
          </a:p>
        </p:txBody>
      </p:sp>
    </p:spTree>
    <p:extLst>
      <p:ext uri="{BB962C8B-B14F-4D97-AF65-F5344CB8AC3E}">
        <p14:creationId xmlns:p14="http://schemas.microsoft.com/office/powerpoint/2010/main" val="17240484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#1 – A death by crucifixion</a:t>
            </a:r>
          </a:p>
          <a:p>
            <a:pPr lvl="2">
              <a:lnSpc>
                <a:spcPts val="3000"/>
              </a:lnSpc>
              <a:spcBef>
                <a:spcPts val="600"/>
              </a:spcBef>
            </a:pPr>
            <a:endParaRPr lang="en-US" sz="2800" b="1" dirty="0">
              <a:effectLst>
                <a:glow rad="127000">
                  <a:schemeClr val="bg1">
                    <a:alpha val="76000"/>
                  </a:schemeClr>
                </a:glow>
              </a:effectLst>
            </a:endParaRPr>
          </a:p>
        </p:txBody>
      </p:sp>
    </p:spTree>
    <p:extLst>
      <p:ext uri="{BB962C8B-B14F-4D97-AF65-F5344CB8AC3E}">
        <p14:creationId xmlns:p14="http://schemas.microsoft.com/office/powerpoint/2010/main" val="15856292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#1 – A death by crucifixion</a:t>
            </a:r>
          </a:p>
          <a:p>
            <a:pPr lvl="2">
              <a:lnSpc>
                <a:spcPts val="3000"/>
              </a:lnSpc>
              <a:spcBef>
                <a:spcPts val="600"/>
              </a:spcBef>
            </a:pPr>
            <a:endParaRPr lang="en-US" sz="2800" b="1" dirty="0">
              <a:effectLst>
                <a:glow rad="127000">
                  <a:schemeClr val="bg1">
                    <a:alpha val="76000"/>
                  </a:schemeClr>
                </a:glow>
              </a:effectLs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9401" y="533401"/>
            <a:ext cx="6248399" cy="6248399"/>
          </a:xfrm>
          <a:prstGeom prst="rect">
            <a:avLst/>
          </a:prstGeom>
        </p:spPr>
      </p:pic>
    </p:spTree>
    <p:extLst>
      <p:ext uri="{BB962C8B-B14F-4D97-AF65-F5344CB8AC3E}">
        <p14:creationId xmlns:p14="http://schemas.microsoft.com/office/powerpoint/2010/main" val="26641857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understand the evidence for the resurrection we need to look at the crucifixion</a:t>
            </a:r>
          </a:p>
        </p:txBody>
      </p:sp>
    </p:spTree>
    <p:extLst>
      <p:ext uri="{BB962C8B-B14F-4D97-AF65-F5344CB8AC3E}">
        <p14:creationId xmlns:p14="http://schemas.microsoft.com/office/powerpoint/2010/main" val="1217324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understand the evidence for the resurrection we need to look at the crucifixion</a:t>
            </a:r>
          </a:p>
          <a:p>
            <a:pPr lvl="1">
              <a:lnSpc>
                <a:spcPts val="3000"/>
              </a:lnSpc>
              <a:spcBef>
                <a:spcPts val="600"/>
              </a:spcBef>
            </a:pPr>
            <a:r>
              <a:rPr lang="en-US" sz="3600" b="1" dirty="0">
                <a:effectLst>
                  <a:glow rad="127000">
                    <a:schemeClr val="bg1">
                      <a:alpha val="76000"/>
                    </a:schemeClr>
                  </a:glow>
                </a:effectLst>
              </a:rPr>
              <a:t>What happened to Jesus?</a:t>
            </a:r>
          </a:p>
        </p:txBody>
      </p:sp>
    </p:spTree>
    <p:extLst>
      <p:ext uri="{BB962C8B-B14F-4D97-AF65-F5344CB8AC3E}">
        <p14:creationId xmlns:p14="http://schemas.microsoft.com/office/powerpoint/2010/main" val="3587933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understand the evidence for the resurrection we need to look at the crucifixion</a:t>
            </a:r>
          </a:p>
          <a:p>
            <a:pPr lvl="1">
              <a:lnSpc>
                <a:spcPts val="3000"/>
              </a:lnSpc>
              <a:spcBef>
                <a:spcPts val="600"/>
              </a:spcBef>
            </a:pPr>
            <a:r>
              <a:rPr lang="en-US" sz="3600" b="1" dirty="0">
                <a:effectLst>
                  <a:glow rad="127000">
                    <a:schemeClr val="bg1">
                      <a:alpha val="76000"/>
                    </a:schemeClr>
                  </a:glow>
                </a:effectLst>
              </a:rPr>
              <a:t>What happened to Jesus?</a:t>
            </a:r>
          </a:p>
          <a:p>
            <a:pPr lvl="2">
              <a:lnSpc>
                <a:spcPts val="3000"/>
              </a:lnSpc>
              <a:spcBef>
                <a:spcPts val="600"/>
              </a:spcBef>
            </a:pPr>
            <a:r>
              <a:rPr lang="en-US" sz="3600" b="1" dirty="0">
                <a:effectLst>
                  <a:glow rad="127000">
                    <a:schemeClr val="bg1">
                      <a:alpha val="76000"/>
                    </a:schemeClr>
                  </a:glow>
                </a:effectLst>
              </a:rPr>
              <a:t>Tortures</a:t>
            </a:r>
          </a:p>
        </p:txBody>
      </p:sp>
    </p:spTree>
    <p:extLst>
      <p:ext uri="{BB962C8B-B14F-4D97-AF65-F5344CB8AC3E}">
        <p14:creationId xmlns:p14="http://schemas.microsoft.com/office/powerpoint/2010/main" val="3224007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understand the evidence for the resurrection we need to look at the crucifixion</a:t>
            </a:r>
          </a:p>
          <a:p>
            <a:pPr lvl="1">
              <a:lnSpc>
                <a:spcPts val="3000"/>
              </a:lnSpc>
              <a:spcBef>
                <a:spcPts val="600"/>
              </a:spcBef>
            </a:pPr>
            <a:r>
              <a:rPr lang="en-US" sz="3600" b="1" dirty="0">
                <a:effectLst>
                  <a:glow rad="127000">
                    <a:schemeClr val="bg1">
                      <a:alpha val="76000"/>
                    </a:schemeClr>
                  </a:glow>
                </a:effectLst>
              </a:rPr>
              <a:t>What happened to Jesus?</a:t>
            </a:r>
          </a:p>
          <a:p>
            <a:pPr lvl="2">
              <a:lnSpc>
                <a:spcPts val="3000"/>
              </a:lnSpc>
              <a:spcBef>
                <a:spcPts val="600"/>
              </a:spcBef>
            </a:pPr>
            <a:r>
              <a:rPr lang="en-US" sz="3600" b="1" dirty="0">
                <a:effectLst>
                  <a:glow rad="127000">
                    <a:schemeClr val="bg1">
                      <a:alpha val="76000"/>
                    </a:schemeClr>
                  </a:glow>
                </a:effectLst>
              </a:rPr>
              <a:t>Tortures</a:t>
            </a:r>
          </a:p>
          <a:p>
            <a:pPr lvl="3">
              <a:lnSpc>
                <a:spcPts val="3000"/>
              </a:lnSpc>
              <a:spcBef>
                <a:spcPts val="600"/>
              </a:spcBef>
            </a:pPr>
            <a:r>
              <a:rPr lang="en-US" sz="3600" b="1" dirty="0">
                <a:effectLst>
                  <a:glow rad="127000">
                    <a:schemeClr val="bg1">
                      <a:alpha val="76000"/>
                    </a:schemeClr>
                  </a:glow>
                </a:effectLst>
              </a:rPr>
              <a:t>Roman beating</a:t>
            </a:r>
          </a:p>
        </p:txBody>
      </p:sp>
    </p:spTree>
    <p:extLst>
      <p:ext uri="{BB962C8B-B14F-4D97-AF65-F5344CB8AC3E}">
        <p14:creationId xmlns:p14="http://schemas.microsoft.com/office/powerpoint/2010/main" val="849156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The Resurrection is important</a:t>
            </a:r>
          </a:p>
        </p:txBody>
      </p:sp>
    </p:spTree>
    <p:extLst>
      <p:ext uri="{BB962C8B-B14F-4D97-AF65-F5344CB8AC3E}">
        <p14:creationId xmlns:p14="http://schemas.microsoft.com/office/powerpoint/2010/main" val="2766156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understand the evidence for the resurrection we need to look at the crucifixion</a:t>
            </a:r>
          </a:p>
          <a:p>
            <a:pPr lvl="1">
              <a:lnSpc>
                <a:spcPts val="3000"/>
              </a:lnSpc>
              <a:spcBef>
                <a:spcPts val="600"/>
              </a:spcBef>
            </a:pPr>
            <a:r>
              <a:rPr lang="en-US" sz="3600" b="1" dirty="0">
                <a:effectLst>
                  <a:glow rad="127000">
                    <a:schemeClr val="bg1">
                      <a:alpha val="76000"/>
                    </a:schemeClr>
                  </a:glow>
                </a:effectLst>
              </a:rPr>
              <a:t>What happened to Jesus?</a:t>
            </a:r>
          </a:p>
          <a:p>
            <a:pPr lvl="2">
              <a:lnSpc>
                <a:spcPts val="3000"/>
              </a:lnSpc>
              <a:spcBef>
                <a:spcPts val="600"/>
              </a:spcBef>
            </a:pPr>
            <a:r>
              <a:rPr lang="en-US" sz="3600" b="1" dirty="0">
                <a:effectLst>
                  <a:glow rad="127000">
                    <a:schemeClr val="bg1">
                      <a:alpha val="76000"/>
                    </a:schemeClr>
                  </a:glow>
                </a:effectLst>
              </a:rPr>
              <a:t>Tortures</a:t>
            </a:r>
          </a:p>
          <a:p>
            <a:pPr lvl="3">
              <a:lnSpc>
                <a:spcPts val="3000"/>
              </a:lnSpc>
              <a:spcBef>
                <a:spcPts val="600"/>
              </a:spcBef>
            </a:pPr>
            <a:r>
              <a:rPr lang="en-US" sz="3600" b="1" dirty="0">
                <a:effectLst>
                  <a:glow rad="127000">
                    <a:schemeClr val="bg1">
                      <a:alpha val="76000"/>
                    </a:schemeClr>
                  </a:glow>
                </a:effectLst>
              </a:rPr>
              <a:t>Roman beating</a:t>
            </a:r>
          </a:p>
          <a:p>
            <a:pPr lvl="4">
              <a:lnSpc>
                <a:spcPts val="3000"/>
              </a:lnSpc>
              <a:spcBef>
                <a:spcPts val="600"/>
              </a:spcBef>
            </a:pPr>
            <a:r>
              <a:rPr lang="en-US" sz="3600" b="1" dirty="0">
                <a:effectLst>
                  <a:glow rad="127000">
                    <a:schemeClr val="bg1">
                      <a:alpha val="76000"/>
                    </a:schemeClr>
                  </a:glow>
                </a:effectLst>
              </a:rPr>
              <a:t>Weapon – Flagrum (Flagellum)</a:t>
            </a:r>
          </a:p>
        </p:txBody>
      </p:sp>
    </p:spTree>
    <p:extLst>
      <p:ext uri="{BB962C8B-B14F-4D97-AF65-F5344CB8AC3E}">
        <p14:creationId xmlns:p14="http://schemas.microsoft.com/office/powerpoint/2010/main" val="35099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understand the evidence for the resurrection we need to look at the crucifixion</a:t>
            </a:r>
          </a:p>
          <a:p>
            <a:pPr lvl="1">
              <a:lnSpc>
                <a:spcPts val="3000"/>
              </a:lnSpc>
              <a:spcBef>
                <a:spcPts val="600"/>
              </a:spcBef>
            </a:pPr>
            <a:r>
              <a:rPr lang="en-US" sz="3600" b="1" dirty="0">
                <a:effectLst>
                  <a:glow rad="127000">
                    <a:schemeClr val="bg1">
                      <a:alpha val="76000"/>
                    </a:schemeClr>
                  </a:glow>
                </a:effectLst>
              </a:rPr>
              <a:t>What happened to Jesus?</a:t>
            </a:r>
          </a:p>
          <a:p>
            <a:pPr lvl="2">
              <a:lnSpc>
                <a:spcPts val="3000"/>
              </a:lnSpc>
              <a:spcBef>
                <a:spcPts val="600"/>
              </a:spcBef>
            </a:pPr>
            <a:r>
              <a:rPr lang="en-US" sz="3600" b="1" dirty="0">
                <a:effectLst>
                  <a:glow rad="127000">
                    <a:schemeClr val="bg1">
                      <a:alpha val="76000"/>
                    </a:schemeClr>
                  </a:glow>
                </a:effectLst>
              </a:rPr>
              <a:t>Tortures</a:t>
            </a:r>
          </a:p>
          <a:p>
            <a:pPr lvl="3">
              <a:lnSpc>
                <a:spcPts val="3000"/>
              </a:lnSpc>
              <a:spcBef>
                <a:spcPts val="600"/>
              </a:spcBef>
            </a:pPr>
            <a:r>
              <a:rPr lang="en-US" sz="3600" b="1" dirty="0">
                <a:effectLst>
                  <a:glow rad="127000">
                    <a:schemeClr val="bg1">
                      <a:alpha val="76000"/>
                    </a:schemeClr>
                  </a:glow>
                </a:effectLst>
              </a:rPr>
              <a:t>Roman beating</a:t>
            </a:r>
          </a:p>
          <a:p>
            <a:pPr lvl="4">
              <a:lnSpc>
                <a:spcPts val="3000"/>
              </a:lnSpc>
              <a:spcBef>
                <a:spcPts val="600"/>
              </a:spcBef>
            </a:pPr>
            <a:r>
              <a:rPr lang="en-US" sz="3600" b="1" dirty="0">
                <a:effectLst>
                  <a:glow rad="127000">
                    <a:schemeClr val="bg1">
                      <a:alpha val="76000"/>
                    </a:schemeClr>
                  </a:glow>
                </a:effectLst>
              </a:rPr>
              <a:t>Weapon – Flagrum (Flagellum)</a:t>
            </a:r>
          </a:p>
          <a:p>
            <a:pPr lvl="5">
              <a:lnSpc>
                <a:spcPts val="3000"/>
              </a:lnSpc>
              <a:spcBef>
                <a:spcPts val="600"/>
              </a:spcBef>
            </a:pPr>
            <a:r>
              <a:rPr lang="en-US" sz="3600" b="1" dirty="0">
                <a:effectLst>
                  <a:glow rad="127000">
                    <a:schemeClr val="bg1">
                      <a:alpha val="76000"/>
                    </a:schemeClr>
                  </a:glow>
                </a:effectLst>
              </a:rPr>
              <a:t>Whip of braided leather thongs with metal balls woven into them.</a:t>
            </a:r>
          </a:p>
        </p:txBody>
      </p:sp>
    </p:spTree>
    <p:extLst>
      <p:ext uri="{BB962C8B-B14F-4D97-AF65-F5344CB8AC3E}">
        <p14:creationId xmlns:p14="http://schemas.microsoft.com/office/powerpoint/2010/main" val="2455717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understand the evidence for the resurrection we need to look at the crucifixion</a:t>
            </a:r>
          </a:p>
          <a:p>
            <a:pPr lvl="1">
              <a:lnSpc>
                <a:spcPts val="3000"/>
              </a:lnSpc>
              <a:spcBef>
                <a:spcPts val="600"/>
              </a:spcBef>
            </a:pPr>
            <a:r>
              <a:rPr lang="en-US" sz="3600" b="1" dirty="0">
                <a:effectLst>
                  <a:glow rad="127000">
                    <a:schemeClr val="bg1">
                      <a:alpha val="76000"/>
                    </a:schemeClr>
                  </a:glow>
                </a:effectLst>
              </a:rPr>
              <a:t>What happened to Jesus?</a:t>
            </a:r>
          </a:p>
          <a:p>
            <a:pPr lvl="2">
              <a:lnSpc>
                <a:spcPts val="3000"/>
              </a:lnSpc>
              <a:spcBef>
                <a:spcPts val="600"/>
              </a:spcBef>
            </a:pPr>
            <a:r>
              <a:rPr lang="en-US" sz="3600" b="1" dirty="0">
                <a:effectLst>
                  <a:glow rad="127000">
                    <a:schemeClr val="bg1">
                      <a:alpha val="76000"/>
                    </a:schemeClr>
                  </a:glow>
                </a:effectLst>
              </a:rPr>
              <a:t>Tortures</a:t>
            </a:r>
          </a:p>
          <a:p>
            <a:pPr lvl="3">
              <a:lnSpc>
                <a:spcPts val="3000"/>
              </a:lnSpc>
              <a:spcBef>
                <a:spcPts val="600"/>
              </a:spcBef>
            </a:pPr>
            <a:r>
              <a:rPr lang="en-US" sz="3600" b="1" dirty="0">
                <a:effectLst>
                  <a:glow rad="127000">
                    <a:schemeClr val="bg1">
                      <a:alpha val="76000"/>
                    </a:schemeClr>
                  </a:glow>
                </a:effectLst>
              </a:rPr>
              <a:t>Roman beating</a:t>
            </a:r>
          </a:p>
          <a:p>
            <a:pPr lvl="4">
              <a:lnSpc>
                <a:spcPts val="3000"/>
              </a:lnSpc>
              <a:spcBef>
                <a:spcPts val="600"/>
              </a:spcBef>
            </a:pPr>
            <a:r>
              <a:rPr lang="en-US" sz="3600" b="1" dirty="0">
                <a:effectLst>
                  <a:glow rad="127000">
                    <a:schemeClr val="bg1">
                      <a:alpha val="76000"/>
                    </a:schemeClr>
                  </a:glow>
                </a:effectLst>
              </a:rPr>
              <a:t>Weapon – Flagrum (Flagellum)</a:t>
            </a:r>
          </a:p>
          <a:p>
            <a:pPr lvl="5">
              <a:lnSpc>
                <a:spcPts val="3000"/>
              </a:lnSpc>
              <a:spcBef>
                <a:spcPts val="600"/>
              </a:spcBef>
            </a:pPr>
            <a:r>
              <a:rPr lang="en-US" sz="3600" b="1" dirty="0">
                <a:effectLst>
                  <a:glow rad="127000">
                    <a:schemeClr val="bg1">
                      <a:alpha val="76000"/>
                    </a:schemeClr>
                  </a:glow>
                </a:effectLst>
              </a:rPr>
              <a:t>Whip of braided leather thongs with metal balls woven into them.</a:t>
            </a:r>
          </a:p>
          <a:p>
            <a:pPr lvl="5">
              <a:lnSpc>
                <a:spcPts val="3000"/>
              </a:lnSpc>
              <a:spcBef>
                <a:spcPts val="600"/>
              </a:spcBef>
            </a:pPr>
            <a:r>
              <a:rPr lang="en-US" sz="3600" b="1" dirty="0">
                <a:effectLst>
                  <a:glow rad="127000">
                    <a:schemeClr val="bg1">
                      <a:alpha val="76000"/>
                    </a:schemeClr>
                  </a:glow>
                </a:effectLst>
              </a:rPr>
              <a:t>Causing deep bruises, breaking open with subsequent hits</a:t>
            </a:r>
          </a:p>
        </p:txBody>
      </p:sp>
    </p:spTree>
    <p:extLst>
      <p:ext uri="{BB962C8B-B14F-4D97-AF65-F5344CB8AC3E}">
        <p14:creationId xmlns:p14="http://schemas.microsoft.com/office/powerpoint/2010/main" val="2343376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To understand the evidence for the resurrection we need to look at the crucifixion</a:t>
            </a:r>
          </a:p>
          <a:p>
            <a:pPr lvl="1">
              <a:lnSpc>
                <a:spcPts val="3000"/>
              </a:lnSpc>
              <a:spcBef>
                <a:spcPts val="600"/>
              </a:spcBef>
            </a:pPr>
            <a:r>
              <a:rPr lang="en-US" sz="3600" b="1" dirty="0">
                <a:effectLst>
                  <a:glow rad="127000">
                    <a:schemeClr val="bg1">
                      <a:alpha val="76000"/>
                    </a:schemeClr>
                  </a:glow>
                </a:effectLst>
              </a:rPr>
              <a:t>What happened to Jesus?</a:t>
            </a:r>
          </a:p>
          <a:p>
            <a:pPr lvl="2">
              <a:lnSpc>
                <a:spcPts val="3000"/>
              </a:lnSpc>
              <a:spcBef>
                <a:spcPts val="600"/>
              </a:spcBef>
            </a:pPr>
            <a:r>
              <a:rPr lang="en-US" sz="3600" b="1" dirty="0">
                <a:effectLst>
                  <a:glow rad="127000">
                    <a:schemeClr val="bg1">
                      <a:alpha val="76000"/>
                    </a:schemeClr>
                  </a:glow>
                </a:effectLst>
              </a:rPr>
              <a:t>Tortures</a:t>
            </a:r>
          </a:p>
          <a:p>
            <a:pPr lvl="3">
              <a:lnSpc>
                <a:spcPts val="3000"/>
              </a:lnSpc>
              <a:spcBef>
                <a:spcPts val="600"/>
              </a:spcBef>
            </a:pPr>
            <a:r>
              <a:rPr lang="en-US" sz="3600" b="1" dirty="0">
                <a:effectLst>
                  <a:glow rad="127000">
                    <a:schemeClr val="bg1">
                      <a:alpha val="76000"/>
                    </a:schemeClr>
                  </a:glow>
                </a:effectLst>
              </a:rPr>
              <a:t>Roman beating</a:t>
            </a:r>
          </a:p>
          <a:p>
            <a:pPr lvl="4">
              <a:lnSpc>
                <a:spcPts val="3000"/>
              </a:lnSpc>
              <a:spcBef>
                <a:spcPts val="600"/>
              </a:spcBef>
            </a:pPr>
            <a:r>
              <a:rPr lang="en-US" sz="3600" b="1" dirty="0">
                <a:effectLst>
                  <a:glow rad="127000">
                    <a:schemeClr val="bg1">
                      <a:alpha val="76000"/>
                    </a:schemeClr>
                  </a:glow>
                </a:effectLst>
              </a:rPr>
              <a:t>Weapon – Flagrum (Flagellum)</a:t>
            </a:r>
          </a:p>
          <a:p>
            <a:pPr lvl="5">
              <a:lnSpc>
                <a:spcPts val="3000"/>
              </a:lnSpc>
              <a:spcBef>
                <a:spcPts val="600"/>
              </a:spcBef>
            </a:pPr>
            <a:r>
              <a:rPr lang="en-US" sz="3600" b="1" dirty="0">
                <a:effectLst>
                  <a:glow rad="127000">
                    <a:schemeClr val="bg1">
                      <a:alpha val="76000"/>
                    </a:schemeClr>
                  </a:glow>
                </a:effectLst>
              </a:rPr>
              <a:t>Whip of braided leather thongs with metal balls woven into them.</a:t>
            </a:r>
          </a:p>
          <a:p>
            <a:pPr lvl="5">
              <a:lnSpc>
                <a:spcPts val="3000"/>
              </a:lnSpc>
              <a:spcBef>
                <a:spcPts val="600"/>
              </a:spcBef>
            </a:pPr>
            <a:r>
              <a:rPr lang="en-US" sz="3600" b="1" dirty="0">
                <a:effectLst>
                  <a:glow rad="127000">
                    <a:schemeClr val="bg1">
                      <a:alpha val="76000"/>
                    </a:schemeClr>
                  </a:glow>
                </a:effectLst>
              </a:rPr>
              <a:t>Causing deep bruises, breaking open with subsequent hits</a:t>
            </a:r>
          </a:p>
          <a:p>
            <a:pPr lvl="5">
              <a:lnSpc>
                <a:spcPts val="3000"/>
              </a:lnSpc>
              <a:spcBef>
                <a:spcPts val="600"/>
              </a:spcBef>
            </a:pPr>
            <a:r>
              <a:rPr lang="en-US" sz="3600" b="1" dirty="0">
                <a:effectLst>
                  <a:glow rad="127000">
                    <a:schemeClr val="bg1">
                      <a:alpha val="76000"/>
                    </a:schemeClr>
                  </a:glow>
                </a:effectLst>
              </a:rPr>
              <a:t>Pieces of bone in the leather would tear and cut the flesh</a:t>
            </a:r>
          </a:p>
        </p:txBody>
      </p:sp>
    </p:spTree>
    <p:extLst>
      <p:ext uri="{BB962C8B-B14F-4D97-AF65-F5344CB8AC3E}">
        <p14:creationId xmlns:p14="http://schemas.microsoft.com/office/powerpoint/2010/main" val="3998974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29000" y="-34304"/>
            <a:ext cx="5181600" cy="6908801"/>
          </a:xfrm>
        </p:spPr>
      </p:pic>
    </p:spTree>
    <p:extLst>
      <p:ext uri="{BB962C8B-B14F-4D97-AF65-F5344CB8AC3E}">
        <p14:creationId xmlns:p14="http://schemas.microsoft.com/office/powerpoint/2010/main" val="3229049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553200"/>
          </a:xfrm>
          <a:effectLst>
            <a:glow rad="101600">
              <a:schemeClr val="bg1">
                <a:alpha val="40000"/>
              </a:schemeClr>
            </a:glow>
          </a:effectLst>
        </p:spPr>
        <p:txBody>
          <a:bodyPr>
            <a:noAutofit/>
          </a:bodyPr>
          <a:lstStyle/>
          <a:p>
            <a:pPr lvl="1">
              <a:lnSpc>
                <a:spcPts val="3000"/>
              </a:lnSpc>
              <a:spcBef>
                <a:spcPts val="0"/>
              </a:spcBef>
            </a:pPr>
            <a:r>
              <a:rPr lang="en-US" sz="3600" b="1" dirty="0">
                <a:effectLst>
                  <a:glow rad="127000">
                    <a:schemeClr val="bg1">
                      <a:alpha val="76000"/>
                    </a:schemeClr>
                  </a:glow>
                </a:effectLst>
              </a:rPr>
              <a:t>Crucifixion</a:t>
            </a:r>
          </a:p>
        </p:txBody>
      </p:sp>
    </p:spTree>
    <p:extLst>
      <p:ext uri="{BB962C8B-B14F-4D97-AF65-F5344CB8AC3E}">
        <p14:creationId xmlns:p14="http://schemas.microsoft.com/office/powerpoint/2010/main" val="2425123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553200"/>
          </a:xfrm>
          <a:effectLst>
            <a:glow rad="101600">
              <a:schemeClr val="bg1">
                <a:alpha val="40000"/>
              </a:schemeClr>
            </a:glow>
          </a:effectLst>
        </p:spPr>
        <p:txBody>
          <a:bodyPr>
            <a:noAutofit/>
          </a:bodyPr>
          <a:lstStyle/>
          <a:p>
            <a:pPr lvl="1">
              <a:lnSpc>
                <a:spcPts val="3000"/>
              </a:lnSpc>
              <a:spcBef>
                <a:spcPts val="0"/>
              </a:spcBef>
            </a:pPr>
            <a:r>
              <a:rPr lang="en-US" sz="3600" b="1" dirty="0">
                <a:effectLst>
                  <a:glow rad="127000">
                    <a:schemeClr val="bg1">
                      <a:alpha val="76000"/>
                    </a:schemeClr>
                  </a:glow>
                </a:effectLst>
              </a:rPr>
              <a:t>Crucifixion</a:t>
            </a:r>
          </a:p>
          <a:p>
            <a:pPr lvl="2">
              <a:lnSpc>
                <a:spcPts val="3000"/>
              </a:lnSpc>
              <a:spcBef>
                <a:spcPts val="0"/>
              </a:spcBef>
            </a:pPr>
            <a:r>
              <a:rPr lang="en-US" sz="3600" b="1" dirty="0">
                <a:effectLst>
                  <a:glow rad="127000">
                    <a:schemeClr val="bg1">
                      <a:alpha val="76000"/>
                    </a:schemeClr>
                  </a:glow>
                </a:effectLst>
              </a:rPr>
              <a:t>Romans had perfected it</a:t>
            </a:r>
          </a:p>
        </p:txBody>
      </p:sp>
    </p:spTree>
    <p:extLst>
      <p:ext uri="{BB962C8B-B14F-4D97-AF65-F5344CB8AC3E}">
        <p14:creationId xmlns:p14="http://schemas.microsoft.com/office/powerpoint/2010/main" val="334440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553200"/>
          </a:xfrm>
          <a:effectLst>
            <a:glow rad="101600">
              <a:schemeClr val="bg1">
                <a:alpha val="40000"/>
              </a:schemeClr>
            </a:glow>
          </a:effectLst>
        </p:spPr>
        <p:txBody>
          <a:bodyPr>
            <a:noAutofit/>
          </a:bodyPr>
          <a:lstStyle/>
          <a:p>
            <a:pPr lvl="1">
              <a:lnSpc>
                <a:spcPts val="3000"/>
              </a:lnSpc>
              <a:spcBef>
                <a:spcPts val="0"/>
              </a:spcBef>
            </a:pPr>
            <a:r>
              <a:rPr lang="en-US" sz="3600" b="1" dirty="0">
                <a:effectLst>
                  <a:glow rad="127000">
                    <a:schemeClr val="bg1">
                      <a:alpha val="76000"/>
                    </a:schemeClr>
                  </a:glow>
                </a:effectLst>
              </a:rPr>
              <a:t>Crucifixion</a:t>
            </a:r>
          </a:p>
          <a:p>
            <a:pPr lvl="2">
              <a:lnSpc>
                <a:spcPts val="3000"/>
              </a:lnSpc>
              <a:spcBef>
                <a:spcPts val="0"/>
              </a:spcBef>
            </a:pPr>
            <a:r>
              <a:rPr lang="en-US" sz="3600" b="1" dirty="0">
                <a:effectLst>
                  <a:glow rad="127000">
                    <a:schemeClr val="bg1">
                      <a:alpha val="76000"/>
                    </a:schemeClr>
                  </a:glow>
                </a:effectLst>
              </a:rPr>
              <a:t>Romans had perfected it</a:t>
            </a:r>
          </a:p>
          <a:p>
            <a:pPr lvl="2">
              <a:lnSpc>
                <a:spcPts val="3000"/>
              </a:lnSpc>
              <a:spcBef>
                <a:spcPts val="0"/>
              </a:spcBef>
            </a:pPr>
            <a:r>
              <a:rPr lang="en-US" sz="3600" b="1" dirty="0">
                <a:effectLst>
                  <a:glow rad="127000">
                    <a:schemeClr val="bg1">
                      <a:alpha val="76000"/>
                    </a:schemeClr>
                  </a:glow>
                </a:effectLst>
              </a:rPr>
              <a:t>To terrorize their enemies</a:t>
            </a:r>
          </a:p>
        </p:txBody>
      </p:sp>
    </p:spTree>
    <p:extLst>
      <p:ext uri="{BB962C8B-B14F-4D97-AF65-F5344CB8AC3E}">
        <p14:creationId xmlns:p14="http://schemas.microsoft.com/office/powerpoint/2010/main" val="402325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553200"/>
          </a:xfrm>
          <a:effectLst>
            <a:glow rad="101600">
              <a:schemeClr val="bg1">
                <a:alpha val="40000"/>
              </a:schemeClr>
            </a:glow>
          </a:effectLst>
        </p:spPr>
        <p:txBody>
          <a:bodyPr>
            <a:noAutofit/>
          </a:bodyPr>
          <a:lstStyle/>
          <a:p>
            <a:pPr lvl="1">
              <a:lnSpc>
                <a:spcPts val="3000"/>
              </a:lnSpc>
              <a:spcBef>
                <a:spcPts val="0"/>
              </a:spcBef>
            </a:pPr>
            <a:r>
              <a:rPr lang="en-US" sz="3600" b="1" dirty="0">
                <a:effectLst>
                  <a:glow rad="127000">
                    <a:schemeClr val="bg1">
                      <a:alpha val="76000"/>
                    </a:schemeClr>
                  </a:glow>
                </a:effectLst>
              </a:rPr>
              <a:t>Crucifixion</a:t>
            </a:r>
          </a:p>
          <a:p>
            <a:pPr lvl="2">
              <a:lnSpc>
                <a:spcPts val="3000"/>
              </a:lnSpc>
              <a:spcBef>
                <a:spcPts val="0"/>
              </a:spcBef>
            </a:pPr>
            <a:r>
              <a:rPr lang="en-US" sz="3600" b="1" dirty="0">
                <a:effectLst>
                  <a:glow rad="127000">
                    <a:schemeClr val="bg1">
                      <a:alpha val="76000"/>
                    </a:schemeClr>
                  </a:glow>
                </a:effectLst>
              </a:rPr>
              <a:t>Romans had perfected it</a:t>
            </a:r>
          </a:p>
          <a:p>
            <a:pPr lvl="2">
              <a:lnSpc>
                <a:spcPts val="3000"/>
              </a:lnSpc>
              <a:spcBef>
                <a:spcPts val="0"/>
              </a:spcBef>
            </a:pPr>
            <a:r>
              <a:rPr lang="en-US" sz="3600" b="1" dirty="0">
                <a:effectLst>
                  <a:glow rad="127000">
                    <a:schemeClr val="bg1">
                      <a:alpha val="76000"/>
                    </a:schemeClr>
                  </a:glow>
                </a:effectLst>
              </a:rPr>
              <a:t>To terrorize their enemies</a:t>
            </a:r>
          </a:p>
          <a:p>
            <a:pPr lvl="2">
              <a:lnSpc>
                <a:spcPts val="3000"/>
              </a:lnSpc>
              <a:spcBef>
                <a:spcPts val="0"/>
              </a:spcBef>
            </a:pPr>
            <a:r>
              <a:rPr lang="en-US" sz="3600" b="1" dirty="0">
                <a:effectLst>
                  <a:glow rad="127000">
                    <a:schemeClr val="bg1">
                      <a:alpha val="76000"/>
                    </a:schemeClr>
                  </a:glow>
                </a:effectLst>
              </a:rPr>
              <a:t>Nails – crushing median nerve</a:t>
            </a:r>
          </a:p>
        </p:txBody>
      </p:sp>
    </p:spTree>
    <p:extLst>
      <p:ext uri="{BB962C8B-B14F-4D97-AF65-F5344CB8AC3E}">
        <p14:creationId xmlns:p14="http://schemas.microsoft.com/office/powerpoint/2010/main" val="311977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553200"/>
          </a:xfrm>
          <a:effectLst>
            <a:glow rad="101600">
              <a:schemeClr val="bg1">
                <a:alpha val="40000"/>
              </a:schemeClr>
            </a:glow>
          </a:effectLst>
        </p:spPr>
        <p:txBody>
          <a:bodyPr>
            <a:noAutofit/>
          </a:bodyPr>
          <a:lstStyle/>
          <a:p>
            <a:pPr lvl="1">
              <a:lnSpc>
                <a:spcPts val="3000"/>
              </a:lnSpc>
              <a:spcBef>
                <a:spcPts val="0"/>
              </a:spcBef>
            </a:pPr>
            <a:r>
              <a:rPr lang="en-US" sz="3600" b="1" dirty="0">
                <a:effectLst>
                  <a:glow rad="127000">
                    <a:schemeClr val="bg1">
                      <a:alpha val="76000"/>
                    </a:schemeClr>
                  </a:glow>
                </a:effectLst>
              </a:rPr>
              <a:t>Crucifixion</a:t>
            </a:r>
          </a:p>
          <a:p>
            <a:pPr lvl="2">
              <a:lnSpc>
                <a:spcPts val="3000"/>
              </a:lnSpc>
              <a:spcBef>
                <a:spcPts val="0"/>
              </a:spcBef>
            </a:pPr>
            <a:r>
              <a:rPr lang="en-US" sz="3600" b="1" dirty="0">
                <a:effectLst>
                  <a:glow rad="127000">
                    <a:schemeClr val="bg1">
                      <a:alpha val="76000"/>
                    </a:schemeClr>
                  </a:glow>
                </a:effectLst>
              </a:rPr>
              <a:t>Romans had perfected it</a:t>
            </a:r>
          </a:p>
          <a:p>
            <a:pPr lvl="2">
              <a:lnSpc>
                <a:spcPts val="3000"/>
              </a:lnSpc>
              <a:spcBef>
                <a:spcPts val="0"/>
              </a:spcBef>
            </a:pPr>
            <a:r>
              <a:rPr lang="en-US" sz="3600" b="1" dirty="0">
                <a:effectLst>
                  <a:glow rad="127000">
                    <a:schemeClr val="bg1">
                      <a:alpha val="76000"/>
                    </a:schemeClr>
                  </a:glow>
                </a:effectLst>
              </a:rPr>
              <a:t>To terrorize their enemies</a:t>
            </a:r>
          </a:p>
          <a:p>
            <a:pPr lvl="2">
              <a:lnSpc>
                <a:spcPts val="3000"/>
              </a:lnSpc>
              <a:spcBef>
                <a:spcPts val="0"/>
              </a:spcBef>
            </a:pPr>
            <a:r>
              <a:rPr lang="en-US" sz="3600" b="1" dirty="0">
                <a:effectLst>
                  <a:glow rad="127000">
                    <a:schemeClr val="bg1">
                      <a:alpha val="76000"/>
                    </a:schemeClr>
                  </a:glow>
                </a:effectLst>
              </a:rPr>
              <a:t>Nails – crushing median nerve</a:t>
            </a:r>
          </a:p>
          <a:p>
            <a:pPr lvl="3">
              <a:lnSpc>
                <a:spcPts val="3000"/>
              </a:lnSpc>
              <a:spcBef>
                <a:spcPts val="0"/>
              </a:spcBef>
            </a:pPr>
            <a:r>
              <a:rPr lang="en-US" sz="3600" b="1" dirty="0">
                <a:effectLst>
                  <a:glow rad="127000">
                    <a:schemeClr val="bg1">
                      <a:alpha val="76000"/>
                    </a:schemeClr>
                  </a:glow>
                </a:effectLst>
              </a:rPr>
              <a:t>Nail in His heals</a:t>
            </a:r>
          </a:p>
        </p:txBody>
      </p:sp>
    </p:spTree>
    <p:extLst>
      <p:ext uri="{BB962C8B-B14F-4D97-AF65-F5344CB8AC3E}">
        <p14:creationId xmlns:p14="http://schemas.microsoft.com/office/powerpoint/2010/main" val="2988357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The Resurrection is important</a:t>
            </a:r>
          </a:p>
          <a:p>
            <a:pPr lvl="1">
              <a:lnSpc>
                <a:spcPts val="3000"/>
              </a:lnSpc>
              <a:spcBef>
                <a:spcPts val="600"/>
              </a:spcBef>
            </a:pPr>
            <a:r>
              <a:rPr lang="en-US" sz="3600" b="1" dirty="0">
                <a:effectLst>
                  <a:glow rad="127000">
                    <a:schemeClr val="bg1">
                      <a:alpha val="76000"/>
                    </a:schemeClr>
                  </a:glow>
                </a:effectLst>
              </a:rPr>
              <a:t>Christianity is based on an historical event</a:t>
            </a:r>
          </a:p>
        </p:txBody>
      </p:sp>
    </p:spTree>
    <p:extLst>
      <p:ext uri="{BB962C8B-B14F-4D97-AF65-F5344CB8AC3E}">
        <p14:creationId xmlns:p14="http://schemas.microsoft.com/office/powerpoint/2010/main" val="1779721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553200"/>
          </a:xfrm>
          <a:effectLst>
            <a:glow rad="101600">
              <a:schemeClr val="bg1">
                <a:alpha val="40000"/>
              </a:schemeClr>
            </a:glow>
          </a:effectLst>
        </p:spPr>
        <p:txBody>
          <a:bodyPr>
            <a:noAutofit/>
          </a:bodyPr>
          <a:lstStyle/>
          <a:p>
            <a:pPr lvl="1">
              <a:lnSpc>
                <a:spcPts val="3000"/>
              </a:lnSpc>
              <a:spcBef>
                <a:spcPts val="0"/>
              </a:spcBef>
            </a:pPr>
            <a:r>
              <a:rPr lang="en-US" sz="3600" b="1" dirty="0">
                <a:effectLst>
                  <a:glow rad="127000">
                    <a:schemeClr val="bg1">
                      <a:alpha val="76000"/>
                    </a:schemeClr>
                  </a:glow>
                </a:effectLst>
              </a:rPr>
              <a:t>Crucifixion</a:t>
            </a:r>
          </a:p>
          <a:p>
            <a:pPr lvl="2">
              <a:lnSpc>
                <a:spcPts val="3000"/>
              </a:lnSpc>
              <a:spcBef>
                <a:spcPts val="0"/>
              </a:spcBef>
            </a:pPr>
            <a:r>
              <a:rPr lang="en-US" sz="3600" b="1" dirty="0">
                <a:effectLst>
                  <a:glow rad="127000">
                    <a:schemeClr val="bg1">
                      <a:alpha val="76000"/>
                    </a:schemeClr>
                  </a:glow>
                </a:effectLst>
              </a:rPr>
              <a:t>Romans had perfected it</a:t>
            </a:r>
          </a:p>
          <a:p>
            <a:pPr lvl="2">
              <a:lnSpc>
                <a:spcPts val="3000"/>
              </a:lnSpc>
              <a:spcBef>
                <a:spcPts val="0"/>
              </a:spcBef>
            </a:pPr>
            <a:r>
              <a:rPr lang="en-US" sz="3600" b="1" dirty="0">
                <a:effectLst>
                  <a:glow rad="127000">
                    <a:schemeClr val="bg1">
                      <a:alpha val="76000"/>
                    </a:schemeClr>
                  </a:glow>
                </a:effectLst>
              </a:rPr>
              <a:t>To terrorize their enemies</a:t>
            </a:r>
          </a:p>
          <a:p>
            <a:pPr lvl="2">
              <a:lnSpc>
                <a:spcPts val="3000"/>
              </a:lnSpc>
              <a:spcBef>
                <a:spcPts val="0"/>
              </a:spcBef>
            </a:pPr>
            <a:r>
              <a:rPr lang="en-US" sz="3600" b="1" dirty="0">
                <a:effectLst>
                  <a:glow rad="127000">
                    <a:schemeClr val="bg1">
                      <a:alpha val="76000"/>
                    </a:schemeClr>
                  </a:glow>
                </a:effectLst>
              </a:rPr>
              <a:t>Nails – crushing median nerve</a:t>
            </a:r>
          </a:p>
          <a:p>
            <a:pPr lvl="3">
              <a:lnSpc>
                <a:spcPts val="3000"/>
              </a:lnSpc>
              <a:spcBef>
                <a:spcPts val="0"/>
              </a:spcBef>
            </a:pPr>
            <a:r>
              <a:rPr lang="en-US" sz="3600" b="1" dirty="0">
                <a:effectLst>
                  <a:glow rad="127000">
                    <a:schemeClr val="bg1">
                      <a:alpha val="76000"/>
                    </a:schemeClr>
                  </a:glow>
                </a:effectLst>
              </a:rPr>
              <a:t>Nail in His heals</a:t>
            </a:r>
          </a:p>
          <a:p>
            <a:pPr lvl="3">
              <a:lnSpc>
                <a:spcPts val="3000"/>
              </a:lnSpc>
              <a:spcBef>
                <a:spcPts val="0"/>
              </a:spcBef>
            </a:pPr>
            <a:r>
              <a:rPr lang="en-US" sz="3600" b="1" dirty="0">
                <a:effectLst>
                  <a:glow rad="127000">
                    <a:schemeClr val="bg1">
                      <a:alpha val="76000"/>
                    </a:schemeClr>
                  </a:glow>
                </a:effectLst>
              </a:rPr>
              <a:t>Dr. J. W. Hewitt in his Harvard Theological Review article “The Use of Nails in the Crucifixion”</a:t>
            </a:r>
          </a:p>
        </p:txBody>
      </p:sp>
    </p:spTree>
    <p:extLst>
      <p:ext uri="{BB962C8B-B14F-4D97-AF65-F5344CB8AC3E}">
        <p14:creationId xmlns:p14="http://schemas.microsoft.com/office/powerpoint/2010/main" val="3016009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553200"/>
          </a:xfrm>
          <a:effectLst>
            <a:glow rad="101600">
              <a:schemeClr val="bg1">
                <a:alpha val="40000"/>
              </a:schemeClr>
            </a:glow>
          </a:effectLst>
        </p:spPr>
        <p:txBody>
          <a:bodyPr>
            <a:noAutofit/>
          </a:bodyPr>
          <a:lstStyle/>
          <a:p>
            <a:pPr lvl="1">
              <a:lnSpc>
                <a:spcPts val="3000"/>
              </a:lnSpc>
              <a:spcBef>
                <a:spcPts val="0"/>
              </a:spcBef>
            </a:pPr>
            <a:r>
              <a:rPr lang="en-US" sz="3600" b="1" dirty="0">
                <a:effectLst>
                  <a:glow rad="127000">
                    <a:schemeClr val="bg1">
                      <a:alpha val="76000"/>
                    </a:schemeClr>
                  </a:glow>
                </a:effectLst>
              </a:rPr>
              <a:t>Crucifixion</a:t>
            </a:r>
          </a:p>
          <a:p>
            <a:pPr lvl="2">
              <a:lnSpc>
                <a:spcPts val="3000"/>
              </a:lnSpc>
              <a:spcBef>
                <a:spcPts val="0"/>
              </a:spcBef>
            </a:pPr>
            <a:r>
              <a:rPr lang="en-US" sz="3600" b="1" dirty="0">
                <a:effectLst>
                  <a:glow rad="127000">
                    <a:schemeClr val="bg1">
                      <a:alpha val="76000"/>
                    </a:schemeClr>
                  </a:glow>
                </a:effectLst>
              </a:rPr>
              <a:t>Romans had perfected it</a:t>
            </a:r>
          </a:p>
          <a:p>
            <a:pPr lvl="2">
              <a:lnSpc>
                <a:spcPts val="3000"/>
              </a:lnSpc>
              <a:spcBef>
                <a:spcPts val="0"/>
              </a:spcBef>
            </a:pPr>
            <a:r>
              <a:rPr lang="en-US" sz="3600" b="1" dirty="0">
                <a:effectLst>
                  <a:glow rad="127000">
                    <a:schemeClr val="bg1">
                      <a:alpha val="76000"/>
                    </a:schemeClr>
                  </a:glow>
                </a:effectLst>
              </a:rPr>
              <a:t>To terrorize their enemies</a:t>
            </a:r>
          </a:p>
          <a:p>
            <a:pPr lvl="2">
              <a:lnSpc>
                <a:spcPts val="3000"/>
              </a:lnSpc>
              <a:spcBef>
                <a:spcPts val="0"/>
              </a:spcBef>
            </a:pPr>
            <a:r>
              <a:rPr lang="en-US" sz="3600" b="1" dirty="0">
                <a:effectLst>
                  <a:glow rad="127000">
                    <a:schemeClr val="bg1">
                      <a:alpha val="76000"/>
                    </a:schemeClr>
                  </a:glow>
                </a:effectLst>
              </a:rPr>
              <a:t>Nails – crushing median nerve</a:t>
            </a:r>
          </a:p>
          <a:p>
            <a:pPr lvl="3">
              <a:lnSpc>
                <a:spcPts val="3000"/>
              </a:lnSpc>
              <a:spcBef>
                <a:spcPts val="0"/>
              </a:spcBef>
            </a:pPr>
            <a:r>
              <a:rPr lang="en-US" sz="3600" b="1" dirty="0">
                <a:effectLst>
                  <a:glow rad="127000">
                    <a:schemeClr val="bg1">
                      <a:alpha val="76000"/>
                    </a:schemeClr>
                  </a:glow>
                </a:effectLst>
              </a:rPr>
              <a:t>Nail in His heals</a:t>
            </a:r>
          </a:p>
          <a:p>
            <a:pPr lvl="3">
              <a:lnSpc>
                <a:spcPts val="3000"/>
              </a:lnSpc>
              <a:spcBef>
                <a:spcPts val="0"/>
              </a:spcBef>
            </a:pPr>
            <a:r>
              <a:rPr lang="en-US" sz="3600" b="1" dirty="0">
                <a:effectLst>
                  <a:glow rad="127000">
                    <a:schemeClr val="bg1">
                      <a:alpha val="76000"/>
                    </a:schemeClr>
                  </a:glow>
                </a:effectLst>
              </a:rPr>
              <a:t>Dr. J. W. Hewitt in his Harvard Theological Review article “The Use of Nails in the Crucifixion”</a:t>
            </a:r>
          </a:p>
          <a:p>
            <a:pPr lvl="4">
              <a:lnSpc>
                <a:spcPts val="3000"/>
              </a:lnSpc>
              <a:spcBef>
                <a:spcPts val="0"/>
              </a:spcBef>
            </a:pPr>
            <a:r>
              <a:rPr lang="en-US" sz="3600" b="1" dirty="0">
                <a:effectLst>
                  <a:glow rad="127000">
                    <a:schemeClr val="bg1">
                      <a:alpha val="76000"/>
                    </a:schemeClr>
                  </a:glow>
                </a:effectLst>
              </a:rPr>
              <a:t>“there is astonishingly little evidence that the feet of a crucified person were ever pierced by nails”</a:t>
            </a:r>
          </a:p>
        </p:txBody>
      </p:sp>
    </p:spTree>
    <p:extLst>
      <p:ext uri="{BB962C8B-B14F-4D97-AF65-F5344CB8AC3E}">
        <p14:creationId xmlns:p14="http://schemas.microsoft.com/office/powerpoint/2010/main" val="605212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553200"/>
          </a:xfrm>
          <a:effectLst>
            <a:glow rad="101600">
              <a:schemeClr val="bg1">
                <a:alpha val="40000"/>
              </a:schemeClr>
            </a:glow>
          </a:effectLst>
        </p:spPr>
        <p:txBody>
          <a:bodyPr>
            <a:noAutofit/>
          </a:bodyPr>
          <a:lstStyle/>
          <a:p>
            <a:pPr lvl="1">
              <a:lnSpc>
                <a:spcPts val="3000"/>
              </a:lnSpc>
              <a:spcBef>
                <a:spcPts val="0"/>
              </a:spcBef>
            </a:pPr>
            <a:r>
              <a:rPr lang="en-US" sz="3600" b="1" dirty="0">
                <a:effectLst>
                  <a:glow rad="127000">
                    <a:schemeClr val="bg1">
                      <a:alpha val="76000"/>
                    </a:schemeClr>
                  </a:glow>
                </a:effectLst>
              </a:rPr>
              <a:t>Crucifixion</a:t>
            </a:r>
          </a:p>
          <a:p>
            <a:pPr lvl="2">
              <a:lnSpc>
                <a:spcPts val="3000"/>
              </a:lnSpc>
              <a:spcBef>
                <a:spcPts val="0"/>
              </a:spcBef>
            </a:pPr>
            <a:r>
              <a:rPr lang="en-US" sz="3600" b="1" dirty="0">
                <a:effectLst>
                  <a:glow rad="127000">
                    <a:schemeClr val="bg1">
                      <a:alpha val="76000"/>
                    </a:schemeClr>
                  </a:glow>
                </a:effectLst>
              </a:rPr>
              <a:t>Romans had perfected it</a:t>
            </a:r>
          </a:p>
          <a:p>
            <a:pPr lvl="2">
              <a:lnSpc>
                <a:spcPts val="3000"/>
              </a:lnSpc>
              <a:spcBef>
                <a:spcPts val="0"/>
              </a:spcBef>
            </a:pPr>
            <a:r>
              <a:rPr lang="en-US" sz="3600" b="1" dirty="0">
                <a:effectLst>
                  <a:glow rad="127000">
                    <a:schemeClr val="bg1">
                      <a:alpha val="76000"/>
                    </a:schemeClr>
                  </a:glow>
                </a:effectLst>
              </a:rPr>
              <a:t>To terrorize their enemies</a:t>
            </a:r>
          </a:p>
          <a:p>
            <a:pPr lvl="2">
              <a:lnSpc>
                <a:spcPts val="3000"/>
              </a:lnSpc>
              <a:spcBef>
                <a:spcPts val="0"/>
              </a:spcBef>
            </a:pPr>
            <a:r>
              <a:rPr lang="en-US" sz="3600" b="1" dirty="0">
                <a:effectLst>
                  <a:glow rad="127000">
                    <a:schemeClr val="bg1">
                      <a:alpha val="76000"/>
                    </a:schemeClr>
                  </a:glow>
                </a:effectLst>
              </a:rPr>
              <a:t>Nails – crushing median nerve</a:t>
            </a:r>
          </a:p>
          <a:p>
            <a:pPr lvl="3">
              <a:lnSpc>
                <a:spcPts val="3000"/>
              </a:lnSpc>
              <a:spcBef>
                <a:spcPts val="0"/>
              </a:spcBef>
            </a:pPr>
            <a:r>
              <a:rPr lang="en-US" sz="3600" b="1" dirty="0">
                <a:effectLst>
                  <a:glow rad="127000">
                    <a:schemeClr val="bg1">
                      <a:alpha val="76000"/>
                    </a:schemeClr>
                  </a:glow>
                </a:effectLst>
              </a:rPr>
              <a:t>Nail in His heals</a:t>
            </a:r>
          </a:p>
          <a:p>
            <a:pPr lvl="3">
              <a:lnSpc>
                <a:spcPts val="3000"/>
              </a:lnSpc>
              <a:spcBef>
                <a:spcPts val="0"/>
              </a:spcBef>
            </a:pPr>
            <a:r>
              <a:rPr lang="en-US" sz="3600" b="1" dirty="0">
                <a:effectLst>
                  <a:glow rad="127000">
                    <a:schemeClr val="bg1">
                      <a:alpha val="76000"/>
                    </a:schemeClr>
                  </a:glow>
                </a:effectLst>
              </a:rPr>
              <a:t>Dr. J. W. Hewitt in his Harvard Theological Review article “The Use of Nails in the Crucifixion”</a:t>
            </a:r>
          </a:p>
          <a:p>
            <a:pPr lvl="4">
              <a:lnSpc>
                <a:spcPts val="3000"/>
              </a:lnSpc>
              <a:spcBef>
                <a:spcPts val="0"/>
              </a:spcBef>
            </a:pPr>
            <a:r>
              <a:rPr lang="en-US" sz="3600" b="1" dirty="0">
                <a:effectLst>
                  <a:glow rad="127000">
                    <a:schemeClr val="bg1">
                      <a:alpha val="76000"/>
                    </a:schemeClr>
                  </a:glow>
                </a:effectLst>
              </a:rPr>
              <a:t>“there is astonishingly little evidence that the feet of a crucified person were ever pierced by nails”</a:t>
            </a:r>
          </a:p>
          <a:p>
            <a:pPr lvl="5">
              <a:lnSpc>
                <a:spcPts val="3000"/>
              </a:lnSpc>
              <a:spcBef>
                <a:spcPts val="0"/>
              </a:spcBef>
            </a:pPr>
            <a:r>
              <a:rPr lang="en-US" sz="3600" b="1" dirty="0">
                <a:effectLst>
                  <a:glow rad="127000">
                    <a:schemeClr val="bg1">
                      <a:alpha val="76000"/>
                    </a:schemeClr>
                  </a:glow>
                </a:effectLst>
              </a:rPr>
              <a:t>Implication – Bible is false and misleading</a:t>
            </a:r>
          </a:p>
        </p:txBody>
      </p:sp>
    </p:spTree>
    <p:extLst>
      <p:ext uri="{BB962C8B-B14F-4D97-AF65-F5344CB8AC3E}">
        <p14:creationId xmlns:p14="http://schemas.microsoft.com/office/powerpoint/2010/main" val="1729467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4">
              <a:lnSpc>
                <a:spcPts val="3000"/>
              </a:lnSpc>
              <a:spcBef>
                <a:spcPts val="600"/>
              </a:spcBef>
            </a:pPr>
            <a:r>
              <a:rPr lang="en-US" sz="3600" b="1" dirty="0">
                <a:effectLst>
                  <a:glow rad="127000">
                    <a:schemeClr val="bg1">
                      <a:alpha val="76000"/>
                    </a:schemeClr>
                  </a:glow>
                </a:effectLst>
              </a:rPr>
              <a:t>But in June 1968 the Israeli Department of Antiquities and Museums discovered four cave tombs just north of Jerusalem.</a:t>
            </a:r>
          </a:p>
        </p:txBody>
      </p:sp>
    </p:spTree>
    <p:extLst>
      <p:ext uri="{BB962C8B-B14F-4D97-AF65-F5344CB8AC3E}">
        <p14:creationId xmlns:p14="http://schemas.microsoft.com/office/powerpoint/2010/main" val="2546872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4">
              <a:lnSpc>
                <a:spcPts val="3000"/>
              </a:lnSpc>
              <a:spcBef>
                <a:spcPts val="600"/>
              </a:spcBef>
            </a:pPr>
            <a:r>
              <a:rPr lang="en-US" sz="3600" b="1" dirty="0">
                <a:effectLst>
                  <a:glow rad="127000">
                    <a:schemeClr val="bg1">
                      <a:alpha val="76000"/>
                    </a:schemeClr>
                  </a:glow>
                </a:effectLst>
              </a:rPr>
              <a:t>But in June 1968 the Israeli Department of Antiquities and Museums discovered four cave tombs just north of Jerusalem.</a:t>
            </a:r>
          </a:p>
          <a:p>
            <a:pPr lvl="5">
              <a:lnSpc>
                <a:spcPts val="3000"/>
              </a:lnSpc>
              <a:spcBef>
                <a:spcPts val="600"/>
              </a:spcBef>
            </a:pPr>
            <a:r>
              <a:rPr lang="en-US" sz="3600" b="1" dirty="0">
                <a:effectLst>
                  <a:glow rad="127000">
                    <a:schemeClr val="bg1">
                      <a:alpha val="76000"/>
                    </a:schemeClr>
                  </a:glow>
                </a:effectLst>
              </a:rPr>
              <a:t>In Ossuary 4 Tomb I</a:t>
            </a:r>
          </a:p>
        </p:txBody>
      </p:sp>
    </p:spTree>
    <p:extLst>
      <p:ext uri="{BB962C8B-B14F-4D97-AF65-F5344CB8AC3E}">
        <p14:creationId xmlns:p14="http://schemas.microsoft.com/office/powerpoint/2010/main" val="1618678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4">
              <a:lnSpc>
                <a:spcPts val="3000"/>
              </a:lnSpc>
              <a:spcBef>
                <a:spcPts val="600"/>
              </a:spcBef>
            </a:pPr>
            <a:r>
              <a:rPr lang="en-US" sz="3600" b="1" dirty="0">
                <a:effectLst>
                  <a:glow rad="127000">
                    <a:schemeClr val="bg1">
                      <a:alpha val="76000"/>
                    </a:schemeClr>
                  </a:glow>
                </a:effectLst>
              </a:rPr>
              <a:t>But in June 1968 the Israeli Department of Antiquities and Museums discovered four cave tombs just north of Jerusalem.</a:t>
            </a:r>
          </a:p>
          <a:p>
            <a:pPr lvl="5">
              <a:lnSpc>
                <a:spcPts val="3000"/>
              </a:lnSpc>
              <a:spcBef>
                <a:spcPts val="600"/>
              </a:spcBef>
            </a:pPr>
            <a:r>
              <a:rPr lang="en-US" sz="3600" b="1" dirty="0">
                <a:effectLst>
                  <a:glow rad="127000">
                    <a:schemeClr val="bg1">
                      <a:alpha val="76000"/>
                    </a:schemeClr>
                  </a:glow>
                </a:effectLst>
              </a:rPr>
              <a:t>In Ossuary 4 Tomb I</a:t>
            </a:r>
          </a:p>
          <a:p>
            <a:pPr lvl="6">
              <a:lnSpc>
                <a:spcPts val="3000"/>
              </a:lnSpc>
              <a:spcBef>
                <a:spcPts val="600"/>
              </a:spcBef>
            </a:pPr>
            <a:r>
              <a:rPr lang="en-US" sz="3600" b="1" dirty="0">
                <a:effectLst>
                  <a:glow rad="127000">
                    <a:schemeClr val="bg1">
                      <a:alpha val="76000"/>
                    </a:schemeClr>
                  </a:glow>
                </a:effectLst>
              </a:rPr>
              <a:t>Adult male</a:t>
            </a:r>
          </a:p>
        </p:txBody>
      </p:sp>
    </p:spTree>
    <p:extLst>
      <p:ext uri="{BB962C8B-B14F-4D97-AF65-F5344CB8AC3E}">
        <p14:creationId xmlns:p14="http://schemas.microsoft.com/office/powerpoint/2010/main" val="15234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4">
              <a:lnSpc>
                <a:spcPts val="3000"/>
              </a:lnSpc>
              <a:spcBef>
                <a:spcPts val="600"/>
              </a:spcBef>
            </a:pPr>
            <a:r>
              <a:rPr lang="en-US" sz="3600" b="1" dirty="0">
                <a:effectLst>
                  <a:glow rad="127000">
                    <a:schemeClr val="bg1">
                      <a:alpha val="76000"/>
                    </a:schemeClr>
                  </a:glow>
                </a:effectLst>
              </a:rPr>
              <a:t>But in June 1968 the Israeli Department of Antiquities and Museums discovered four cave tombs just north of Jerusalem.</a:t>
            </a:r>
          </a:p>
          <a:p>
            <a:pPr lvl="5">
              <a:lnSpc>
                <a:spcPts val="3000"/>
              </a:lnSpc>
              <a:spcBef>
                <a:spcPts val="600"/>
              </a:spcBef>
            </a:pPr>
            <a:r>
              <a:rPr lang="en-US" sz="3600" b="1" dirty="0">
                <a:effectLst>
                  <a:glow rad="127000">
                    <a:schemeClr val="bg1">
                      <a:alpha val="76000"/>
                    </a:schemeClr>
                  </a:glow>
                </a:effectLst>
              </a:rPr>
              <a:t>In Ossuary 4 Tomb I</a:t>
            </a:r>
          </a:p>
          <a:p>
            <a:pPr lvl="6">
              <a:lnSpc>
                <a:spcPts val="3000"/>
              </a:lnSpc>
              <a:spcBef>
                <a:spcPts val="600"/>
              </a:spcBef>
            </a:pPr>
            <a:r>
              <a:rPr lang="en-US" sz="3600" b="1" dirty="0">
                <a:effectLst>
                  <a:glow rad="127000">
                    <a:schemeClr val="bg1">
                      <a:alpha val="76000"/>
                    </a:schemeClr>
                  </a:glow>
                </a:effectLst>
              </a:rPr>
              <a:t>Adult male</a:t>
            </a:r>
          </a:p>
          <a:p>
            <a:pPr lvl="6">
              <a:lnSpc>
                <a:spcPts val="3000"/>
              </a:lnSpc>
              <a:spcBef>
                <a:spcPts val="600"/>
              </a:spcBef>
            </a:pPr>
            <a:r>
              <a:rPr lang="en-US" sz="3600" b="1" dirty="0">
                <a:effectLst>
                  <a:glow rad="127000">
                    <a:schemeClr val="bg1">
                      <a:alpha val="76000"/>
                    </a:schemeClr>
                  </a:glow>
                </a:effectLst>
              </a:rPr>
              <a:t>7” spike through both heals</a:t>
            </a:r>
          </a:p>
        </p:txBody>
      </p:sp>
    </p:spTree>
    <p:extLst>
      <p:ext uri="{BB962C8B-B14F-4D97-AF65-F5344CB8AC3E}">
        <p14:creationId xmlns:p14="http://schemas.microsoft.com/office/powerpoint/2010/main" val="491560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4">
              <a:lnSpc>
                <a:spcPts val="3000"/>
              </a:lnSpc>
              <a:spcBef>
                <a:spcPts val="600"/>
              </a:spcBef>
            </a:pPr>
            <a:r>
              <a:rPr lang="en-US" sz="3600" b="1" dirty="0">
                <a:effectLst>
                  <a:glow rad="127000">
                    <a:schemeClr val="bg1">
                      <a:alpha val="76000"/>
                    </a:schemeClr>
                  </a:glow>
                </a:effectLst>
              </a:rPr>
              <a:t>But in June 1968 the Israeli Department of Antiquities and Museums discovered four cave tombs just north of Jerusalem.</a:t>
            </a:r>
          </a:p>
          <a:p>
            <a:pPr lvl="5">
              <a:lnSpc>
                <a:spcPts val="3000"/>
              </a:lnSpc>
              <a:spcBef>
                <a:spcPts val="600"/>
              </a:spcBef>
            </a:pPr>
            <a:r>
              <a:rPr lang="en-US" sz="3600" b="1" dirty="0">
                <a:effectLst>
                  <a:glow rad="127000">
                    <a:schemeClr val="bg1">
                      <a:alpha val="76000"/>
                    </a:schemeClr>
                  </a:glow>
                </a:effectLst>
              </a:rPr>
              <a:t>In Ossuary 4 Tomb I</a:t>
            </a:r>
          </a:p>
          <a:p>
            <a:pPr lvl="6">
              <a:lnSpc>
                <a:spcPts val="3000"/>
              </a:lnSpc>
              <a:spcBef>
                <a:spcPts val="600"/>
              </a:spcBef>
            </a:pPr>
            <a:r>
              <a:rPr lang="en-US" sz="3600" b="1" dirty="0">
                <a:effectLst>
                  <a:glow rad="127000">
                    <a:schemeClr val="bg1">
                      <a:alpha val="76000"/>
                    </a:schemeClr>
                  </a:glow>
                </a:effectLst>
              </a:rPr>
              <a:t>Adult male</a:t>
            </a:r>
          </a:p>
          <a:p>
            <a:pPr lvl="6">
              <a:lnSpc>
                <a:spcPts val="3000"/>
              </a:lnSpc>
              <a:spcBef>
                <a:spcPts val="600"/>
              </a:spcBef>
            </a:pPr>
            <a:r>
              <a:rPr lang="en-US" sz="3600" b="1" dirty="0">
                <a:effectLst>
                  <a:glow rad="127000">
                    <a:schemeClr val="bg1">
                      <a:alpha val="76000"/>
                    </a:schemeClr>
                  </a:glow>
                </a:effectLst>
              </a:rPr>
              <a:t>7” spike through both heals</a:t>
            </a:r>
          </a:p>
          <a:p>
            <a:pPr lvl="6">
              <a:lnSpc>
                <a:spcPts val="3000"/>
              </a:lnSpc>
              <a:spcBef>
                <a:spcPts val="600"/>
              </a:spcBef>
            </a:pPr>
            <a:r>
              <a:rPr lang="en-US" sz="3600" b="1" dirty="0">
                <a:effectLst>
                  <a:glow rad="127000">
                    <a:schemeClr val="bg1">
                      <a:alpha val="76000"/>
                    </a:schemeClr>
                  </a:glow>
                </a:effectLst>
              </a:rPr>
              <a:t>Broken shins</a:t>
            </a:r>
          </a:p>
        </p:txBody>
      </p:sp>
    </p:spTree>
    <p:extLst>
      <p:ext uri="{BB962C8B-B14F-4D97-AF65-F5344CB8AC3E}">
        <p14:creationId xmlns:p14="http://schemas.microsoft.com/office/powerpoint/2010/main" val="3605632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00" y="381003"/>
            <a:ext cx="6565900" cy="5525959"/>
          </a:xfrm>
          <a:prstGeom prst="rect">
            <a:avLst/>
          </a:prstGeom>
        </p:spPr>
      </p:pic>
    </p:spTree>
    <p:extLst>
      <p:ext uri="{BB962C8B-B14F-4D97-AF65-F5344CB8AC3E}">
        <p14:creationId xmlns:p14="http://schemas.microsoft.com/office/powerpoint/2010/main" val="150846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0" y="152403"/>
            <a:ext cx="5715000" cy="6634829"/>
          </a:xfrm>
          <a:prstGeom prst="rect">
            <a:avLst/>
          </a:prstGeom>
        </p:spPr>
      </p:pic>
    </p:spTree>
    <p:extLst>
      <p:ext uri="{BB962C8B-B14F-4D97-AF65-F5344CB8AC3E}">
        <p14:creationId xmlns:p14="http://schemas.microsoft.com/office/powerpoint/2010/main" val="1153881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The Resurrection is important</a:t>
            </a:r>
          </a:p>
          <a:p>
            <a:pPr lvl="1">
              <a:lnSpc>
                <a:spcPts val="3000"/>
              </a:lnSpc>
              <a:spcBef>
                <a:spcPts val="600"/>
              </a:spcBef>
            </a:pPr>
            <a:r>
              <a:rPr lang="en-US" sz="3600" b="1" dirty="0">
                <a:effectLst>
                  <a:glow rad="127000">
                    <a:schemeClr val="bg1">
                      <a:alpha val="76000"/>
                    </a:schemeClr>
                  </a:glow>
                </a:effectLst>
              </a:rPr>
              <a:t>Christianity is based on an historical event</a:t>
            </a:r>
          </a:p>
          <a:p>
            <a:pPr lvl="2">
              <a:lnSpc>
                <a:spcPts val="3000"/>
              </a:lnSpc>
              <a:spcBef>
                <a:spcPts val="600"/>
              </a:spcBef>
            </a:pPr>
            <a:r>
              <a:rPr lang="en-US" sz="3600" b="1" dirty="0">
                <a:effectLst>
                  <a:glow rad="127000">
                    <a:schemeClr val="bg1">
                      <a:alpha val="76000"/>
                    </a:schemeClr>
                  </a:glow>
                </a:effectLst>
              </a:rPr>
              <a:t>The resurrection of Jesus Christ from the dead</a:t>
            </a:r>
          </a:p>
          <a:p>
            <a:pPr marL="114300" indent="0" algn="ctr">
              <a:lnSpc>
                <a:spcPts val="3000"/>
              </a:lnSpc>
              <a:spcBef>
                <a:spcPts val="600"/>
              </a:spcBef>
              <a:buNone/>
            </a:pPr>
            <a:r>
              <a:rPr lang="en-US" sz="3600" b="1" dirty="0">
                <a:effectLst>
                  <a:glow rad="127000">
                    <a:schemeClr val="bg1">
                      <a:alpha val="76000"/>
                    </a:schemeClr>
                  </a:glow>
                </a:effectLst>
              </a:rPr>
              <a:t> </a:t>
            </a:r>
          </a:p>
          <a:p>
            <a:pPr marL="114300" indent="0">
              <a:lnSpc>
                <a:spcPts val="3000"/>
              </a:lnSpc>
              <a:spcBef>
                <a:spcPts val="600"/>
              </a:spcBef>
              <a:buNone/>
            </a:pPr>
            <a:r>
              <a:rPr lang="en-US" sz="3600" b="1" i="1" dirty="0">
                <a:effectLst>
                  <a:glow rad="127000">
                    <a:schemeClr val="bg1">
                      <a:alpha val="76000"/>
                    </a:schemeClr>
                  </a:glow>
                </a:effectLst>
              </a:rPr>
              <a:t>                      </a:t>
            </a: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1673510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3">
              <a:lnSpc>
                <a:spcPts val="3000"/>
              </a:lnSpc>
              <a:spcBef>
                <a:spcPts val="0"/>
              </a:spcBef>
            </a:pPr>
            <a:r>
              <a:rPr lang="en-US" sz="3600" b="1" dirty="0">
                <a:effectLst>
                  <a:glow rad="127000">
                    <a:schemeClr val="bg1">
                      <a:alpha val="76000"/>
                    </a:schemeClr>
                  </a:glow>
                </a:effectLst>
              </a:rPr>
              <a:t>Shoulders dislocated (6”) Ps 22</a:t>
            </a:r>
          </a:p>
          <a:p>
            <a:pPr lvl="4">
              <a:lnSpc>
                <a:spcPts val="3000"/>
              </a:lnSpc>
              <a:spcBef>
                <a:spcPts val="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1257764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3">
              <a:lnSpc>
                <a:spcPts val="3000"/>
              </a:lnSpc>
              <a:spcBef>
                <a:spcPts val="0"/>
              </a:spcBef>
            </a:pPr>
            <a:r>
              <a:rPr lang="en-US" sz="3600" b="1" dirty="0">
                <a:effectLst>
                  <a:glow rad="127000">
                    <a:schemeClr val="bg1">
                      <a:alpha val="76000"/>
                    </a:schemeClr>
                  </a:glow>
                </a:effectLst>
              </a:rPr>
              <a:t>Shoulders dislocated (6”) Ps 22</a:t>
            </a:r>
          </a:p>
          <a:p>
            <a:pPr lvl="4">
              <a:lnSpc>
                <a:spcPts val="3000"/>
              </a:lnSpc>
              <a:spcBef>
                <a:spcPts val="0"/>
              </a:spcBef>
            </a:pPr>
            <a:r>
              <a:rPr lang="en-US" sz="3600" b="1" dirty="0">
                <a:effectLst>
                  <a:glow rad="127000">
                    <a:schemeClr val="bg1">
                      <a:alpha val="76000"/>
                    </a:schemeClr>
                  </a:glow>
                </a:effectLst>
              </a:rPr>
              <a:t>How did crucifixion kill someone?</a:t>
            </a:r>
          </a:p>
        </p:txBody>
      </p:sp>
    </p:spTree>
    <p:extLst>
      <p:ext uri="{BB962C8B-B14F-4D97-AF65-F5344CB8AC3E}">
        <p14:creationId xmlns:p14="http://schemas.microsoft.com/office/powerpoint/2010/main" val="1069868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3">
              <a:lnSpc>
                <a:spcPts val="3000"/>
              </a:lnSpc>
              <a:spcBef>
                <a:spcPts val="0"/>
              </a:spcBef>
            </a:pPr>
            <a:r>
              <a:rPr lang="en-US" sz="3600" b="1" dirty="0">
                <a:effectLst>
                  <a:glow rad="127000">
                    <a:schemeClr val="bg1">
                      <a:alpha val="76000"/>
                    </a:schemeClr>
                  </a:glow>
                </a:effectLst>
              </a:rPr>
              <a:t>Shoulders dislocated (6”) Ps 22</a:t>
            </a:r>
          </a:p>
          <a:p>
            <a:pPr lvl="4">
              <a:lnSpc>
                <a:spcPts val="3000"/>
              </a:lnSpc>
              <a:spcBef>
                <a:spcPts val="0"/>
              </a:spcBef>
            </a:pPr>
            <a:r>
              <a:rPr lang="en-US" sz="3600" b="1" dirty="0">
                <a:effectLst>
                  <a:glow rad="127000">
                    <a:schemeClr val="bg1">
                      <a:alpha val="76000"/>
                    </a:schemeClr>
                  </a:glow>
                </a:effectLst>
              </a:rPr>
              <a:t>How did crucifixion kill someone?</a:t>
            </a:r>
          </a:p>
          <a:p>
            <a:pPr lvl="5">
              <a:lnSpc>
                <a:spcPts val="3000"/>
              </a:lnSpc>
              <a:spcBef>
                <a:spcPts val="0"/>
              </a:spcBef>
            </a:pPr>
            <a:r>
              <a:rPr lang="en-US" sz="3600" b="1" dirty="0">
                <a:effectLst>
                  <a:glow rad="127000">
                    <a:schemeClr val="bg1">
                      <a:alpha val="76000"/>
                    </a:schemeClr>
                  </a:glow>
                </a:effectLst>
              </a:rPr>
              <a:t>They couldn’t exhale without standing up</a:t>
            </a:r>
          </a:p>
        </p:txBody>
      </p:sp>
    </p:spTree>
    <p:extLst>
      <p:ext uri="{BB962C8B-B14F-4D97-AF65-F5344CB8AC3E}">
        <p14:creationId xmlns:p14="http://schemas.microsoft.com/office/powerpoint/2010/main" val="965110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3">
              <a:lnSpc>
                <a:spcPts val="3000"/>
              </a:lnSpc>
              <a:spcBef>
                <a:spcPts val="0"/>
              </a:spcBef>
            </a:pPr>
            <a:r>
              <a:rPr lang="en-US" sz="3600" b="1" dirty="0">
                <a:effectLst>
                  <a:glow rad="127000">
                    <a:schemeClr val="bg1">
                      <a:alpha val="76000"/>
                    </a:schemeClr>
                  </a:glow>
                </a:effectLst>
              </a:rPr>
              <a:t>Shoulders dislocated (6”) Ps 22</a:t>
            </a:r>
          </a:p>
          <a:p>
            <a:pPr lvl="4">
              <a:lnSpc>
                <a:spcPts val="3000"/>
              </a:lnSpc>
              <a:spcBef>
                <a:spcPts val="0"/>
              </a:spcBef>
            </a:pPr>
            <a:r>
              <a:rPr lang="en-US" sz="3600" b="1" dirty="0">
                <a:effectLst>
                  <a:glow rad="127000">
                    <a:schemeClr val="bg1">
                      <a:alpha val="76000"/>
                    </a:schemeClr>
                  </a:glow>
                </a:effectLst>
              </a:rPr>
              <a:t>How did crucifixion kill someone?</a:t>
            </a:r>
          </a:p>
          <a:p>
            <a:pPr lvl="5">
              <a:lnSpc>
                <a:spcPts val="3000"/>
              </a:lnSpc>
              <a:spcBef>
                <a:spcPts val="0"/>
              </a:spcBef>
            </a:pPr>
            <a:r>
              <a:rPr lang="en-US" sz="3600" b="1" dirty="0">
                <a:effectLst>
                  <a:glow rad="127000">
                    <a:schemeClr val="bg1">
                      <a:alpha val="76000"/>
                    </a:schemeClr>
                  </a:glow>
                </a:effectLst>
              </a:rPr>
              <a:t>They couldn’t exhale without standing up</a:t>
            </a:r>
          </a:p>
          <a:p>
            <a:pPr lvl="3">
              <a:lnSpc>
                <a:spcPts val="3000"/>
              </a:lnSpc>
              <a:spcBef>
                <a:spcPts val="0"/>
              </a:spcBef>
            </a:pPr>
            <a:r>
              <a:rPr lang="en-US" sz="3600" b="1" dirty="0">
                <a:effectLst>
                  <a:glow rad="127000">
                    <a:schemeClr val="bg1">
                      <a:alpha val="76000"/>
                    </a:schemeClr>
                  </a:glow>
                </a:effectLst>
              </a:rPr>
              <a:t>“excruciating” – out of the cross</a:t>
            </a:r>
          </a:p>
        </p:txBody>
      </p:sp>
    </p:spTree>
    <p:extLst>
      <p:ext uri="{BB962C8B-B14F-4D97-AF65-F5344CB8AC3E}">
        <p14:creationId xmlns:p14="http://schemas.microsoft.com/office/powerpoint/2010/main" val="1862483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3">
              <a:lnSpc>
                <a:spcPts val="3000"/>
              </a:lnSpc>
              <a:spcBef>
                <a:spcPts val="0"/>
              </a:spcBef>
            </a:pPr>
            <a:r>
              <a:rPr lang="en-US" sz="3600" b="1" dirty="0">
                <a:effectLst>
                  <a:glow rad="127000">
                    <a:schemeClr val="bg1">
                      <a:alpha val="76000"/>
                    </a:schemeClr>
                  </a:glow>
                </a:effectLst>
              </a:rPr>
              <a:t>Shoulders dislocated (6”) Ps 22</a:t>
            </a:r>
          </a:p>
          <a:p>
            <a:pPr lvl="4">
              <a:lnSpc>
                <a:spcPts val="3000"/>
              </a:lnSpc>
              <a:spcBef>
                <a:spcPts val="0"/>
              </a:spcBef>
            </a:pPr>
            <a:r>
              <a:rPr lang="en-US" sz="3600" b="1" dirty="0">
                <a:effectLst>
                  <a:glow rad="127000">
                    <a:schemeClr val="bg1">
                      <a:alpha val="76000"/>
                    </a:schemeClr>
                  </a:glow>
                </a:effectLst>
              </a:rPr>
              <a:t>How did crucifixion kill someone?</a:t>
            </a:r>
          </a:p>
          <a:p>
            <a:pPr lvl="5">
              <a:lnSpc>
                <a:spcPts val="3000"/>
              </a:lnSpc>
              <a:spcBef>
                <a:spcPts val="0"/>
              </a:spcBef>
            </a:pPr>
            <a:r>
              <a:rPr lang="en-US" sz="3600" b="1" dirty="0">
                <a:effectLst>
                  <a:glow rad="127000">
                    <a:schemeClr val="bg1">
                      <a:alpha val="76000"/>
                    </a:schemeClr>
                  </a:glow>
                </a:effectLst>
              </a:rPr>
              <a:t>They couldn’t exhale without standing up</a:t>
            </a:r>
          </a:p>
          <a:p>
            <a:pPr lvl="3">
              <a:lnSpc>
                <a:spcPts val="3000"/>
              </a:lnSpc>
              <a:spcBef>
                <a:spcPts val="0"/>
              </a:spcBef>
            </a:pPr>
            <a:r>
              <a:rPr lang="en-US" sz="3600" b="1" dirty="0">
                <a:effectLst>
                  <a:glow rad="127000">
                    <a:schemeClr val="bg1">
                      <a:alpha val="76000"/>
                    </a:schemeClr>
                  </a:glow>
                </a:effectLst>
              </a:rPr>
              <a:t>“excruciating” – out of the cross</a:t>
            </a:r>
          </a:p>
          <a:p>
            <a:pPr lvl="2">
              <a:lnSpc>
                <a:spcPts val="3000"/>
              </a:lnSpc>
              <a:spcBef>
                <a:spcPts val="0"/>
              </a:spcBef>
            </a:pPr>
            <a:r>
              <a:rPr lang="en-US" sz="3600" b="1" dirty="0">
                <a:effectLst>
                  <a:glow rad="127000">
                    <a:schemeClr val="bg1">
                      <a:alpha val="76000"/>
                    </a:schemeClr>
                  </a:glow>
                </a:effectLst>
              </a:rPr>
              <a:t>The Spear </a:t>
            </a:r>
          </a:p>
        </p:txBody>
      </p:sp>
    </p:spTree>
    <p:extLst>
      <p:ext uri="{BB962C8B-B14F-4D97-AF65-F5344CB8AC3E}">
        <p14:creationId xmlns:p14="http://schemas.microsoft.com/office/powerpoint/2010/main" val="3461142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3">
              <a:lnSpc>
                <a:spcPts val="3000"/>
              </a:lnSpc>
              <a:spcBef>
                <a:spcPts val="0"/>
              </a:spcBef>
            </a:pPr>
            <a:r>
              <a:rPr lang="en-US" sz="3600" b="1" dirty="0">
                <a:effectLst>
                  <a:glow rad="127000">
                    <a:schemeClr val="bg1">
                      <a:alpha val="76000"/>
                    </a:schemeClr>
                  </a:glow>
                </a:effectLst>
              </a:rPr>
              <a:t>Shoulders dislocated (6”) Ps 22</a:t>
            </a:r>
          </a:p>
          <a:p>
            <a:pPr lvl="4">
              <a:lnSpc>
                <a:spcPts val="3000"/>
              </a:lnSpc>
              <a:spcBef>
                <a:spcPts val="0"/>
              </a:spcBef>
            </a:pPr>
            <a:r>
              <a:rPr lang="en-US" sz="3600" b="1" dirty="0">
                <a:effectLst>
                  <a:glow rad="127000">
                    <a:schemeClr val="bg1">
                      <a:alpha val="76000"/>
                    </a:schemeClr>
                  </a:glow>
                </a:effectLst>
              </a:rPr>
              <a:t>How did crucifixion kill someone?</a:t>
            </a:r>
          </a:p>
          <a:p>
            <a:pPr lvl="5">
              <a:lnSpc>
                <a:spcPts val="3000"/>
              </a:lnSpc>
              <a:spcBef>
                <a:spcPts val="0"/>
              </a:spcBef>
            </a:pPr>
            <a:r>
              <a:rPr lang="en-US" sz="3600" b="1" dirty="0">
                <a:effectLst>
                  <a:glow rad="127000">
                    <a:schemeClr val="bg1">
                      <a:alpha val="76000"/>
                    </a:schemeClr>
                  </a:glow>
                </a:effectLst>
              </a:rPr>
              <a:t>They couldn’t exhale without standing up</a:t>
            </a:r>
          </a:p>
          <a:p>
            <a:pPr lvl="3">
              <a:lnSpc>
                <a:spcPts val="3000"/>
              </a:lnSpc>
              <a:spcBef>
                <a:spcPts val="0"/>
              </a:spcBef>
            </a:pPr>
            <a:r>
              <a:rPr lang="en-US" sz="3600" b="1" dirty="0">
                <a:effectLst>
                  <a:glow rad="127000">
                    <a:schemeClr val="bg1">
                      <a:alpha val="76000"/>
                    </a:schemeClr>
                  </a:glow>
                </a:effectLst>
              </a:rPr>
              <a:t>“excruciating” – out of the cross</a:t>
            </a:r>
          </a:p>
          <a:p>
            <a:pPr lvl="2">
              <a:lnSpc>
                <a:spcPts val="3000"/>
              </a:lnSpc>
              <a:spcBef>
                <a:spcPts val="0"/>
              </a:spcBef>
            </a:pPr>
            <a:r>
              <a:rPr lang="en-US" sz="3600" b="1" dirty="0">
                <a:effectLst>
                  <a:glow rad="127000">
                    <a:schemeClr val="bg1">
                      <a:alpha val="76000"/>
                    </a:schemeClr>
                  </a:glow>
                </a:effectLst>
              </a:rPr>
              <a:t>The Spear </a:t>
            </a:r>
          </a:p>
          <a:p>
            <a:pPr lvl="3">
              <a:lnSpc>
                <a:spcPts val="3000"/>
              </a:lnSpc>
              <a:spcBef>
                <a:spcPts val="0"/>
              </a:spcBef>
            </a:pPr>
            <a:r>
              <a:rPr lang="en-US" sz="3600" b="1" dirty="0">
                <a:effectLst>
                  <a:glow rad="127000">
                    <a:schemeClr val="bg1">
                      <a:alpha val="76000"/>
                    </a:schemeClr>
                  </a:glow>
                </a:effectLst>
              </a:rPr>
              <a:t>Romans soldiers were trained killers</a:t>
            </a:r>
          </a:p>
        </p:txBody>
      </p:sp>
    </p:spTree>
    <p:extLst>
      <p:ext uri="{BB962C8B-B14F-4D97-AF65-F5344CB8AC3E}">
        <p14:creationId xmlns:p14="http://schemas.microsoft.com/office/powerpoint/2010/main" val="1233848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3">
              <a:lnSpc>
                <a:spcPts val="3000"/>
              </a:lnSpc>
              <a:spcBef>
                <a:spcPts val="0"/>
              </a:spcBef>
            </a:pPr>
            <a:r>
              <a:rPr lang="en-US" sz="3600" b="1" dirty="0">
                <a:effectLst>
                  <a:glow rad="127000">
                    <a:schemeClr val="bg1">
                      <a:alpha val="76000"/>
                    </a:schemeClr>
                  </a:glow>
                </a:effectLst>
              </a:rPr>
              <a:t>Shoulders dislocated (6”) Ps 22</a:t>
            </a:r>
          </a:p>
          <a:p>
            <a:pPr lvl="4">
              <a:lnSpc>
                <a:spcPts val="3000"/>
              </a:lnSpc>
              <a:spcBef>
                <a:spcPts val="0"/>
              </a:spcBef>
            </a:pPr>
            <a:r>
              <a:rPr lang="en-US" sz="3600" b="1" dirty="0">
                <a:effectLst>
                  <a:glow rad="127000">
                    <a:schemeClr val="bg1">
                      <a:alpha val="76000"/>
                    </a:schemeClr>
                  </a:glow>
                </a:effectLst>
              </a:rPr>
              <a:t>How did crucifixion kill someone?</a:t>
            </a:r>
          </a:p>
          <a:p>
            <a:pPr lvl="5">
              <a:lnSpc>
                <a:spcPts val="3000"/>
              </a:lnSpc>
              <a:spcBef>
                <a:spcPts val="0"/>
              </a:spcBef>
            </a:pPr>
            <a:r>
              <a:rPr lang="en-US" sz="3600" b="1" dirty="0">
                <a:effectLst>
                  <a:glow rad="127000">
                    <a:schemeClr val="bg1">
                      <a:alpha val="76000"/>
                    </a:schemeClr>
                  </a:glow>
                </a:effectLst>
              </a:rPr>
              <a:t>They couldn’t exhale without standing up</a:t>
            </a:r>
          </a:p>
          <a:p>
            <a:pPr lvl="3">
              <a:lnSpc>
                <a:spcPts val="3000"/>
              </a:lnSpc>
              <a:spcBef>
                <a:spcPts val="0"/>
              </a:spcBef>
            </a:pPr>
            <a:r>
              <a:rPr lang="en-US" sz="3600" b="1" dirty="0">
                <a:effectLst>
                  <a:glow rad="127000">
                    <a:schemeClr val="bg1">
                      <a:alpha val="76000"/>
                    </a:schemeClr>
                  </a:glow>
                </a:effectLst>
              </a:rPr>
              <a:t>“excruciating” – out of the cross</a:t>
            </a:r>
          </a:p>
          <a:p>
            <a:pPr lvl="2">
              <a:lnSpc>
                <a:spcPts val="3000"/>
              </a:lnSpc>
              <a:spcBef>
                <a:spcPts val="0"/>
              </a:spcBef>
            </a:pPr>
            <a:r>
              <a:rPr lang="en-US" sz="3600" b="1" dirty="0">
                <a:effectLst>
                  <a:glow rad="127000">
                    <a:schemeClr val="bg1">
                      <a:alpha val="76000"/>
                    </a:schemeClr>
                  </a:glow>
                </a:effectLst>
              </a:rPr>
              <a:t>The Spear </a:t>
            </a:r>
          </a:p>
          <a:p>
            <a:pPr lvl="3">
              <a:lnSpc>
                <a:spcPts val="3000"/>
              </a:lnSpc>
              <a:spcBef>
                <a:spcPts val="0"/>
              </a:spcBef>
            </a:pPr>
            <a:r>
              <a:rPr lang="en-US" sz="3600" b="1" dirty="0">
                <a:effectLst>
                  <a:glow rad="127000">
                    <a:schemeClr val="bg1">
                      <a:alpha val="76000"/>
                    </a:schemeClr>
                  </a:glow>
                </a:effectLst>
              </a:rPr>
              <a:t>Romans soldiers were trained killers</a:t>
            </a:r>
          </a:p>
          <a:p>
            <a:pPr lvl="4">
              <a:lnSpc>
                <a:spcPts val="3000"/>
              </a:lnSpc>
              <a:spcBef>
                <a:spcPts val="0"/>
              </a:spcBef>
            </a:pPr>
            <a:r>
              <a:rPr lang="en-US" sz="3600" b="1" dirty="0">
                <a:effectLst>
                  <a:glow rad="127000">
                    <a:schemeClr val="bg1">
                      <a:alpha val="76000"/>
                    </a:schemeClr>
                  </a:glow>
                </a:effectLst>
              </a:rPr>
              <a:t>They knew when someone was dead… </a:t>
            </a:r>
          </a:p>
        </p:txBody>
      </p:sp>
    </p:spTree>
    <p:extLst>
      <p:ext uri="{BB962C8B-B14F-4D97-AF65-F5344CB8AC3E}">
        <p14:creationId xmlns:p14="http://schemas.microsoft.com/office/powerpoint/2010/main" val="4112924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3">
              <a:lnSpc>
                <a:spcPts val="3000"/>
              </a:lnSpc>
              <a:spcBef>
                <a:spcPts val="0"/>
              </a:spcBef>
            </a:pPr>
            <a:r>
              <a:rPr lang="en-US" sz="3600" b="1" dirty="0">
                <a:effectLst>
                  <a:glow rad="127000">
                    <a:schemeClr val="bg1">
                      <a:alpha val="76000"/>
                    </a:schemeClr>
                  </a:glow>
                </a:effectLst>
              </a:rPr>
              <a:t>Shoulders dislocated (6”) Ps 22</a:t>
            </a:r>
          </a:p>
          <a:p>
            <a:pPr lvl="4">
              <a:lnSpc>
                <a:spcPts val="3000"/>
              </a:lnSpc>
              <a:spcBef>
                <a:spcPts val="0"/>
              </a:spcBef>
            </a:pPr>
            <a:r>
              <a:rPr lang="en-US" sz="3600" b="1" dirty="0">
                <a:effectLst>
                  <a:glow rad="127000">
                    <a:schemeClr val="bg1">
                      <a:alpha val="76000"/>
                    </a:schemeClr>
                  </a:glow>
                </a:effectLst>
              </a:rPr>
              <a:t>How did crucifixion kill someone?</a:t>
            </a:r>
          </a:p>
          <a:p>
            <a:pPr lvl="5">
              <a:lnSpc>
                <a:spcPts val="3000"/>
              </a:lnSpc>
              <a:spcBef>
                <a:spcPts val="0"/>
              </a:spcBef>
            </a:pPr>
            <a:r>
              <a:rPr lang="en-US" sz="3600" b="1" dirty="0">
                <a:effectLst>
                  <a:glow rad="127000">
                    <a:schemeClr val="bg1">
                      <a:alpha val="76000"/>
                    </a:schemeClr>
                  </a:glow>
                </a:effectLst>
              </a:rPr>
              <a:t>They couldn’t exhale without standing up</a:t>
            </a:r>
          </a:p>
          <a:p>
            <a:pPr lvl="3">
              <a:lnSpc>
                <a:spcPts val="3000"/>
              </a:lnSpc>
              <a:spcBef>
                <a:spcPts val="0"/>
              </a:spcBef>
            </a:pPr>
            <a:r>
              <a:rPr lang="en-US" sz="3600" b="1" dirty="0">
                <a:effectLst>
                  <a:glow rad="127000">
                    <a:schemeClr val="bg1">
                      <a:alpha val="76000"/>
                    </a:schemeClr>
                  </a:glow>
                </a:effectLst>
              </a:rPr>
              <a:t>“excruciating” – out of the cross</a:t>
            </a:r>
          </a:p>
          <a:p>
            <a:pPr lvl="2">
              <a:lnSpc>
                <a:spcPts val="3000"/>
              </a:lnSpc>
              <a:spcBef>
                <a:spcPts val="0"/>
              </a:spcBef>
            </a:pPr>
            <a:r>
              <a:rPr lang="en-US" sz="3600" b="1" dirty="0">
                <a:effectLst>
                  <a:glow rad="127000">
                    <a:schemeClr val="bg1">
                      <a:alpha val="76000"/>
                    </a:schemeClr>
                  </a:glow>
                </a:effectLst>
              </a:rPr>
              <a:t>The Spear </a:t>
            </a:r>
          </a:p>
          <a:p>
            <a:pPr lvl="3">
              <a:lnSpc>
                <a:spcPts val="3000"/>
              </a:lnSpc>
              <a:spcBef>
                <a:spcPts val="0"/>
              </a:spcBef>
            </a:pPr>
            <a:r>
              <a:rPr lang="en-US" sz="3600" b="1" dirty="0">
                <a:effectLst>
                  <a:glow rad="127000">
                    <a:schemeClr val="bg1">
                      <a:alpha val="76000"/>
                    </a:schemeClr>
                  </a:glow>
                </a:effectLst>
              </a:rPr>
              <a:t>Romans soldiers were trained killers</a:t>
            </a:r>
          </a:p>
          <a:p>
            <a:pPr lvl="4">
              <a:lnSpc>
                <a:spcPts val="3000"/>
              </a:lnSpc>
              <a:spcBef>
                <a:spcPts val="0"/>
              </a:spcBef>
            </a:pPr>
            <a:r>
              <a:rPr lang="en-US" sz="3600" b="1" dirty="0">
                <a:effectLst>
                  <a:glow rad="127000">
                    <a:schemeClr val="bg1">
                      <a:alpha val="76000"/>
                    </a:schemeClr>
                  </a:glow>
                </a:effectLst>
              </a:rPr>
              <a:t>They knew when someone was dead… </a:t>
            </a:r>
          </a:p>
          <a:p>
            <a:pPr lvl="4">
              <a:lnSpc>
                <a:spcPts val="3000"/>
              </a:lnSpc>
              <a:spcBef>
                <a:spcPts val="0"/>
              </a:spcBef>
            </a:pPr>
            <a:r>
              <a:rPr lang="en-US" sz="3600" b="1" dirty="0">
                <a:effectLst>
                  <a:glow rad="127000">
                    <a:schemeClr val="bg1">
                      <a:alpha val="76000"/>
                    </a:schemeClr>
                  </a:glow>
                </a:effectLst>
              </a:rPr>
              <a:t>And they knew how to guarantee that someone was dead</a:t>
            </a:r>
          </a:p>
        </p:txBody>
      </p:sp>
    </p:spTree>
    <p:extLst>
      <p:ext uri="{BB962C8B-B14F-4D97-AF65-F5344CB8AC3E}">
        <p14:creationId xmlns:p14="http://schemas.microsoft.com/office/powerpoint/2010/main" val="697336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3">
              <a:lnSpc>
                <a:spcPts val="3000"/>
              </a:lnSpc>
              <a:spcBef>
                <a:spcPts val="0"/>
              </a:spcBef>
            </a:pPr>
            <a:r>
              <a:rPr lang="en-US" sz="3600" b="1" dirty="0">
                <a:effectLst>
                  <a:glow rad="127000">
                    <a:schemeClr val="bg1">
                      <a:alpha val="76000"/>
                    </a:schemeClr>
                  </a:glow>
                </a:effectLst>
              </a:rPr>
              <a:t>Shoulders dislocated (6”) Ps 22</a:t>
            </a:r>
          </a:p>
          <a:p>
            <a:pPr lvl="4">
              <a:lnSpc>
                <a:spcPts val="3000"/>
              </a:lnSpc>
              <a:spcBef>
                <a:spcPts val="0"/>
              </a:spcBef>
            </a:pPr>
            <a:r>
              <a:rPr lang="en-US" sz="3600" b="1" dirty="0">
                <a:effectLst>
                  <a:glow rad="127000">
                    <a:schemeClr val="bg1">
                      <a:alpha val="76000"/>
                    </a:schemeClr>
                  </a:glow>
                </a:effectLst>
              </a:rPr>
              <a:t>How did crucifixion kill someone?</a:t>
            </a:r>
          </a:p>
          <a:p>
            <a:pPr lvl="5">
              <a:lnSpc>
                <a:spcPts val="3000"/>
              </a:lnSpc>
              <a:spcBef>
                <a:spcPts val="0"/>
              </a:spcBef>
            </a:pPr>
            <a:r>
              <a:rPr lang="en-US" sz="3600" b="1" dirty="0">
                <a:effectLst>
                  <a:glow rad="127000">
                    <a:schemeClr val="bg1">
                      <a:alpha val="76000"/>
                    </a:schemeClr>
                  </a:glow>
                </a:effectLst>
              </a:rPr>
              <a:t>They couldn’t exhale without standing up</a:t>
            </a:r>
          </a:p>
          <a:p>
            <a:pPr lvl="3">
              <a:lnSpc>
                <a:spcPts val="3000"/>
              </a:lnSpc>
              <a:spcBef>
                <a:spcPts val="0"/>
              </a:spcBef>
            </a:pPr>
            <a:r>
              <a:rPr lang="en-US" sz="3600" b="1" dirty="0">
                <a:effectLst>
                  <a:glow rad="127000">
                    <a:schemeClr val="bg1">
                      <a:alpha val="76000"/>
                    </a:schemeClr>
                  </a:glow>
                </a:effectLst>
              </a:rPr>
              <a:t>“excruciating” – out of the cross</a:t>
            </a:r>
          </a:p>
          <a:p>
            <a:pPr lvl="2">
              <a:lnSpc>
                <a:spcPts val="3000"/>
              </a:lnSpc>
              <a:spcBef>
                <a:spcPts val="0"/>
              </a:spcBef>
            </a:pPr>
            <a:r>
              <a:rPr lang="en-US" sz="3600" b="1" dirty="0">
                <a:effectLst>
                  <a:glow rad="127000">
                    <a:schemeClr val="bg1">
                      <a:alpha val="76000"/>
                    </a:schemeClr>
                  </a:glow>
                </a:effectLst>
              </a:rPr>
              <a:t>The Spear </a:t>
            </a:r>
          </a:p>
          <a:p>
            <a:pPr lvl="3">
              <a:lnSpc>
                <a:spcPts val="3000"/>
              </a:lnSpc>
              <a:spcBef>
                <a:spcPts val="0"/>
              </a:spcBef>
            </a:pPr>
            <a:r>
              <a:rPr lang="en-US" sz="3600" b="1" dirty="0">
                <a:effectLst>
                  <a:glow rad="127000">
                    <a:schemeClr val="bg1">
                      <a:alpha val="76000"/>
                    </a:schemeClr>
                  </a:glow>
                </a:effectLst>
              </a:rPr>
              <a:t>Romans soldiers were trained killers</a:t>
            </a:r>
          </a:p>
          <a:p>
            <a:pPr lvl="4">
              <a:lnSpc>
                <a:spcPts val="3000"/>
              </a:lnSpc>
              <a:spcBef>
                <a:spcPts val="0"/>
              </a:spcBef>
            </a:pPr>
            <a:r>
              <a:rPr lang="en-US" sz="3600" b="1" dirty="0">
                <a:effectLst>
                  <a:glow rad="127000">
                    <a:schemeClr val="bg1">
                      <a:alpha val="76000"/>
                    </a:schemeClr>
                  </a:glow>
                </a:effectLst>
              </a:rPr>
              <a:t>They knew when someone was dead… </a:t>
            </a:r>
          </a:p>
          <a:p>
            <a:pPr lvl="4">
              <a:lnSpc>
                <a:spcPts val="3000"/>
              </a:lnSpc>
              <a:spcBef>
                <a:spcPts val="0"/>
              </a:spcBef>
            </a:pPr>
            <a:r>
              <a:rPr lang="en-US" sz="3600" b="1" dirty="0">
                <a:effectLst>
                  <a:glow rad="127000">
                    <a:schemeClr val="bg1">
                      <a:alpha val="76000"/>
                    </a:schemeClr>
                  </a:glow>
                </a:effectLst>
              </a:rPr>
              <a:t>And they knew how to guarantee that someone was dead</a:t>
            </a:r>
          </a:p>
          <a:p>
            <a:pPr lvl="5">
              <a:lnSpc>
                <a:spcPts val="3000"/>
              </a:lnSpc>
              <a:spcBef>
                <a:spcPts val="0"/>
              </a:spcBef>
            </a:pPr>
            <a:r>
              <a:rPr lang="en-US" sz="3600" b="1" dirty="0">
                <a:effectLst>
                  <a:glow rad="127000">
                    <a:schemeClr val="bg1">
                      <a:alpha val="76000"/>
                    </a:schemeClr>
                  </a:glow>
                </a:effectLst>
              </a:rPr>
              <a:t>blood and water poured out</a:t>
            </a:r>
          </a:p>
        </p:txBody>
      </p:sp>
    </p:spTree>
    <p:extLst>
      <p:ext uri="{BB962C8B-B14F-4D97-AF65-F5344CB8AC3E}">
        <p14:creationId xmlns:p14="http://schemas.microsoft.com/office/powerpoint/2010/main" val="1961808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3">
              <a:lnSpc>
                <a:spcPts val="3000"/>
              </a:lnSpc>
              <a:spcBef>
                <a:spcPts val="0"/>
              </a:spcBef>
            </a:pPr>
            <a:r>
              <a:rPr lang="en-US" sz="3600" b="1" dirty="0">
                <a:effectLst>
                  <a:glow rad="127000">
                    <a:schemeClr val="bg1">
                      <a:alpha val="76000"/>
                    </a:schemeClr>
                  </a:glow>
                </a:effectLst>
              </a:rPr>
              <a:t>Shoulders dislocated (6”) Ps 22</a:t>
            </a:r>
          </a:p>
          <a:p>
            <a:pPr lvl="4">
              <a:lnSpc>
                <a:spcPts val="3000"/>
              </a:lnSpc>
              <a:spcBef>
                <a:spcPts val="0"/>
              </a:spcBef>
            </a:pPr>
            <a:r>
              <a:rPr lang="en-US" sz="3600" b="1" dirty="0">
                <a:effectLst>
                  <a:glow rad="127000">
                    <a:schemeClr val="bg1">
                      <a:alpha val="76000"/>
                    </a:schemeClr>
                  </a:glow>
                </a:effectLst>
              </a:rPr>
              <a:t>How did crucifixion kill someone?</a:t>
            </a:r>
          </a:p>
          <a:p>
            <a:pPr lvl="5">
              <a:lnSpc>
                <a:spcPts val="3000"/>
              </a:lnSpc>
              <a:spcBef>
                <a:spcPts val="0"/>
              </a:spcBef>
            </a:pPr>
            <a:r>
              <a:rPr lang="en-US" sz="3600" b="1" dirty="0">
                <a:effectLst>
                  <a:glow rad="127000">
                    <a:schemeClr val="bg1">
                      <a:alpha val="76000"/>
                    </a:schemeClr>
                  </a:glow>
                </a:effectLst>
              </a:rPr>
              <a:t>They couldn’t exhale without standing up</a:t>
            </a:r>
          </a:p>
          <a:p>
            <a:pPr lvl="3">
              <a:lnSpc>
                <a:spcPts val="3000"/>
              </a:lnSpc>
              <a:spcBef>
                <a:spcPts val="0"/>
              </a:spcBef>
            </a:pPr>
            <a:r>
              <a:rPr lang="en-US" sz="3600" b="1" dirty="0">
                <a:effectLst>
                  <a:glow rad="127000">
                    <a:schemeClr val="bg1">
                      <a:alpha val="76000"/>
                    </a:schemeClr>
                  </a:glow>
                </a:effectLst>
              </a:rPr>
              <a:t>“excruciating” – out of the cross</a:t>
            </a:r>
          </a:p>
          <a:p>
            <a:pPr lvl="2">
              <a:lnSpc>
                <a:spcPts val="3000"/>
              </a:lnSpc>
              <a:spcBef>
                <a:spcPts val="0"/>
              </a:spcBef>
            </a:pPr>
            <a:r>
              <a:rPr lang="en-US" sz="3600" b="1" dirty="0">
                <a:effectLst>
                  <a:glow rad="127000">
                    <a:schemeClr val="bg1">
                      <a:alpha val="76000"/>
                    </a:schemeClr>
                  </a:glow>
                </a:effectLst>
              </a:rPr>
              <a:t>The Spear </a:t>
            </a:r>
          </a:p>
          <a:p>
            <a:pPr lvl="3">
              <a:lnSpc>
                <a:spcPts val="3000"/>
              </a:lnSpc>
              <a:spcBef>
                <a:spcPts val="0"/>
              </a:spcBef>
            </a:pPr>
            <a:r>
              <a:rPr lang="en-US" sz="3600" b="1" dirty="0">
                <a:effectLst>
                  <a:glow rad="127000">
                    <a:schemeClr val="bg1">
                      <a:alpha val="76000"/>
                    </a:schemeClr>
                  </a:glow>
                </a:effectLst>
              </a:rPr>
              <a:t>Romans soldiers were trained killers</a:t>
            </a:r>
          </a:p>
          <a:p>
            <a:pPr lvl="4">
              <a:lnSpc>
                <a:spcPts val="3000"/>
              </a:lnSpc>
              <a:spcBef>
                <a:spcPts val="0"/>
              </a:spcBef>
            </a:pPr>
            <a:r>
              <a:rPr lang="en-US" sz="3600" b="1" dirty="0">
                <a:effectLst>
                  <a:glow rad="127000">
                    <a:schemeClr val="bg1">
                      <a:alpha val="76000"/>
                    </a:schemeClr>
                  </a:glow>
                </a:effectLst>
              </a:rPr>
              <a:t>They knew when someone was dead… </a:t>
            </a:r>
          </a:p>
          <a:p>
            <a:pPr lvl="4">
              <a:lnSpc>
                <a:spcPts val="3000"/>
              </a:lnSpc>
              <a:spcBef>
                <a:spcPts val="0"/>
              </a:spcBef>
            </a:pPr>
            <a:r>
              <a:rPr lang="en-US" sz="3600" b="1" dirty="0">
                <a:effectLst>
                  <a:glow rad="127000">
                    <a:schemeClr val="bg1">
                      <a:alpha val="76000"/>
                    </a:schemeClr>
                  </a:glow>
                </a:effectLst>
              </a:rPr>
              <a:t>And they knew how to guarantee that someone was dead</a:t>
            </a:r>
          </a:p>
          <a:p>
            <a:pPr lvl="5">
              <a:lnSpc>
                <a:spcPts val="3000"/>
              </a:lnSpc>
              <a:spcBef>
                <a:spcPts val="0"/>
              </a:spcBef>
            </a:pPr>
            <a:r>
              <a:rPr lang="en-US" sz="3600" b="1" dirty="0">
                <a:effectLst>
                  <a:glow rad="127000">
                    <a:schemeClr val="bg1">
                      <a:alpha val="76000"/>
                    </a:schemeClr>
                  </a:glow>
                </a:effectLst>
              </a:rPr>
              <a:t>blood and water poured out</a:t>
            </a:r>
          </a:p>
          <a:p>
            <a:pPr lvl="6">
              <a:lnSpc>
                <a:spcPts val="3000"/>
              </a:lnSpc>
              <a:spcBef>
                <a:spcPts val="0"/>
              </a:spcBef>
            </a:pPr>
            <a:r>
              <a:rPr lang="en-US" sz="3600" b="1" dirty="0">
                <a:effectLst>
                  <a:glow rad="127000">
                    <a:schemeClr val="bg1">
                      <a:alpha val="76000"/>
                    </a:schemeClr>
                  </a:glow>
                </a:effectLst>
              </a:rPr>
              <a:t>Either the pericardium</a:t>
            </a:r>
          </a:p>
        </p:txBody>
      </p:sp>
    </p:spTree>
    <p:extLst>
      <p:ext uri="{BB962C8B-B14F-4D97-AF65-F5344CB8AC3E}">
        <p14:creationId xmlns:p14="http://schemas.microsoft.com/office/powerpoint/2010/main" val="962214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The Resurrection is important</a:t>
            </a:r>
          </a:p>
          <a:p>
            <a:pPr lvl="1">
              <a:lnSpc>
                <a:spcPts val="3000"/>
              </a:lnSpc>
              <a:spcBef>
                <a:spcPts val="600"/>
              </a:spcBef>
            </a:pPr>
            <a:r>
              <a:rPr lang="en-US" sz="3600" b="1" dirty="0">
                <a:effectLst>
                  <a:glow rad="127000">
                    <a:schemeClr val="bg1">
                      <a:alpha val="76000"/>
                    </a:schemeClr>
                  </a:glow>
                </a:effectLst>
              </a:rPr>
              <a:t>Christianity is based on an historical event</a:t>
            </a:r>
          </a:p>
          <a:p>
            <a:pPr lvl="2">
              <a:lnSpc>
                <a:spcPts val="3000"/>
              </a:lnSpc>
              <a:spcBef>
                <a:spcPts val="600"/>
              </a:spcBef>
            </a:pPr>
            <a:r>
              <a:rPr lang="en-US" sz="3600" b="1" dirty="0">
                <a:effectLst>
                  <a:glow rad="127000">
                    <a:schemeClr val="bg1">
                      <a:alpha val="76000"/>
                    </a:schemeClr>
                  </a:glow>
                </a:effectLst>
              </a:rPr>
              <a:t>The resurrection of Jesus Christ from the dead</a:t>
            </a:r>
          </a:p>
          <a:p>
            <a:pPr marL="114300" indent="0" algn="ctr">
              <a:lnSpc>
                <a:spcPts val="3000"/>
              </a:lnSpc>
              <a:spcBef>
                <a:spcPts val="600"/>
              </a:spcBef>
              <a:buNone/>
            </a:pPr>
            <a:r>
              <a:rPr lang="en-US" sz="3600" b="1" dirty="0">
                <a:effectLst>
                  <a:glow rad="127000">
                    <a:schemeClr val="bg1">
                      <a:alpha val="76000"/>
                    </a:schemeClr>
                  </a:glow>
                </a:effectLst>
              </a:rPr>
              <a:t> </a:t>
            </a:r>
          </a:p>
          <a:p>
            <a:pPr marL="114300" indent="0">
              <a:lnSpc>
                <a:spcPts val="3000"/>
              </a:lnSpc>
              <a:spcBef>
                <a:spcPts val="600"/>
              </a:spcBef>
              <a:buNone/>
            </a:pPr>
            <a:r>
              <a:rPr lang="en-US" sz="3600" b="1" i="1" dirty="0">
                <a:effectLst>
                  <a:glow rad="127000">
                    <a:schemeClr val="bg1">
                      <a:alpha val="76000"/>
                    </a:schemeClr>
                  </a:glow>
                </a:effectLst>
              </a:rPr>
              <a:t>                      1 Corinthians 15:17-19            </a:t>
            </a:r>
          </a:p>
          <a:p>
            <a:pPr marL="114300" indent="0" algn="ctr">
              <a:lnSpc>
                <a:spcPts val="3000"/>
              </a:lnSpc>
              <a:spcBef>
                <a:spcPts val="600"/>
              </a:spcBef>
              <a:buNone/>
            </a:pPr>
            <a:r>
              <a:rPr lang="en-US" sz="3600" b="1" i="1" dirty="0">
                <a:effectLst>
                  <a:glow rad="127000">
                    <a:schemeClr val="bg1">
                      <a:alpha val="76000"/>
                    </a:schemeClr>
                  </a:glow>
                </a:effectLst>
              </a:rPr>
              <a:t>And if Christ is not risen, your faith is futile; you are still in your sins!  Then also those who have fallen asleep in Christ have perished. If in this life only we have hope in Christ, we are of all men the most pitiable.</a:t>
            </a:r>
          </a:p>
          <a:p>
            <a:pPr marL="114300" indent="0">
              <a:lnSpc>
                <a:spcPts val="3000"/>
              </a:lnSpc>
              <a:spcBef>
                <a:spcPts val="600"/>
              </a:spcBef>
              <a:buNone/>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32641704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3">
              <a:lnSpc>
                <a:spcPts val="3000"/>
              </a:lnSpc>
              <a:spcBef>
                <a:spcPts val="0"/>
              </a:spcBef>
            </a:pPr>
            <a:r>
              <a:rPr lang="en-US" sz="3600" b="1" dirty="0">
                <a:effectLst>
                  <a:glow rad="127000">
                    <a:schemeClr val="bg1">
                      <a:alpha val="76000"/>
                    </a:schemeClr>
                  </a:glow>
                </a:effectLst>
              </a:rPr>
              <a:t>Shoulders dislocated (6”) Ps 22</a:t>
            </a:r>
          </a:p>
          <a:p>
            <a:pPr lvl="4">
              <a:lnSpc>
                <a:spcPts val="3000"/>
              </a:lnSpc>
              <a:spcBef>
                <a:spcPts val="0"/>
              </a:spcBef>
            </a:pPr>
            <a:r>
              <a:rPr lang="en-US" sz="3600" b="1" dirty="0">
                <a:effectLst>
                  <a:glow rad="127000">
                    <a:schemeClr val="bg1">
                      <a:alpha val="76000"/>
                    </a:schemeClr>
                  </a:glow>
                </a:effectLst>
              </a:rPr>
              <a:t>How did crucifixion kill someone?</a:t>
            </a:r>
          </a:p>
          <a:p>
            <a:pPr lvl="5">
              <a:lnSpc>
                <a:spcPts val="3000"/>
              </a:lnSpc>
              <a:spcBef>
                <a:spcPts val="0"/>
              </a:spcBef>
            </a:pPr>
            <a:r>
              <a:rPr lang="en-US" sz="3600" b="1" dirty="0">
                <a:effectLst>
                  <a:glow rad="127000">
                    <a:schemeClr val="bg1">
                      <a:alpha val="76000"/>
                    </a:schemeClr>
                  </a:glow>
                </a:effectLst>
              </a:rPr>
              <a:t>They couldn’t exhale without standing up</a:t>
            </a:r>
          </a:p>
          <a:p>
            <a:pPr lvl="3">
              <a:lnSpc>
                <a:spcPts val="3000"/>
              </a:lnSpc>
              <a:spcBef>
                <a:spcPts val="0"/>
              </a:spcBef>
            </a:pPr>
            <a:r>
              <a:rPr lang="en-US" sz="3600" b="1" dirty="0">
                <a:effectLst>
                  <a:glow rad="127000">
                    <a:schemeClr val="bg1">
                      <a:alpha val="76000"/>
                    </a:schemeClr>
                  </a:glow>
                </a:effectLst>
              </a:rPr>
              <a:t>“excruciating” – out of the cross</a:t>
            </a:r>
          </a:p>
          <a:p>
            <a:pPr lvl="2">
              <a:lnSpc>
                <a:spcPts val="3000"/>
              </a:lnSpc>
              <a:spcBef>
                <a:spcPts val="0"/>
              </a:spcBef>
            </a:pPr>
            <a:r>
              <a:rPr lang="en-US" sz="3600" b="1" dirty="0">
                <a:effectLst>
                  <a:glow rad="127000">
                    <a:schemeClr val="bg1">
                      <a:alpha val="76000"/>
                    </a:schemeClr>
                  </a:glow>
                </a:effectLst>
              </a:rPr>
              <a:t>The Spear </a:t>
            </a:r>
          </a:p>
          <a:p>
            <a:pPr lvl="3">
              <a:lnSpc>
                <a:spcPts val="3000"/>
              </a:lnSpc>
              <a:spcBef>
                <a:spcPts val="0"/>
              </a:spcBef>
            </a:pPr>
            <a:r>
              <a:rPr lang="en-US" sz="3600" b="1" dirty="0">
                <a:effectLst>
                  <a:glow rad="127000">
                    <a:schemeClr val="bg1">
                      <a:alpha val="76000"/>
                    </a:schemeClr>
                  </a:glow>
                </a:effectLst>
              </a:rPr>
              <a:t>Romans soldiers were trained killers</a:t>
            </a:r>
          </a:p>
          <a:p>
            <a:pPr lvl="4">
              <a:lnSpc>
                <a:spcPts val="3000"/>
              </a:lnSpc>
              <a:spcBef>
                <a:spcPts val="0"/>
              </a:spcBef>
            </a:pPr>
            <a:r>
              <a:rPr lang="en-US" sz="3600" b="1" dirty="0">
                <a:effectLst>
                  <a:glow rad="127000">
                    <a:schemeClr val="bg1">
                      <a:alpha val="76000"/>
                    </a:schemeClr>
                  </a:glow>
                </a:effectLst>
              </a:rPr>
              <a:t>They knew when someone was dead… </a:t>
            </a:r>
          </a:p>
          <a:p>
            <a:pPr lvl="4">
              <a:lnSpc>
                <a:spcPts val="3000"/>
              </a:lnSpc>
              <a:spcBef>
                <a:spcPts val="0"/>
              </a:spcBef>
            </a:pPr>
            <a:r>
              <a:rPr lang="en-US" sz="3600" b="1" dirty="0">
                <a:effectLst>
                  <a:glow rad="127000">
                    <a:schemeClr val="bg1">
                      <a:alpha val="76000"/>
                    </a:schemeClr>
                  </a:glow>
                </a:effectLst>
              </a:rPr>
              <a:t>And they knew how to guarantee that someone was dead</a:t>
            </a:r>
          </a:p>
          <a:p>
            <a:pPr lvl="5">
              <a:lnSpc>
                <a:spcPts val="3000"/>
              </a:lnSpc>
              <a:spcBef>
                <a:spcPts val="0"/>
              </a:spcBef>
            </a:pPr>
            <a:r>
              <a:rPr lang="en-US" sz="3600" b="1" dirty="0">
                <a:effectLst>
                  <a:glow rad="127000">
                    <a:schemeClr val="bg1">
                      <a:alpha val="76000"/>
                    </a:schemeClr>
                  </a:glow>
                </a:effectLst>
              </a:rPr>
              <a:t>blood and water poured out</a:t>
            </a:r>
          </a:p>
          <a:p>
            <a:pPr lvl="6">
              <a:lnSpc>
                <a:spcPts val="3000"/>
              </a:lnSpc>
              <a:spcBef>
                <a:spcPts val="0"/>
              </a:spcBef>
            </a:pPr>
            <a:r>
              <a:rPr lang="en-US" sz="3600" b="1" dirty="0">
                <a:effectLst>
                  <a:glow rad="127000">
                    <a:schemeClr val="bg1">
                      <a:alpha val="76000"/>
                    </a:schemeClr>
                  </a:glow>
                </a:effectLst>
              </a:rPr>
              <a:t>Either the pericardium</a:t>
            </a:r>
          </a:p>
          <a:p>
            <a:pPr lvl="6">
              <a:lnSpc>
                <a:spcPts val="3000"/>
              </a:lnSpc>
              <a:spcBef>
                <a:spcPts val="0"/>
              </a:spcBef>
            </a:pPr>
            <a:r>
              <a:rPr lang="en-US" sz="3600" b="1" dirty="0">
                <a:effectLst>
                  <a:glow rad="127000">
                    <a:schemeClr val="bg1">
                      <a:alpha val="76000"/>
                    </a:schemeClr>
                  </a:glow>
                </a:effectLst>
              </a:rPr>
              <a:t>Or the lungs</a:t>
            </a:r>
          </a:p>
        </p:txBody>
      </p:sp>
    </p:spTree>
    <p:extLst>
      <p:ext uri="{BB962C8B-B14F-4D97-AF65-F5344CB8AC3E}">
        <p14:creationId xmlns:p14="http://schemas.microsoft.com/office/powerpoint/2010/main" val="227525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lvl="3">
              <a:lnSpc>
                <a:spcPts val="3000"/>
              </a:lnSpc>
              <a:spcBef>
                <a:spcPts val="0"/>
              </a:spcBef>
            </a:pPr>
            <a:r>
              <a:rPr lang="en-US" sz="3600" b="1" dirty="0">
                <a:effectLst>
                  <a:glow rad="127000">
                    <a:schemeClr val="bg1">
                      <a:alpha val="76000"/>
                    </a:schemeClr>
                  </a:glow>
                </a:effectLst>
              </a:rPr>
              <a:t>Shoulders dislocated (6”) Ps 22</a:t>
            </a:r>
          </a:p>
          <a:p>
            <a:pPr lvl="4">
              <a:lnSpc>
                <a:spcPts val="3000"/>
              </a:lnSpc>
              <a:spcBef>
                <a:spcPts val="0"/>
              </a:spcBef>
            </a:pPr>
            <a:r>
              <a:rPr lang="en-US" sz="3600" b="1" dirty="0">
                <a:effectLst>
                  <a:glow rad="127000">
                    <a:schemeClr val="bg1">
                      <a:alpha val="76000"/>
                    </a:schemeClr>
                  </a:glow>
                </a:effectLst>
              </a:rPr>
              <a:t>How did crucifixion kill someone?</a:t>
            </a:r>
          </a:p>
          <a:p>
            <a:pPr lvl="5">
              <a:lnSpc>
                <a:spcPts val="3000"/>
              </a:lnSpc>
              <a:spcBef>
                <a:spcPts val="0"/>
              </a:spcBef>
            </a:pPr>
            <a:r>
              <a:rPr lang="en-US" sz="3600" b="1" dirty="0">
                <a:effectLst>
                  <a:glow rad="127000">
                    <a:schemeClr val="bg1">
                      <a:alpha val="76000"/>
                    </a:schemeClr>
                  </a:glow>
                </a:effectLst>
              </a:rPr>
              <a:t>They couldn’t exhale without standing up</a:t>
            </a:r>
          </a:p>
          <a:p>
            <a:pPr lvl="3">
              <a:lnSpc>
                <a:spcPts val="3000"/>
              </a:lnSpc>
              <a:spcBef>
                <a:spcPts val="0"/>
              </a:spcBef>
            </a:pPr>
            <a:r>
              <a:rPr lang="en-US" sz="3600" b="1" dirty="0">
                <a:effectLst>
                  <a:glow rad="127000">
                    <a:schemeClr val="bg1">
                      <a:alpha val="76000"/>
                    </a:schemeClr>
                  </a:glow>
                </a:effectLst>
              </a:rPr>
              <a:t>“excruciating” – out of the cross</a:t>
            </a:r>
          </a:p>
          <a:p>
            <a:pPr lvl="2">
              <a:lnSpc>
                <a:spcPts val="3000"/>
              </a:lnSpc>
              <a:spcBef>
                <a:spcPts val="0"/>
              </a:spcBef>
            </a:pPr>
            <a:r>
              <a:rPr lang="en-US" sz="3600" b="1" dirty="0">
                <a:effectLst>
                  <a:glow rad="127000">
                    <a:schemeClr val="bg1">
                      <a:alpha val="76000"/>
                    </a:schemeClr>
                  </a:glow>
                </a:effectLst>
              </a:rPr>
              <a:t>The Spear </a:t>
            </a:r>
          </a:p>
          <a:p>
            <a:pPr lvl="3">
              <a:lnSpc>
                <a:spcPts val="3000"/>
              </a:lnSpc>
              <a:spcBef>
                <a:spcPts val="0"/>
              </a:spcBef>
            </a:pPr>
            <a:r>
              <a:rPr lang="en-US" sz="3600" b="1" dirty="0">
                <a:effectLst>
                  <a:glow rad="127000">
                    <a:schemeClr val="bg1">
                      <a:alpha val="76000"/>
                    </a:schemeClr>
                  </a:glow>
                </a:effectLst>
              </a:rPr>
              <a:t>Romans soldiers were trained killers</a:t>
            </a:r>
          </a:p>
          <a:p>
            <a:pPr lvl="4">
              <a:lnSpc>
                <a:spcPts val="3000"/>
              </a:lnSpc>
              <a:spcBef>
                <a:spcPts val="0"/>
              </a:spcBef>
            </a:pPr>
            <a:r>
              <a:rPr lang="en-US" sz="3600" b="1" dirty="0">
                <a:effectLst>
                  <a:glow rad="127000">
                    <a:schemeClr val="bg1">
                      <a:alpha val="76000"/>
                    </a:schemeClr>
                  </a:glow>
                </a:effectLst>
              </a:rPr>
              <a:t>They knew when someone was dead… </a:t>
            </a:r>
          </a:p>
          <a:p>
            <a:pPr lvl="4">
              <a:lnSpc>
                <a:spcPts val="3000"/>
              </a:lnSpc>
              <a:spcBef>
                <a:spcPts val="0"/>
              </a:spcBef>
            </a:pPr>
            <a:r>
              <a:rPr lang="en-US" sz="3600" b="1" dirty="0">
                <a:effectLst>
                  <a:glow rad="127000">
                    <a:schemeClr val="bg1">
                      <a:alpha val="76000"/>
                    </a:schemeClr>
                  </a:glow>
                </a:effectLst>
              </a:rPr>
              <a:t>And they knew how to guarantee that someone was dead</a:t>
            </a:r>
          </a:p>
          <a:p>
            <a:pPr lvl="5">
              <a:lnSpc>
                <a:spcPts val="3000"/>
              </a:lnSpc>
              <a:spcBef>
                <a:spcPts val="0"/>
              </a:spcBef>
            </a:pPr>
            <a:r>
              <a:rPr lang="en-US" sz="3600" b="1" dirty="0">
                <a:effectLst>
                  <a:glow rad="127000">
                    <a:schemeClr val="bg1">
                      <a:alpha val="76000"/>
                    </a:schemeClr>
                  </a:glow>
                </a:effectLst>
              </a:rPr>
              <a:t>blood and water poured out</a:t>
            </a:r>
          </a:p>
          <a:p>
            <a:pPr lvl="6">
              <a:lnSpc>
                <a:spcPts val="3000"/>
              </a:lnSpc>
              <a:spcBef>
                <a:spcPts val="0"/>
              </a:spcBef>
            </a:pPr>
            <a:r>
              <a:rPr lang="en-US" sz="3600" b="1" dirty="0">
                <a:effectLst>
                  <a:glow rad="127000">
                    <a:schemeClr val="bg1">
                      <a:alpha val="76000"/>
                    </a:schemeClr>
                  </a:glow>
                </a:effectLst>
              </a:rPr>
              <a:t>Either the pericardium</a:t>
            </a:r>
          </a:p>
          <a:p>
            <a:pPr lvl="6">
              <a:lnSpc>
                <a:spcPts val="3000"/>
              </a:lnSpc>
              <a:spcBef>
                <a:spcPts val="0"/>
              </a:spcBef>
            </a:pPr>
            <a:r>
              <a:rPr lang="en-US" sz="3600" b="1" dirty="0">
                <a:effectLst>
                  <a:glow rad="127000">
                    <a:schemeClr val="bg1">
                      <a:alpha val="76000"/>
                    </a:schemeClr>
                  </a:glow>
                </a:effectLst>
              </a:rPr>
              <a:t>Or the lungs</a:t>
            </a:r>
          </a:p>
          <a:p>
            <a:pPr lvl="4">
              <a:lnSpc>
                <a:spcPts val="3000"/>
              </a:lnSpc>
              <a:spcBef>
                <a:spcPts val="0"/>
              </a:spcBef>
            </a:pPr>
            <a:r>
              <a:rPr lang="en-US" sz="3600" b="1" dirty="0">
                <a:effectLst>
                  <a:glow rad="127000">
                    <a:schemeClr val="bg1">
                      <a:alpha val="76000"/>
                    </a:schemeClr>
                  </a:glow>
                </a:effectLst>
              </a:rPr>
              <a:t>Jesus was definitely dead</a:t>
            </a:r>
          </a:p>
        </p:txBody>
      </p:sp>
    </p:spTree>
    <p:extLst>
      <p:ext uri="{BB962C8B-B14F-4D97-AF65-F5344CB8AC3E}">
        <p14:creationId xmlns:p14="http://schemas.microsoft.com/office/powerpoint/2010/main" val="2139512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705600"/>
          </a:xfrm>
          <a:effectLst>
            <a:glow rad="101600">
              <a:schemeClr val="bg1">
                <a:alpha val="40000"/>
              </a:schemeClr>
            </a:glow>
          </a:effectLst>
        </p:spPr>
        <p:txBody>
          <a:bodyPr>
            <a:noAutofit/>
          </a:bodyPr>
          <a:lstStyle/>
          <a:p>
            <a:pPr lvl="1">
              <a:lnSpc>
                <a:spcPts val="3000"/>
              </a:lnSpc>
              <a:spcBef>
                <a:spcPts val="600"/>
              </a:spcBef>
            </a:pPr>
            <a:r>
              <a:rPr lang="en-US" sz="3600" b="1" dirty="0">
                <a:effectLst>
                  <a:glow rad="127000">
                    <a:schemeClr val="bg1">
                      <a:alpha val="76000"/>
                    </a:schemeClr>
                  </a:glow>
                </a:effectLst>
              </a:rPr>
              <a:t>Burial </a:t>
            </a:r>
          </a:p>
          <a:p>
            <a:pPr lvl="2">
              <a:lnSpc>
                <a:spcPts val="3000"/>
              </a:lnSpc>
              <a:spcBef>
                <a:spcPts val="600"/>
              </a:spcBef>
            </a:pPr>
            <a:endParaRPr lang="en-US" sz="3400" b="1" i="1" dirty="0">
              <a:effectLst>
                <a:glow rad="127000">
                  <a:schemeClr val="bg1">
                    <a:alpha val="76000"/>
                  </a:schemeClr>
                </a:glow>
              </a:effectLst>
            </a:endParaRPr>
          </a:p>
        </p:txBody>
      </p:sp>
    </p:spTree>
    <p:extLst>
      <p:ext uri="{BB962C8B-B14F-4D97-AF65-F5344CB8AC3E}">
        <p14:creationId xmlns:p14="http://schemas.microsoft.com/office/powerpoint/2010/main" val="219735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705600"/>
          </a:xfrm>
          <a:effectLst>
            <a:glow rad="101600">
              <a:schemeClr val="bg1">
                <a:alpha val="40000"/>
              </a:schemeClr>
            </a:glow>
          </a:effectLst>
        </p:spPr>
        <p:txBody>
          <a:bodyPr>
            <a:noAutofit/>
          </a:bodyPr>
          <a:lstStyle/>
          <a:p>
            <a:pPr lvl="1">
              <a:lnSpc>
                <a:spcPts val="3000"/>
              </a:lnSpc>
              <a:spcBef>
                <a:spcPts val="600"/>
              </a:spcBef>
            </a:pPr>
            <a:r>
              <a:rPr lang="en-US" sz="3600" b="1" dirty="0">
                <a:effectLst>
                  <a:glow rad="127000">
                    <a:schemeClr val="bg1">
                      <a:alpha val="76000"/>
                    </a:schemeClr>
                  </a:glow>
                </a:effectLst>
              </a:rPr>
              <a:t>Burial </a:t>
            </a:r>
          </a:p>
          <a:p>
            <a:pPr lvl="2">
              <a:lnSpc>
                <a:spcPts val="3000"/>
              </a:lnSpc>
              <a:spcBef>
                <a:spcPts val="600"/>
              </a:spcBef>
            </a:pPr>
            <a:r>
              <a:rPr lang="en-US" sz="3600" b="1" dirty="0">
                <a:effectLst>
                  <a:glow rad="127000">
                    <a:schemeClr val="bg1">
                      <a:alpha val="76000"/>
                    </a:schemeClr>
                  </a:glow>
                </a:effectLst>
              </a:rPr>
              <a:t>spices, 75 pounds (or more)</a:t>
            </a:r>
          </a:p>
          <a:p>
            <a:pPr lvl="1">
              <a:lnSpc>
                <a:spcPts val="3000"/>
              </a:lnSpc>
              <a:spcBef>
                <a:spcPts val="600"/>
              </a:spcBef>
            </a:pPr>
            <a:endParaRPr lang="en-US" sz="3400" b="1" i="1" dirty="0">
              <a:effectLst>
                <a:glow rad="127000">
                  <a:schemeClr val="bg1">
                    <a:alpha val="76000"/>
                  </a:schemeClr>
                </a:glow>
              </a:effectLst>
            </a:endParaRPr>
          </a:p>
        </p:txBody>
      </p:sp>
    </p:spTree>
    <p:extLst>
      <p:ext uri="{BB962C8B-B14F-4D97-AF65-F5344CB8AC3E}">
        <p14:creationId xmlns:p14="http://schemas.microsoft.com/office/powerpoint/2010/main" val="3308179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705600"/>
          </a:xfrm>
          <a:effectLst>
            <a:glow rad="101600">
              <a:schemeClr val="bg1">
                <a:alpha val="40000"/>
              </a:schemeClr>
            </a:glow>
          </a:effectLst>
        </p:spPr>
        <p:txBody>
          <a:bodyPr>
            <a:noAutofit/>
          </a:bodyPr>
          <a:lstStyle/>
          <a:p>
            <a:pPr lvl="1">
              <a:lnSpc>
                <a:spcPts val="3000"/>
              </a:lnSpc>
              <a:spcBef>
                <a:spcPts val="600"/>
              </a:spcBef>
            </a:pPr>
            <a:r>
              <a:rPr lang="en-US" sz="3600" b="1" dirty="0">
                <a:effectLst>
                  <a:glow rad="127000">
                    <a:schemeClr val="bg1">
                      <a:alpha val="76000"/>
                    </a:schemeClr>
                  </a:glow>
                </a:effectLst>
              </a:rPr>
              <a:t>Burial </a:t>
            </a:r>
          </a:p>
          <a:p>
            <a:pPr lvl="2">
              <a:lnSpc>
                <a:spcPts val="3000"/>
              </a:lnSpc>
              <a:spcBef>
                <a:spcPts val="600"/>
              </a:spcBef>
            </a:pPr>
            <a:r>
              <a:rPr lang="en-US" sz="3600" b="1" dirty="0">
                <a:effectLst>
                  <a:glow rad="127000">
                    <a:schemeClr val="bg1">
                      <a:alpha val="76000"/>
                    </a:schemeClr>
                  </a:glow>
                </a:effectLst>
              </a:rPr>
              <a:t>spices, 75 pounds (or more)</a:t>
            </a:r>
          </a:p>
          <a:p>
            <a:pPr lvl="1">
              <a:lnSpc>
                <a:spcPts val="3000"/>
              </a:lnSpc>
              <a:spcBef>
                <a:spcPts val="600"/>
              </a:spcBef>
            </a:pPr>
            <a:r>
              <a:rPr lang="en-US" sz="3600" b="1" dirty="0">
                <a:effectLst>
                  <a:glow rad="127000">
                    <a:schemeClr val="bg1">
                      <a:alpha val="76000"/>
                    </a:schemeClr>
                  </a:glow>
                </a:effectLst>
              </a:rPr>
              <a:t>Security measures by Romans</a:t>
            </a:r>
          </a:p>
        </p:txBody>
      </p:sp>
    </p:spTree>
    <p:extLst>
      <p:ext uri="{BB962C8B-B14F-4D97-AF65-F5344CB8AC3E}">
        <p14:creationId xmlns:p14="http://schemas.microsoft.com/office/powerpoint/2010/main" val="177024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705600"/>
          </a:xfrm>
          <a:effectLst>
            <a:glow rad="101600">
              <a:schemeClr val="bg1">
                <a:alpha val="40000"/>
              </a:schemeClr>
            </a:glow>
          </a:effectLst>
        </p:spPr>
        <p:txBody>
          <a:bodyPr>
            <a:noAutofit/>
          </a:bodyPr>
          <a:lstStyle/>
          <a:p>
            <a:pPr lvl="1">
              <a:lnSpc>
                <a:spcPts val="3000"/>
              </a:lnSpc>
              <a:spcBef>
                <a:spcPts val="600"/>
              </a:spcBef>
            </a:pPr>
            <a:r>
              <a:rPr lang="en-US" sz="3600" b="1" dirty="0">
                <a:effectLst>
                  <a:glow rad="127000">
                    <a:schemeClr val="bg1">
                      <a:alpha val="76000"/>
                    </a:schemeClr>
                  </a:glow>
                </a:effectLst>
              </a:rPr>
              <a:t>Burial </a:t>
            </a:r>
          </a:p>
          <a:p>
            <a:pPr lvl="2">
              <a:lnSpc>
                <a:spcPts val="3000"/>
              </a:lnSpc>
              <a:spcBef>
                <a:spcPts val="600"/>
              </a:spcBef>
            </a:pPr>
            <a:r>
              <a:rPr lang="en-US" sz="3600" b="1" dirty="0">
                <a:effectLst>
                  <a:glow rad="127000">
                    <a:schemeClr val="bg1">
                      <a:alpha val="76000"/>
                    </a:schemeClr>
                  </a:glow>
                </a:effectLst>
              </a:rPr>
              <a:t>spices, 75 pounds (or more)</a:t>
            </a:r>
          </a:p>
          <a:p>
            <a:pPr lvl="1">
              <a:lnSpc>
                <a:spcPts val="3000"/>
              </a:lnSpc>
              <a:spcBef>
                <a:spcPts val="600"/>
              </a:spcBef>
            </a:pPr>
            <a:r>
              <a:rPr lang="en-US" sz="3600" b="1" dirty="0">
                <a:effectLst>
                  <a:glow rad="127000">
                    <a:schemeClr val="bg1">
                      <a:alpha val="76000"/>
                    </a:schemeClr>
                  </a:glow>
                </a:effectLst>
              </a:rPr>
              <a:t>Security measures by Romans</a:t>
            </a:r>
          </a:p>
          <a:p>
            <a:pPr marL="57150" indent="0">
              <a:lnSpc>
                <a:spcPts val="3000"/>
              </a:lnSpc>
              <a:spcBef>
                <a:spcPts val="600"/>
              </a:spcBef>
              <a:buNone/>
            </a:pPr>
            <a:r>
              <a:rPr lang="en-US" sz="3400" b="1" i="1" dirty="0">
                <a:effectLst>
                  <a:glow rad="127000">
                    <a:schemeClr val="bg1">
                      <a:alpha val="76000"/>
                    </a:schemeClr>
                  </a:glow>
                </a:effectLst>
              </a:rPr>
              <a:t>Matthew 27:62-66 (NKJV) On the next day, which followed the Day of Preparation, the chief priests and Pharisees gathered together to Pilate, saying, “Sir, we remember, while He was still alive, how that deceiver said, ‘After three days I will rise.’ Therefore command that the tomb be made secure until the third day, lest His disciples come by night and steal Him away, and say to the people, ‘He has risen from the dead.’ So the last deception will be worse than the first.” Pilate said to them, “You have a guard; go your way, make it as secure as you know how.” So they went and made the tomb secure, sealing the stone and setting the guard.</a:t>
            </a:r>
          </a:p>
        </p:txBody>
      </p:sp>
    </p:spTree>
    <p:extLst>
      <p:ext uri="{BB962C8B-B14F-4D97-AF65-F5344CB8AC3E}">
        <p14:creationId xmlns:p14="http://schemas.microsoft.com/office/powerpoint/2010/main" val="1095987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1- Solid rock tomb </a:t>
            </a:r>
          </a:p>
          <a:p>
            <a:pPr lvl="1">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2952150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1- Solid rock tomb </a:t>
            </a:r>
          </a:p>
          <a:p>
            <a:pPr lvl="1">
              <a:lnSpc>
                <a:spcPts val="3000"/>
              </a:lnSpc>
              <a:spcBef>
                <a:spcPts val="600"/>
              </a:spcBef>
            </a:pPr>
            <a:r>
              <a:rPr lang="en-US" sz="3600" b="1" dirty="0">
                <a:effectLst>
                  <a:glow rad="127000">
                    <a:schemeClr val="bg1">
                      <a:alpha val="76000"/>
                    </a:schemeClr>
                  </a:glow>
                </a:effectLst>
              </a:rPr>
              <a:t>No other way out</a:t>
            </a:r>
          </a:p>
          <a:p>
            <a:pPr>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716721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1- Solid rock tomb </a:t>
            </a:r>
          </a:p>
          <a:p>
            <a:pPr lvl="1">
              <a:lnSpc>
                <a:spcPts val="3000"/>
              </a:lnSpc>
              <a:spcBef>
                <a:spcPts val="600"/>
              </a:spcBef>
            </a:pPr>
            <a:r>
              <a:rPr lang="en-US" sz="3600" b="1" dirty="0">
                <a:effectLst>
                  <a:glow rad="127000">
                    <a:schemeClr val="bg1">
                      <a:alpha val="76000"/>
                    </a:schemeClr>
                  </a:glow>
                </a:effectLst>
              </a:rPr>
              <a:t>No other way out</a:t>
            </a:r>
          </a:p>
          <a:p>
            <a:pPr>
              <a:lnSpc>
                <a:spcPts val="3000"/>
              </a:lnSpc>
              <a:spcBef>
                <a:spcPts val="600"/>
              </a:spcBef>
            </a:pPr>
            <a:r>
              <a:rPr lang="en-US" sz="3600" b="1" dirty="0">
                <a:effectLst>
                  <a:glow rad="127000">
                    <a:schemeClr val="bg1">
                      <a:alpha val="76000"/>
                    </a:schemeClr>
                  </a:glow>
                </a:effectLst>
              </a:rPr>
              <a:t>2- Stone – 1 ½ - 2 tons</a:t>
            </a:r>
          </a:p>
          <a:p>
            <a:pPr lvl="1">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1193464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1- Solid rock tomb </a:t>
            </a:r>
          </a:p>
          <a:p>
            <a:pPr lvl="1">
              <a:lnSpc>
                <a:spcPts val="3000"/>
              </a:lnSpc>
              <a:spcBef>
                <a:spcPts val="600"/>
              </a:spcBef>
            </a:pPr>
            <a:r>
              <a:rPr lang="en-US" sz="3600" b="1" dirty="0">
                <a:effectLst>
                  <a:glow rad="127000">
                    <a:schemeClr val="bg1">
                      <a:alpha val="76000"/>
                    </a:schemeClr>
                  </a:glow>
                </a:effectLst>
              </a:rPr>
              <a:t>No other way out</a:t>
            </a:r>
          </a:p>
          <a:p>
            <a:pPr>
              <a:lnSpc>
                <a:spcPts val="3000"/>
              </a:lnSpc>
              <a:spcBef>
                <a:spcPts val="600"/>
              </a:spcBef>
            </a:pPr>
            <a:r>
              <a:rPr lang="en-US" sz="3600" b="1" dirty="0">
                <a:effectLst>
                  <a:glow rad="127000">
                    <a:schemeClr val="bg1">
                      <a:alpha val="76000"/>
                    </a:schemeClr>
                  </a:glow>
                </a:effectLst>
              </a:rPr>
              <a:t>2- Stone – 1 ½ - 2 tons</a:t>
            </a:r>
          </a:p>
          <a:p>
            <a:pPr lvl="1">
              <a:lnSpc>
                <a:spcPts val="3000"/>
              </a:lnSpc>
              <a:spcBef>
                <a:spcPts val="600"/>
              </a:spcBef>
            </a:pPr>
            <a:r>
              <a:rPr lang="en-US" sz="3600" b="1" dirty="0">
                <a:effectLst>
                  <a:glow rad="127000">
                    <a:schemeClr val="bg1">
                      <a:alpha val="76000"/>
                    </a:schemeClr>
                  </a:glow>
                </a:effectLst>
              </a:rPr>
              <a:t>Rolled down into place</a:t>
            </a:r>
          </a:p>
          <a:p>
            <a:pPr>
              <a:lnSpc>
                <a:spcPts val="3000"/>
              </a:lnSpc>
              <a:spcBef>
                <a:spcPts val="600"/>
              </a:spcBef>
            </a:pPr>
            <a:endParaRPr lang="en-US" sz="3600" b="1" dirty="0">
              <a:effectLst>
                <a:glow rad="127000">
                  <a:schemeClr val="bg1">
                    <a:alpha val="76000"/>
                  </a:schemeClr>
                </a:glow>
              </a:effectLst>
            </a:endParaRPr>
          </a:p>
        </p:txBody>
      </p:sp>
    </p:spTree>
    <p:extLst>
      <p:ext uri="{BB962C8B-B14F-4D97-AF65-F5344CB8AC3E}">
        <p14:creationId xmlns:p14="http://schemas.microsoft.com/office/powerpoint/2010/main" val="493207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The Resurrection is important</a:t>
            </a:r>
          </a:p>
          <a:p>
            <a:pPr lvl="1">
              <a:lnSpc>
                <a:spcPts val="3000"/>
              </a:lnSpc>
              <a:spcBef>
                <a:spcPts val="600"/>
              </a:spcBef>
            </a:pPr>
            <a:r>
              <a:rPr lang="en-US" sz="3600" b="1" dirty="0">
                <a:effectLst>
                  <a:glow rad="127000">
                    <a:schemeClr val="bg1">
                      <a:alpha val="76000"/>
                    </a:schemeClr>
                  </a:glow>
                </a:effectLst>
              </a:rPr>
              <a:t>Christianity is based on an historical event</a:t>
            </a:r>
          </a:p>
          <a:p>
            <a:pPr lvl="2">
              <a:lnSpc>
                <a:spcPts val="3000"/>
              </a:lnSpc>
              <a:spcBef>
                <a:spcPts val="600"/>
              </a:spcBef>
            </a:pPr>
            <a:r>
              <a:rPr lang="en-US" sz="3600" b="1" dirty="0">
                <a:effectLst>
                  <a:glow rad="127000">
                    <a:schemeClr val="bg1">
                      <a:alpha val="76000"/>
                    </a:schemeClr>
                  </a:glow>
                </a:effectLst>
              </a:rPr>
              <a:t>The resurrection of Jesus Christ from the dead</a:t>
            </a:r>
          </a:p>
          <a:p>
            <a:pPr marL="114300" indent="0" algn="ctr">
              <a:lnSpc>
                <a:spcPts val="3000"/>
              </a:lnSpc>
              <a:spcBef>
                <a:spcPts val="600"/>
              </a:spcBef>
              <a:buNone/>
            </a:pPr>
            <a:r>
              <a:rPr lang="en-US" sz="3600" b="1" dirty="0">
                <a:effectLst>
                  <a:glow rad="127000">
                    <a:schemeClr val="bg1">
                      <a:alpha val="76000"/>
                    </a:schemeClr>
                  </a:glow>
                </a:effectLst>
              </a:rPr>
              <a:t> </a:t>
            </a:r>
          </a:p>
          <a:p>
            <a:pPr marL="114300" indent="0">
              <a:lnSpc>
                <a:spcPts val="3000"/>
              </a:lnSpc>
              <a:spcBef>
                <a:spcPts val="600"/>
              </a:spcBef>
              <a:buNone/>
            </a:pPr>
            <a:r>
              <a:rPr lang="en-US" sz="3600" b="1" i="1" dirty="0">
                <a:effectLst>
                  <a:glow rad="127000">
                    <a:schemeClr val="bg1">
                      <a:alpha val="76000"/>
                    </a:schemeClr>
                  </a:glow>
                </a:effectLst>
              </a:rPr>
              <a:t>                      1 Corinthians 15:17-19            </a:t>
            </a:r>
          </a:p>
          <a:p>
            <a:pPr marL="114300" indent="0" algn="ctr">
              <a:lnSpc>
                <a:spcPts val="3000"/>
              </a:lnSpc>
              <a:spcBef>
                <a:spcPts val="600"/>
              </a:spcBef>
              <a:buNone/>
            </a:pPr>
            <a:r>
              <a:rPr lang="en-US" sz="3600" b="1" i="1" dirty="0">
                <a:effectLst>
                  <a:glow rad="127000">
                    <a:schemeClr val="bg1">
                      <a:alpha val="76000"/>
                    </a:schemeClr>
                  </a:glow>
                </a:effectLst>
              </a:rPr>
              <a:t>And if Christ is not risen, your faith is futile; you are still in your sins!  Then also those who have fallen asleep in Christ have perished. If in this life only we have hope in Christ, we are of all men the most pitiable.</a:t>
            </a:r>
          </a:p>
          <a:p>
            <a:pPr marL="114300" indent="0">
              <a:lnSpc>
                <a:spcPts val="3000"/>
              </a:lnSpc>
              <a:spcBef>
                <a:spcPts val="600"/>
              </a:spcBef>
              <a:buNone/>
            </a:pPr>
            <a:endParaRPr lang="en-US" sz="3600" b="1" dirty="0">
              <a:effectLst>
                <a:glow rad="127000">
                  <a:schemeClr val="bg1">
                    <a:alpha val="76000"/>
                  </a:schemeClr>
                </a:glow>
              </a:effectLst>
            </a:endParaRPr>
          </a:p>
        </p:txBody>
      </p:sp>
      <p:sp>
        <p:nvSpPr>
          <p:cNvPr id="5" name="Down Arrow Callout 4"/>
          <p:cNvSpPr/>
          <p:nvPr/>
        </p:nvSpPr>
        <p:spPr>
          <a:xfrm>
            <a:off x="8458200" y="1981200"/>
            <a:ext cx="2057400" cy="914400"/>
          </a:xfrm>
          <a:prstGeom prst="downArrowCallout">
            <a:avLst>
              <a:gd name="adj1" fmla="val 22222"/>
              <a:gd name="adj2" fmla="val 25000"/>
              <a:gd name="adj3" fmla="val 23611"/>
              <a:gd name="adj4" fmla="val 5664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kern="0">
              <a:solidFill>
                <a:sysClr val="windowText" lastClr="000000"/>
              </a:solidFill>
            </a:endParaRPr>
          </a:p>
        </p:txBody>
      </p:sp>
      <p:sp>
        <p:nvSpPr>
          <p:cNvPr id="6" name="TextBox 5"/>
          <p:cNvSpPr txBox="1"/>
          <p:nvPr/>
        </p:nvSpPr>
        <p:spPr>
          <a:xfrm>
            <a:off x="8458200" y="1974909"/>
            <a:ext cx="2362200" cy="492443"/>
          </a:xfrm>
          <a:prstGeom prst="rect">
            <a:avLst/>
          </a:prstGeom>
          <a:noFill/>
        </p:spPr>
        <p:txBody>
          <a:bodyPr wrap="square" rtlCol="0">
            <a:spAutoFit/>
          </a:bodyPr>
          <a:lstStyle/>
          <a:p>
            <a:pPr>
              <a:defRPr/>
            </a:pPr>
            <a:r>
              <a:rPr lang="en-US" sz="2600" b="1" i="1" kern="0" dirty="0">
                <a:solidFill>
                  <a:schemeClr val="bg1"/>
                </a:solidFill>
              </a:rPr>
              <a:t>doesn’t work!</a:t>
            </a:r>
          </a:p>
        </p:txBody>
      </p:sp>
    </p:spTree>
    <p:extLst>
      <p:ext uri="{BB962C8B-B14F-4D97-AF65-F5344CB8AC3E}">
        <p14:creationId xmlns:p14="http://schemas.microsoft.com/office/powerpoint/2010/main" val="366069192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1- Solid rock tomb </a:t>
            </a:r>
          </a:p>
          <a:p>
            <a:pPr lvl="1">
              <a:lnSpc>
                <a:spcPts val="3000"/>
              </a:lnSpc>
              <a:spcBef>
                <a:spcPts val="600"/>
              </a:spcBef>
            </a:pPr>
            <a:r>
              <a:rPr lang="en-US" sz="3600" b="1" dirty="0">
                <a:effectLst>
                  <a:glow rad="127000">
                    <a:schemeClr val="bg1">
                      <a:alpha val="76000"/>
                    </a:schemeClr>
                  </a:glow>
                </a:effectLst>
              </a:rPr>
              <a:t>No other way out</a:t>
            </a:r>
          </a:p>
          <a:p>
            <a:pPr>
              <a:lnSpc>
                <a:spcPts val="3000"/>
              </a:lnSpc>
              <a:spcBef>
                <a:spcPts val="600"/>
              </a:spcBef>
            </a:pPr>
            <a:r>
              <a:rPr lang="en-US" sz="3600" b="1" dirty="0">
                <a:effectLst>
                  <a:glow rad="127000">
                    <a:schemeClr val="bg1">
                      <a:alpha val="76000"/>
                    </a:schemeClr>
                  </a:glow>
                </a:effectLst>
              </a:rPr>
              <a:t>2- Stone – 1 ½ - 2 tons</a:t>
            </a:r>
          </a:p>
          <a:p>
            <a:pPr lvl="1">
              <a:lnSpc>
                <a:spcPts val="3000"/>
              </a:lnSpc>
              <a:spcBef>
                <a:spcPts val="600"/>
              </a:spcBef>
            </a:pPr>
            <a:r>
              <a:rPr lang="en-US" sz="3600" b="1" dirty="0">
                <a:effectLst>
                  <a:glow rad="127000">
                    <a:schemeClr val="bg1">
                      <a:alpha val="76000"/>
                    </a:schemeClr>
                  </a:glow>
                </a:effectLst>
              </a:rPr>
              <a:t>Rolled down into place</a:t>
            </a:r>
          </a:p>
          <a:p>
            <a:pPr>
              <a:lnSpc>
                <a:spcPts val="3000"/>
              </a:lnSpc>
              <a:spcBef>
                <a:spcPts val="600"/>
              </a:spcBef>
            </a:pPr>
            <a:r>
              <a:rPr lang="en-US" sz="3600" b="1" dirty="0">
                <a:effectLst>
                  <a:glow rad="127000">
                    <a:schemeClr val="bg1">
                      <a:alpha val="76000"/>
                    </a:schemeClr>
                  </a:glow>
                </a:effectLst>
              </a:rPr>
              <a:t>3- Seal </a:t>
            </a:r>
          </a:p>
        </p:txBody>
      </p:sp>
    </p:spTree>
    <p:extLst>
      <p:ext uri="{BB962C8B-B14F-4D97-AF65-F5344CB8AC3E}">
        <p14:creationId xmlns:p14="http://schemas.microsoft.com/office/powerpoint/2010/main" val="3226588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1- Solid rock tomb </a:t>
            </a:r>
          </a:p>
          <a:p>
            <a:pPr lvl="1">
              <a:lnSpc>
                <a:spcPts val="3000"/>
              </a:lnSpc>
              <a:spcBef>
                <a:spcPts val="600"/>
              </a:spcBef>
            </a:pPr>
            <a:r>
              <a:rPr lang="en-US" sz="3600" b="1" dirty="0">
                <a:effectLst>
                  <a:glow rad="127000">
                    <a:schemeClr val="bg1">
                      <a:alpha val="76000"/>
                    </a:schemeClr>
                  </a:glow>
                </a:effectLst>
              </a:rPr>
              <a:t>No other way out</a:t>
            </a:r>
          </a:p>
          <a:p>
            <a:pPr>
              <a:lnSpc>
                <a:spcPts val="3000"/>
              </a:lnSpc>
              <a:spcBef>
                <a:spcPts val="600"/>
              </a:spcBef>
            </a:pPr>
            <a:r>
              <a:rPr lang="en-US" sz="3600" b="1" dirty="0">
                <a:effectLst>
                  <a:glow rad="127000">
                    <a:schemeClr val="bg1">
                      <a:alpha val="76000"/>
                    </a:schemeClr>
                  </a:glow>
                </a:effectLst>
              </a:rPr>
              <a:t>2- Stone – 1 ½ - 2 tons</a:t>
            </a:r>
          </a:p>
          <a:p>
            <a:pPr lvl="1">
              <a:lnSpc>
                <a:spcPts val="3000"/>
              </a:lnSpc>
              <a:spcBef>
                <a:spcPts val="600"/>
              </a:spcBef>
            </a:pPr>
            <a:r>
              <a:rPr lang="en-US" sz="3600" b="1" dirty="0">
                <a:effectLst>
                  <a:glow rad="127000">
                    <a:schemeClr val="bg1">
                      <a:alpha val="76000"/>
                    </a:schemeClr>
                  </a:glow>
                </a:effectLst>
              </a:rPr>
              <a:t>Rolled down into place</a:t>
            </a:r>
          </a:p>
          <a:p>
            <a:pPr>
              <a:lnSpc>
                <a:spcPts val="3000"/>
              </a:lnSpc>
              <a:spcBef>
                <a:spcPts val="600"/>
              </a:spcBef>
            </a:pPr>
            <a:r>
              <a:rPr lang="en-US" sz="3600" b="1" dirty="0">
                <a:effectLst>
                  <a:glow rad="127000">
                    <a:schemeClr val="bg1">
                      <a:alpha val="76000"/>
                    </a:schemeClr>
                  </a:glow>
                </a:effectLst>
              </a:rPr>
              <a:t>3- Seal </a:t>
            </a:r>
          </a:p>
          <a:p>
            <a:pPr lvl="1">
              <a:lnSpc>
                <a:spcPts val="3000"/>
              </a:lnSpc>
              <a:spcBef>
                <a:spcPts val="600"/>
              </a:spcBef>
            </a:pPr>
            <a:r>
              <a:rPr lang="en-US" sz="3600" b="1" dirty="0">
                <a:effectLst>
                  <a:glow rad="127000">
                    <a:schemeClr val="bg1">
                      <a:alpha val="76000"/>
                    </a:schemeClr>
                  </a:glow>
                </a:effectLst>
              </a:rPr>
              <a:t>The seal was a soft, moldable substance, probably clay, that was imprinted with the Roman imperial seal and attached to the stone with a rope. Breaking the seal would incur the Empire’s wrath — if someone could get past the guards.</a:t>
            </a:r>
          </a:p>
        </p:txBody>
      </p:sp>
    </p:spTree>
    <p:extLst>
      <p:ext uri="{BB962C8B-B14F-4D97-AF65-F5344CB8AC3E}">
        <p14:creationId xmlns:p14="http://schemas.microsoft.com/office/powerpoint/2010/main" val="2769013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1- Solid rock tomb </a:t>
            </a:r>
          </a:p>
          <a:p>
            <a:pPr lvl="1">
              <a:lnSpc>
                <a:spcPts val="3000"/>
              </a:lnSpc>
              <a:spcBef>
                <a:spcPts val="600"/>
              </a:spcBef>
            </a:pPr>
            <a:r>
              <a:rPr lang="en-US" sz="3600" b="1" dirty="0">
                <a:effectLst>
                  <a:glow rad="127000">
                    <a:schemeClr val="bg1">
                      <a:alpha val="76000"/>
                    </a:schemeClr>
                  </a:glow>
                </a:effectLst>
              </a:rPr>
              <a:t>No other way out</a:t>
            </a:r>
          </a:p>
          <a:p>
            <a:pPr>
              <a:lnSpc>
                <a:spcPts val="3000"/>
              </a:lnSpc>
              <a:spcBef>
                <a:spcPts val="600"/>
              </a:spcBef>
            </a:pPr>
            <a:r>
              <a:rPr lang="en-US" sz="3600" b="1" dirty="0">
                <a:effectLst>
                  <a:glow rad="127000">
                    <a:schemeClr val="bg1">
                      <a:alpha val="76000"/>
                    </a:schemeClr>
                  </a:glow>
                </a:effectLst>
              </a:rPr>
              <a:t>2- Stone – 1 ½ - 2 tons</a:t>
            </a:r>
          </a:p>
          <a:p>
            <a:pPr lvl="1">
              <a:lnSpc>
                <a:spcPts val="3000"/>
              </a:lnSpc>
              <a:spcBef>
                <a:spcPts val="600"/>
              </a:spcBef>
            </a:pPr>
            <a:r>
              <a:rPr lang="en-US" sz="3600" b="1" dirty="0">
                <a:effectLst>
                  <a:glow rad="127000">
                    <a:schemeClr val="bg1">
                      <a:alpha val="76000"/>
                    </a:schemeClr>
                  </a:glow>
                </a:effectLst>
              </a:rPr>
              <a:t>Rolled down into place</a:t>
            </a:r>
          </a:p>
          <a:p>
            <a:pPr>
              <a:lnSpc>
                <a:spcPts val="3000"/>
              </a:lnSpc>
              <a:spcBef>
                <a:spcPts val="600"/>
              </a:spcBef>
            </a:pPr>
            <a:r>
              <a:rPr lang="en-US" sz="3600" b="1" dirty="0">
                <a:effectLst>
                  <a:glow rad="127000">
                    <a:schemeClr val="bg1">
                      <a:alpha val="76000"/>
                    </a:schemeClr>
                  </a:glow>
                </a:effectLst>
              </a:rPr>
              <a:t>3- Seal </a:t>
            </a:r>
          </a:p>
          <a:p>
            <a:pPr lvl="1">
              <a:lnSpc>
                <a:spcPts val="3000"/>
              </a:lnSpc>
              <a:spcBef>
                <a:spcPts val="600"/>
              </a:spcBef>
            </a:pPr>
            <a:r>
              <a:rPr lang="en-US" sz="3600" b="1" dirty="0">
                <a:effectLst>
                  <a:glow rad="127000">
                    <a:schemeClr val="bg1">
                      <a:alpha val="76000"/>
                    </a:schemeClr>
                  </a:glow>
                </a:effectLst>
              </a:rPr>
              <a:t>The seal was a soft, moldable substance, probably clay, that was imprinted with the Roman imperial seal and attached to the stone with a rope. Breaking the seal would incur the Empire’s wrath — if someone could get past the guards.</a:t>
            </a:r>
          </a:p>
          <a:p>
            <a:pPr>
              <a:lnSpc>
                <a:spcPts val="3000"/>
              </a:lnSpc>
              <a:spcBef>
                <a:spcPts val="600"/>
              </a:spcBef>
            </a:pPr>
            <a:r>
              <a:rPr lang="en-US" sz="3600" b="1" dirty="0">
                <a:effectLst>
                  <a:glow rad="127000">
                    <a:schemeClr val="bg1">
                      <a:alpha val="76000"/>
                    </a:schemeClr>
                  </a:glow>
                </a:effectLst>
              </a:rPr>
              <a:t>4- Roman guard 4-16 men</a:t>
            </a:r>
          </a:p>
        </p:txBody>
      </p:sp>
    </p:spTree>
    <p:extLst>
      <p:ext uri="{BB962C8B-B14F-4D97-AF65-F5344CB8AC3E}">
        <p14:creationId xmlns:p14="http://schemas.microsoft.com/office/powerpoint/2010/main" val="481347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1- Solid rock tomb </a:t>
            </a:r>
          </a:p>
          <a:p>
            <a:pPr lvl="1">
              <a:lnSpc>
                <a:spcPts val="3000"/>
              </a:lnSpc>
              <a:spcBef>
                <a:spcPts val="600"/>
              </a:spcBef>
            </a:pPr>
            <a:r>
              <a:rPr lang="en-US" sz="3600" b="1" dirty="0">
                <a:effectLst>
                  <a:glow rad="127000">
                    <a:schemeClr val="bg1">
                      <a:alpha val="76000"/>
                    </a:schemeClr>
                  </a:glow>
                </a:effectLst>
              </a:rPr>
              <a:t>No other way out</a:t>
            </a:r>
          </a:p>
          <a:p>
            <a:pPr>
              <a:lnSpc>
                <a:spcPts val="3000"/>
              </a:lnSpc>
              <a:spcBef>
                <a:spcPts val="600"/>
              </a:spcBef>
            </a:pPr>
            <a:r>
              <a:rPr lang="en-US" sz="3600" b="1" dirty="0">
                <a:effectLst>
                  <a:glow rad="127000">
                    <a:schemeClr val="bg1">
                      <a:alpha val="76000"/>
                    </a:schemeClr>
                  </a:glow>
                </a:effectLst>
              </a:rPr>
              <a:t>2- Stone – 1 ½ - 2 tons</a:t>
            </a:r>
          </a:p>
          <a:p>
            <a:pPr lvl="1">
              <a:lnSpc>
                <a:spcPts val="3000"/>
              </a:lnSpc>
              <a:spcBef>
                <a:spcPts val="600"/>
              </a:spcBef>
            </a:pPr>
            <a:r>
              <a:rPr lang="en-US" sz="3600" b="1" dirty="0">
                <a:effectLst>
                  <a:glow rad="127000">
                    <a:schemeClr val="bg1">
                      <a:alpha val="76000"/>
                    </a:schemeClr>
                  </a:glow>
                </a:effectLst>
              </a:rPr>
              <a:t>Rolled down into place</a:t>
            </a:r>
          </a:p>
          <a:p>
            <a:pPr>
              <a:lnSpc>
                <a:spcPts val="3000"/>
              </a:lnSpc>
              <a:spcBef>
                <a:spcPts val="600"/>
              </a:spcBef>
            </a:pPr>
            <a:r>
              <a:rPr lang="en-US" sz="3600" b="1" dirty="0">
                <a:effectLst>
                  <a:glow rad="127000">
                    <a:schemeClr val="bg1">
                      <a:alpha val="76000"/>
                    </a:schemeClr>
                  </a:glow>
                </a:effectLst>
              </a:rPr>
              <a:t>3- Seal </a:t>
            </a:r>
          </a:p>
          <a:p>
            <a:pPr lvl="1">
              <a:lnSpc>
                <a:spcPts val="3000"/>
              </a:lnSpc>
              <a:spcBef>
                <a:spcPts val="600"/>
              </a:spcBef>
            </a:pPr>
            <a:r>
              <a:rPr lang="en-US" sz="3600" b="1" dirty="0">
                <a:effectLst>
                  <a:glow rad="127000">
                    <a:schemeClr val="bg1">
                      <a:alpha val="76000"/>
                    </a:schemeClr>
                  </a:glow>
                </a:effectLst>
              </a:rPr>
              <a:t>The seal was a soft, moldable substance, probably clay, that was imprinted with the Roman imperial seal and attached to the stone with a rope. Breaking the seal would incur the Empire’s wrath — if someone could get past the guards.</a:t>
            </a:r>
          </a:p>
          <a:p>
            <a:pPr>
              <a:lnSpc>
                <a:spcPts val="3000"/>
              </a:lnSpc>
              <a:spcBef>
                <a:spcPts val="600"/>
              </a:spcBef>
            </a:pPr>
            <a:r>
              <a:rPr lang="en-US" sz="3600" b="1" dirty="0">
                <a:effectLst>
                  <a:glow rad="127000">
                    <a:schemeClr val="bg1">
                      <a:alpha val="76000"/>
                    </a:schemeClr>
                  </a:glow>
                </a:effectLst>
              </a:rPr>
              <a:t>4- Roman guard 4-16 men</a:t>
            </a:r>
          </a:p>
          <a:p>
            <a:pPr lvl="1">
              <a:lnSpc>
                <a:spcPts val="3000"/>
              </a:lnSpc>
              <a:spcBef>
                <a:spcPts val="600"/>
              </a:spcBef>
            </a:pPr>
            <a:r>
              <a:rPr lang="en-US" sz="3600" b="1" dirty="0">
                <a:effectLst>
                  <a:glow rad="127000">
                    <a:schemeClr val="bg1">
                      <a:alpha val="76000"/>
                    </a:schemeClr>
                  </a:glow>
                </a:effectLst>
              </a:rPr>
              <a:t>Likely closer to 16</a:t>
            </a:r>
          </a:p>
        </p:txBody>
      </p:sp>
    </p:spTree>
    <p:extLst>
      <p:ext uri="{BB962C8B-B14F-4D97-AF65-F5344CB8AC3E}">
        <p14:creationId xmlns:p14="http://schemas.microsoft.com/office/powerpoint/2010/main" val="2651650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1- Solid rock tomb </a:t>
            </a:r>
          </a:p>
          <a:p>
            <a:pPr lvl="1">
              <a:lnSpc>
                <a:spcPts val="3000"/>
              </a:lnSpc>
              <a:spcBef>
                <a:spcPts val="600"/>
              </a:spcBef>
            </a:pPr>
            <a:r>
              <a:rPr lang="en-US" sz="3600" b="1" dirty="0">
                <a:effectLst>
                  <a:glow rad="127000">
                    <a:schemeClr val="bg1">
                      <a:alpha val="76000"/>
                    </a:schemeClr>
                  </a:glow>
                </a:effectLst>
              </a:rPr>
              <a:t>No other way out</a:t>
            </a:r>
          </a:p>
          <a:p>
            <a:pPr>
              <a:lnSpc>
                <a:spcPts val="3000"/>
              </a:lnSpc>
              <a:spcBef>
                <a:spcPts val="600"/>
              </a:spcBef>
            </a:pPr>
            <a:r>
              <a:rPr lang="en-US" sz="3600" b="1" dirty="0">
                <a:effectLst>
                  <a:glow rad="127000">
                    <a:schemeClr val="bg1">
                      <a:alpha val="76000"/>
                    </a:schemeClr>
                  </a:glow>
                </a:effectLst>
              </a:rPr>
              <a:t>2- Stone – 1 ½ - 2 tons</a:t>
            </a:r>
          </a:p>
          <a:p>
            <a:pPr lvl="1">
              <a:lnSpc>
                <a:spcPts val="3000"/>
              </a:lnSpc>
              <a:spcBef>
                <a:spcPts val="600"/>
              </a:spcBef>
            </a:pPr>
            <a:r>
              <a:rPr lang="en-US" sz="3600" b="1" dirty="0">
                <a:effectLst>
                  <a:glow rad="127000">
                    <a:schemeClr val="bg1">
                      <a:alpha val="76000"/>
                    </a:schemeClr>
                  </a:glow>
                </a:effectLst>
              </a:rPr>
              <a:t>Rolled down into place</a:t>
            </a:r>
          </a:p>
          <a:p>
            <a:pPr>
              <a:lnSpc>
                <a:spcPts val="3000"/>
              </a:lnSpc>
              <a:spcBef>
                <a:spcPts val="600"/>
              </a:spcBef>
            </a:pPr>
            <a:r>
              <a:rPr lang="en-US" sz="3600" b="1" dirty="0">
                <a:effectLst>
                  <a:glow rad="127000">
                    <a:schemeClr val="bg1">
                      <a:alpha val="76000"/>
                    </a:schemeClr>
                  </a:glow>
                </a:effectLst>
              </a:rPr>
              <a:t>3- Seal </a:t>
            </a:r>
          </a:p>
          <a:p>
            <a:pPr lvl="1">
              <a:lnSpc>
                <a:spcPts val="3000"/>
              </a:lnSpc>
              <a:spcBef>
                <a:spcPts val="600"/>
              </a:spcBef>
            </a:pPr>
            <a:r>
              <a:rPr lang="en-US" sz="3600" b="1" dirty="0">
                <a:effectLst>
                  <a:glow rad="127000">
                    <a:schemeClr val="bg1">
                      <a:alpha val="76000"/>
                    </a:schemeClr>
                  </a:glow>
                </a:effectLst>
              </a:rPr>
              <a:t>The seal was a soft, moldable substance, probably clay, that was imprinted with the Roman imperial seal and attached to the stone with a rope. Breaking the seal would incur the Empire’s wrath — if someone could get past the guards.</a:t>
            </a:r>
          </a:p>
          <a:p>
            <a:pPr>
              <a:lnSpc>
                <a:spcPts val="3000"/>
              </a:lnSpc>
              <a:spcBef>
                <a:spcPts val="600"/>
              </a:spcBef>
            </a:pPr>
            <a:r>
              <a:rPr lang="en-US" sz="3600" b="1" dirty="0">
                <a:effectLst>
                  <a:glow rad="127000">
                    <a:schemeClr val="bg1">
                      <a:alpha val="76000"/>
                    </a:schemeClr>
                  </a:glow>
                </a:effectLst>
              </a:rPr>
              <a:t>4- Roman guard 4-16 men</a:t>
            </a:r>
          </a:p>
          <a:p>
            <a:pPr lvl="1">
              <a:lnSpc>
                <a:spcPts val="3000"/>
              </a:lnSpc>
              <a:spcBef>
                <a:spcPts val="600"/>
              </a:spcBef>
            </a:pPr>
            <a:r>
              <a:rPr lang="en-US" sz="3600" b="1" dirty="0">
                <a:effectLst>
                  <a:glow rad="127000">
                    <a:schemeClr val="bg1">
                      <a:alpha val="76000"/>
                    </a:schemeClr>
                  </a:glow>
                </a:effectLst>
              </a:rPr>
              <a:t>Likely closer to 16</a:t>
            </a:r>
          </a:p>
          <a:p>
            <a:pPr lvl="1">
              <a:lnSpc>
                <a:spcPts val="3000"/>
              </a:lnSpc>
              <a:spcBef>
                <a:spcPts val="600"/>
              </a:spcBef>
            </a:pPr>
            <a:r>
              <a:rPr lang="en-US" sz="3600" b="1" dirty="0">
                <a:effectLst>
                  <a:glow rad="127000">
                    <a:schemeClr val="bg1">
                      <a:alpha val="76000"/>
                    </a:schemeClr>
                  </a:glow>
                </a:effectLst>
              </a:rPr>
              <a:t>Death penalty for sleeping on post</a:t>
            </a:r>
          </a:p>
        </p:txBody>
      </p:sp>
    </p:spTree>
    <p:extLst>
      <p:ext uri="{BB962C8B-B14F-4D97-AF65-F5344CB8AC3E}">
        <p14:creationId xmlns:p14="http://schemas.microsoft.com/office/powerpoint/2010/main" val="4283592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524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1- Solid rock tomb </a:t>
            </a:r>
          </a:p>
          <a:p>
            <a:pPr lvl="1">
              <a:lnSpc>
                <a:spcPts val="3000"/>
              </a:lnSpc>
              <a:spcBef>
                <a:spcPts val="600"/>
              </a:spcBef>
            </a:pPr>
            <a:r>
              <a:rPr lang="en-US" sz="3600" b="1" dirty="0">
                <a:effectLst>
                  <a:glow rad="127000">
                    <a:schemeClr val="bg1">
                      <a:alpha val="76000"/>
                    </a:schemeClr>
                  </a:glow>
                </a:effectLst>
              </a:rPr>
              <a:t>No other way out</a:t>
            </a:r>
          </a:p>
          <a:p>
            <a:pPr>
              <a:lnSpc>
                <a:spcPts val="3000"/>
              </a:lnSpc>
              <a:spcBef>
                <a:spcPts val="600"/>
              </a:spcBef>
            </a:pPr>
            <a:r>
              <a:rPr lang="en-US" sz="3600" b="1" dirty="0">
                <a:effectLst>
                  <a:glow rad="127000">
                    <a:schemeClr val="bg1">
                      <a:alpha val="76000"/>
                    </a:schemeClr>
                  </a:glow>
                </a:effectLst>
              </a:rPr>
              <a:t>2- Stone – 1 ½ - 2 tons</a:t>
            </a:r>
          </a:p>
          <a:p>
            <a:pPr lvl="1">
              <a:lnSpc>
                <a:spcPts val="3000"/>
              </a:lnSpc>
              <a:spcBef>
                <a:spcPts val="600"/>
              </a:spcBef>
            </a:pPr>
            <a:r>
              <a:rPr lang="en-US" sz="3600" b="1" dirty="0">
                <a:effectLst>
                  <a:glow rad="127000">
                    <a:schemeClr val="bg1">
                      <a:alpha val="76000"/>
                    </a:schemeClr>
                  </a:glow>
                </a:effectLst>
              </a:rPr>
              <a:t>Rolled down into place</a:t>
            </a:r>
          </a:p>
          <a:p>
            <a:pPr>
              <a:lnSpc>
                <a:spcPts val="3000"/>
              </a:lnSpc>
              <a:spcBef>
                <a:spcPts val="600"/>
              </a:spcBef>
            </a:pPr>
            <a:r>
              <a:rPr lang="en-US" sz="3600" b="1" dirty="0">
                <a:effectLst>
                  <a:glow rad="127000">
                    <a:schemeClr val="bg1">
                      <a:alpha val="76000"/>
                    </a:schemeClr>
                  </a:glow>
                </a:effectLst>
              </a:rPr>
              <a:t>3- Seal </a:t>
            </a:r>
          </a:p>
          <a:p>
            <a:pPr lvl="1">
              <a:lnSpc>
                <a:spcPts val="3000"/>
              </a:lnSpc>
              <a:spcBef>
                <a:spcPts val="600"/>
              </a:spcBef>
            </a:pPr>
            <a:r>
              <a:rPr lang="en-US" sz="3600" b="1" dirty="0">
                <a:effectLst>
                  <a:glow rad="127000">
                    <a:schemeClr val="bg1">
                      <a:alpha val="76000"/>
                    </a:schemeClr>
                  </a:glow>
                </a:effectLst>
              </a:rPr>
              <a:t>The seal was a soft, moldable substance, probably clay, that was imprinted with the Roman imperial seal and attached to the stone with a rope. Breaking the seal would incur the Empire’s wrath — if someone could get past the guards.</a:t>
            </a:r>
          </a:p>
          <a:p>
            <a:pPr>
              <a:lnSpc>
                <a:spcPts val="3000"/>
              </a:lnSpc>
              <a:spcBef>
                <a:spcPts val="600"/>
              </a:spcBef>
            </a:pPr>
            <a:r>
              <a:rPr lang="en-US" sz="3600" b="1" dirty="0">
                <a:effectLst>
                  <a:glow rad="127000">
                    <a:schemeClr val="bg1">
                      <a:alpha val="76000"/>
                    </a:schemeClr>
                  </a:glow>
                </a:effectLst>
              </a:rPr>
              <a:t>4- Roman guard 4-16 men</a:t>
            </a:r>
          </a:p>
          <a:p>
            <a:pPr lvl="1">
              <a:lnSpc>
                <a:spcPts val="3000"/>
              </a:lnSpc>
              <a:spcBef>
                <a:spcPts val="600"/>
              </a:spcBef>
            </a:pPr>
            <a:r>
              <a:rPr lang="en-US" sz="3600" b="1" dirty="0">
                <a:effectLst>
                  <a:glow rad="127000">
                    <a:schemeClr val="bg1">
                      <a:alpha val="76000"/>
                    </a:schemeClr>
                  </a:glow>
                </a:effectLst>
              </a:rPr>
              <a:t>Likely closer to 16</a:t>
            </a:r>
          </a:p>
          <a:p>
            <a:pPr lvl="1">
              <a:lnSpc>
                <a:spcPts val="3000"/>
              </a:lnSpc>
              <a:spcBef>
                <a:spcPts val="600"/>
              </a:spcBef>
            </a:pPr>
            <a:r>
              <a:rPr lang="en-US" sz="3600" b="1" dirty="0">
                <a:effectLst>
                  <a:glow rad="127000">
                    <a:schemeClr val="bg1">
                      <a:alpha val="76000"/>
                    </a:schemeClr>
                  </a:glow>
                </a:effectLst>
              </a:rPr>
              <a:t>Death penalty for sleeping on post</a:t>
            </a:r>
          </a:p>
          <a:p>
            <a:pPr>
              <a:lnSpc>
                <a:spcPts val="3000"/>
              </a:lnSpc>
              <a:spcBef>
                <a:spcPts val="600"/>
              </a:spcBef>
            </a:pPr>
            <a:r>
              <a:rPr lang="en-US" sz="3600" b="1" dirty="0">
                <a:effectLst>
                  <a:glow rad="127000">
                    <a:schemeClr val="bg1">
                      <a:alpha val="76000"/>
                    </a:schemeClr>
                  </a:glow>
                </a:effectLst>
              </a:rPr>
              <a:t>This all helps our case</a:t>
            </a:r>
          </a:p>
        </p:txBody>
      </p:sp>
    </p:spTree>
    <p:extLst>
      <p:ext uri="{BB962C8B-B14F-4D97-AF65-F5344CB8AC3E}">
        <p14:creationId xmlns:p14="http://schemas.microsoft.com/office/powerpoint/2010/main" val="4162647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7162800"/>
          </a:xfrm>
          <a:effectLst>
            <a:glow rad="101600">
              <a:schemeClr val="bg1">
                <a:alpha val="40000"/>
              </a:schemeClr>
            </a:glow>
          </a:effectLst>
        </p:spPr>
        <p:txBody>
          <a:bodyPr>
            <a:noAutofit/>
          </a:bodyPr>
          <a:lstStyle/>
          <a:p>
            <a:pPr>
              <a:lnSpc>
                <a:spcPts val="3000"/>
              </a:lnSpc>
              <a:spcBef>
                <a:spcPts val="0"/>
              </a:spcBef>
            </a:pPr>
            <a:r>
              <a:rPr lang="en-US" sz="3400" b="1" dirty="0">
                <a:effectLst>
                  <a:glow rad="127000">
                    <a:schemeClr val="bg1">
                      <a:alpha val="76000"/>
                    </a:schemeClr>
                  </a:glow>
                </a:effectLst>
              </a:rPr>
              <a:t>Do we see this OUTSIDE the Bible?</a:t>
            </a:r>
          </a:p>
          <a:p>
            <a:pPr lvl="1">
              <a:lnSpc>
                <a:spcPts val="3000"/>
              </a:lnSpc>
              <a:spcBef>
                <a:spcPts val="0"/>
              </a:spcBef>
            </a:pPr>
            <a:endParaRPr lang="en-US" sz="3400" b="1" dirty="0">
              <a:effectLst>
                <a:glow rad="127000">
                  <a:schemeClr val="bg1">
                    <a:alpha val="76000"/>
                  </a:schemeClr>
                </a:glow>
              </a:effectLst>
            </a:endParaRPr>
          </a:p>
        </p:txBody>
      </p:sp>
    </p:spTree>
    <p:extLst>
      <p:ext uri="{BB962C8B-B14F-4D97-AF65-F5344CB8AC3E}">
        <p14:creationId xmlns:p14="http://schemas.microsoft.com/office/powerpoint/2010/main" val="4040193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7162800"/>
          </a:xfrm>
          <a:effectLst>
            <a:glow rad="101600">
              <a:schemeClr val="bg1">
                <a:alpha val="40000"/>
              </a:schemeClr>
            </a:glow>
          </a:effectLst>
        </p:spPr>
        <p:txBody>
          <a:bodyPr>
            <a:noAutofit/>
          </a:bodyPr>
          <a:lstStyle/>
          <a:p>
            <a:pPr>
              <a:lnSpc>
                <a:spcPts val="3000"/>
              </a:lnSpc>
              <a:spcBef>
                <a:spcPts val="0"/>
              </a:spcBef>
            </a:pPr>
            <a:r>
              <a:rPr lang="en-US" sz="3400" b="1" dirty="0">
                <a:effectLst>
                  <a:glow rad="127000">
                    <a:schemeClr val="bg1">
                      <a:alpha val="76000"/>
                    </a:schemeClr>
                  </a:glow>
                </a:effectLst>
              </a:rPr>
              <a:t>Do we see this OUTSIDE the Bible?</a:t>
            </a:r>
          </a:p>
          <a:p>
            <a:pPr lvl="1">
              <a:lnSpc>
                <a:spcPts val="3000"/>
              </a:lnSpc>
              <a:spcBef>
                <a:spcPts val="0"/>
              </a:spcBef>
            </a:pPr>
            <a:r>
              <a:rPr lang="en-US" sz="3400" b="1" dirty="0">
                <a:effectLst>
                  <a:glow rad="127000">
                    <a:schemeClr val="bg1">
                      <a:alpha val="76000"/>
                    </a:schemeClr>
                  </a:glow>
                </a:effectLst>
              </a:rPr>
              <a:t>1</a:t>
            </a:r>
            <a:r>
              <a:rPr lang="en-US" sz="3400" b="1" baseline="30000" dirty="0">
                <a:effectLst>
                  <a:glow rad="127000">
                    <a:schemeClr val="bg1">
                      <a:alpha val="76000"/>
                    </a:schemeClr>
                  </a:glow>
                </a:effectLst>
              </a:rPr>
              <a:t>st</a:t>
            </a:r>
            <a:r>
              <a:rPr lang="en-US" sz="3400" b="1" dirty="0">
                <a:effectLst>
                  <a:glow rad="127000">
                    <a:schemeClr val="bg1">
                      <a:alpha val="76000"/>
                    </a:schemeClr>
                  </a:glow>
                </a:effectLst>
              </a:rPr>
              <a:t> century, </a:t>
            </a:r>
            <a:r>
              <a:rPr lang="en-US" sz="3400" b="1" u="sng" dirty="0">
                <a:effectLst>
                  <a:glow rad="127000">
                    <a:schemeClr val="bg1">
                      <a:alpha val="76000"/>
                    </a:schemeClr>
                  </a:glow>
                </a:effectLst>
              </a:rPr>
              <a:t>non-</a:t>
            </a:r>
            <a:r>
              <a:rPr lang="en-US" sz="3400" b="1" u="sng" dirty="0" err="1">
                <a:effectLst>
                  <a:glow rad="127000">
                    <a:schemeClr val="bg1">
                      <a:alpha val="76000"/>
                    </a:schemeClr>
                  </a:glow>
                </a:effectLst>
              </a:rPr>
              <a:t>christian</a:t>
            </a:r>
            <a:r>
              <a:rPr lang="en-US" sz="3400" b="1" dirty="0">
                <a:effectLst>
                  <a:glow rad="127000">
                    <a:schemeClr val="bg1">
                      <a:alpha val="76000"/>
                    </a:schemeClr>
                  </a:glow>
                </a:effectLst>
              </a:rPr>
              <a:t> historians/sources</a:t>
            </a:r>
          </a:p>
          <a:p>
            <a:pPr lvl="2">
              <a:lnSpc>
                <a:spcPts val="3000"/>
              </a:lnSpc>
              <a:spcBef>
                <a:spcPts val="0"/>
              </a:spcBef>
            </a:pPr>
            <a:endParaRPr lang="en-US" sz="3400" b="1" dirty="0">
              <a:effectLst>
                <a:glow rad="127000">
                  <a:schemeClr val="bg1">
                    <a:alpha val="76000"/>
                  </a:schemeClr>
                </a:glow>
              </a:effectLst>
            </a:endParaRPr>
          </a:p>
        </p:txBody>
      </p:sp>
    </p:spTree>
    <p:extLst>
      <p:ext uri="{BB962C8B-B14F-4D97-AF65-F5344CB8AC3E}">
        <p14:creationId xmlns:p14="http://schemas.microsoft.com/office/powerpoint/2010/main" val="857695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7162800"/>
          </a:xfrm>
          <a:effectLst>
            <a:glow rad="101600">
              <a:schemeClr val="bg1">
                <a:alpha val="40000"/>
              </a:schemeClr>
            </a:glow>
          </a:effectLst>
        </p:spPr>
        <p:txBody>
          <a:bodyPr>
            <a:noAutofit/>
          </a:bodyPr>
          <a:lstStyle/>
          <a:p>
            <a:pPr>
              <a:lnSpc>
                <a:spcPts val="3000"/>
              </a:lnSpc>
              <a:spcBef>
                <a:spcPts val="0"/>
              </a:spcBef>
            </a:pPr>
            <a:r>
              <a:rPr lang="en-US" sz="3400" b="1" dirty="0">
                <a:effectLst>
                  <a:glow rad="127000">
                    <a:schemeClr val="bg1">
                      <a:alpha val="76000"/>
                    </a:schemeClr>
                  </a:glow>
                </a:effectLst>
              </a:rPr>
              <a:t>Do we see this OUTSIDE the Bible?</a:t>
            </a:r>
          </a:p>
          <a:p>
            <a:pPr lvl="1">
              <a:lnSpc>
                <a:spcPts val="3000"/>
              </a:lnSpc>
              <a:spcBef>
                <a:spcPts val="0"/>
              </a:spcBef>
            </a:pPr>
            <a:r>
              <a:rPr lang="en-US" sz="3400" b="1" dirty="0">
                <a:effectLst>
                  <a:glow rad="127000">
                    <a:schemeClr val="bg1">
                      <a:alpha val="76000"/>
                    </a:schemeClr>
                  </a:glow>
                </a:effectLst>
              </a:rPr>
              <a:t>1</a:t>
            </a:r>
            <a:r>
              <a:rPr lang="en-US" sz="3400" b="1" baseline="30000" dirty="0">
                <a:effectLst>
                  <a:glow rad="127000">
                    <a:schemeClr val="bg1">
                      <a:alpha val="76000"/>
                    </a:schemeClr>
                  </a:glow>
                </a:effectLst>
              </a:rPr>
              <a:t>st</a:t>
            </a:r>
            <a:r>
              <a:rPr lang="en-US" sz="3400" b="1" dirty="0">
                <a:effectLst>
                  <a:glow rad="127000">
                    <a:schemeClr val="bg1">
                      <a:alpha val="76000"/>
                    </a:schemeClr>
                  </a:glow>
                </a:effectLst>
              </a:rPr>
              <a:t> century, </a:t>
            </a:r>
            <a:r>
              <a:rPr lang="en-US" sz="3400" b="1" u="sng" dirty="0">
                <a:effectLst>
                  <a:glow rad="127000">
                    <a:schemeClr val="bg1">
                      <a:alpha val="76000"/>
                    </a:schemeClr>
                  </a:glow>
                </a:effectLst>
              </a:rPr>
              <a:t>non-</a:t>
            </a:r>
            <a:r>
              <a:rPr lang="en-US" sz="3400" b="1" u="sng" dirty="0" err="1">
                <a:effectLst>
                  <a:glow rad="127000">
                    <a:schemeClr val="bg1">
                      <a:alpha val="76000"/>
                    </a:schemeClr>
                  </a:glow>
                </a:effectLst>
              </a:rPr>
              <a:t>christian</a:t>
            </a:r>
            <a:r>
              <a:rPr lang="en-US" sz="3400" b="1" dirty="0">
                <a:effectLst>
                  <a:glow rad="127000">
                    <a:schemeClr val="bg1">
                      <a:alpha val="76000"/>
                    </a:schemeClr>
                  </a:glow>
                </a:effectLst>
              </a:rPr>
              <a:t> historians/sources</a:t>
            </a:r>
          </a:p>
          <a:p>
            <a:pPr lvl="2">
              <a:lnSpc>
                <a:spcPts val="3000"/>
              </a:lnSpc>
              <a:spcBef>
                <a:spcPts val="0"/>
              </a:spcBef>
            </a:pPr>
            <a:r>
              <a:rPr lang="en-US" sz="3400" b="1" dirty="0">
                <a:effectLst>
                  <a:glow rad="127000">
                    <a:schemeClr val="bg1">
                      <a:alpha val="76000"/>
                    </a:schemeClr>
                  </a:glow>
                </a:effectLst>
              </a:rPr>
              <a:t>Josephus (37 AD-100 AD) Roman Historian</a:t>
            </a:r>
          </a:p>
        </p:txBody>
      </p:sp>
    </p:spTree>
    <p:extLst>
      <p:ext uri="{BB962C8B-B14F-4D97-AF65-F5344CB8AC3E}">
        <p14:creationId xmlns:p14="http://schemas.microsoft.com/office/powerpoint/2010/main" val="2591677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7162800"/>
          </a:xfrm>
          <a:effectLst>
            <a:glow rad="101600">
              <a:schemeClr val="bg1">
                <a:alpha val="40000"/>
              </a:schemeClr>
            </a:glow>
          </a:effectLst>
        </p:spPr>
        <p:txBody>
          <a:bodyPr>
            <a:noAutofit/>
          </a:bodyPr>
          <a:lstStyle/>
          <a:p>
            <a:pPr>
              <a:lnSpc>
                <a:spcPts val="3000"/>
              </a:lnSpc>
              <a:spcBef>
                <a:spcPts val="0"/>
              </a:spcBef>
            </a:pPr>
            <a:r>
              <a:rPr lang="en-US" sz="3400" b="1" dirty="0">
                <a:effectLst>
                  <a:glow rad="127000">
                    <a:schemeClr val="bg1">
                      <a:alpha val="76000"/>
                    </a:schemeClr>
                  </a:glow>
                </a:effectLst>
              </a:rPr>
              <a:t>Do we see this OUTSIDE the Bible?</a:t>
            </a:r>
          </a:p>
          <a:p>
            <a:pPr lvl="1">
              <a:lnSpc>
                <a:spcPts val="3000"/>
              </a:lnSpc>
              <a:spcBef>
                <a:spcPts val="0"/>
              </a:spcBef>
            </a:pPr>
            <a:r>
              <a:rPr lang="en-US" sz="3400" b="1" dirty="0">
                <a:effectLst>
                  <a:glow rad="127000">
                    <a:schemeClr val="bg1">
                      <a:alpha val="76000"/>
                    </a:schemeClr>
                  </a:glow>
                </a:effectLst>
              </a:rPr>
              <a:t>1</a:t>
            </a:r>
            <a:r>
              <a:rPr lang="en-US" sz="3400" b="1" baseline="30000" dirty="0">
                <a:effectLst>
                  <a:glow rad="127000">
                    <a:schemeClr val="bg1">
                      <a:alpha val="76000"/>
                    </a:schemeClr>
                  </a:glow>
                </a:effectLst>
              </a:rPr>
              <a:t>st</a:t>
            </a:r>
            <a:r>
              <a:rPr lang="en-US" sz="3400" b="1" dirty="0">
                <a:effectLst>
                  <a:glow rad="127000">
                    <a:schemeClr val="bg1">
                      <a:alpha val="76000"/>
                    </a:schemeClr>
                  </a:glow>
                </a:effectLst>
              </a:rPr>
              <a:t> century, </a:t>
            </a:r>
            <a:r>
              <a:rPr lang="en-US" sz="3400" b="1" u="sng" dirty="0">
                <a:effectLst>
                  <a:glow rad="127000">
                    <a:schemeClr val="bg1">
                      <a:alpha val="76000"/>
                    </a:schemeClr>
                  </a:glow>
                </a:effectLst>
              </a:rPr>
              <a:t>non-</a:t>
            </a:r>
            <a:r>
              <a:rPr lang="en-US" sz="3400" b="1" u="sng" dirty="0" err="1">
                <a:effectLst>
                  <a:glow rad="127000">
                    <a:schemeClr val="bg1">
                      <a:alpha val="76000"/>
                    </a:schemeClr>
                  </a:glow>
                </a:effectLst>
              </a:rPr>
              <a:t>christian</a:t>
            </a:r>
            <a:r>
              <a:rPr lang="en-US" sz="3400" b="1" dirty="0">
                <a:effectLst>
                  <a:glow rad="127000">
                    <a:schemeClr val="bg1">
                      <a:alpha val="76000"/>
                    </a:schemeClr>
                  </a:glow>
                </a:effectLst>
              </a:rPr>
              <a:t> historians/sources</a:t>
            </a:r>
          </a:p>
          <a:p>
            <a:pPr lvl="2">
              <a:lnSpc>
                <a:spcPts val="3000"/>
              </a:lnSpc>
              <a:spcBef>
                <a:spcPts val="0"/>
              </a:spcBef>
            </a:pPr>
            <a:r>
              <a:rPr lang="en-US" sz="3400" b="1" dirty="0">
                <a:effectLst>
                  <a:glow rad="127000">
                    <a:schemeClr val="bg1">
                      <a:alpha val="76000"/>
                    </a:schemeClr>
                  </a:glow>
                </a:effectLst>
              </a:rPr>
              <a:t>Josephus (37 AD-100 AD) Roman Historian</a:t>
            </a:r>
          </a:p>
          <a:p>
            <a:pPr marL="114300" indent="0">
              <a:lnSpc>
                <a:spcPts val="3000"/>
              </a:lnSpc>
              <a:spcBef>
                <a:spcPts val="0"/>
              </a:spcBef>
              <a:buNone/>
            </a:pPr>
            <a:r>
              <a:rPr lang="en-US" sz="3400" b="1" i="1" dirty="0">
                <a:effectLst>
                  <a:glow rad="127000">
                    <a:schemeClr val="bg1">
                      <a:alpha val="76000"/>
                    </a:schemeClr>
                  </a:glow>
                </a:effectLst>
              </a:rPr>
              <a:t>“at this time there was a wise man who was called Jesus. And his conduct was good, and he was known to be virtuous. And many people from among the Jews and the other nations became his disciples. Pilate condemned him to be crucified and to die. And those who had become his disciples did not abandon his discipleship. They reported that he had appeared to them after his crucifixion and that he was alive; accordingly, he was perhaps the Messiah concerning whom the prophets have recounted wonders.”</a:t>
            </a:r>
          </a:p>
        </p:txBody>
      </p:sp>
    </p:spTree>
    <p:extLst>
      <p:ext uri="{BB962C8B-B14F-4D97-AF65-F5344CB8AC3E}">
        <p14:creationId xmlns:p14="http://schemas.microsoft.com/office/powerpoint/2010/main" val="2750762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The Resurrection is important</a:t>
            </a:r>
          </a:p>
          <a:p>
            <a:pPr lvl="1">
              <a:lnSpc>
                <a:spcPts val="3000"/>
              </a:lnSpc>
              <a:spcBef>
                <a:spcPts val="600"/>
              </a:spcBef>
            </a:pPr>
            <a:r>
              <a:rPr lang="en-US" sz="3600" b="1" dirty="0">
                <a:effectLst>
                  <a:glow rad="127000">
                    <a:schemeClr val="bg1">
                      <a:alpha val="76000"/>
                    </a:schemeClr>
                  </a:glow>
                </a:effectLst>
              </a:rPr>
              <a:t>Christianity is based on an historical event</a:t>
            </a:r>
          </a:p>
          <a:p>
            <a:pPr lvl="2">
              <a:lnSpc>
                <a:spcPts val="3000"/>
              </a:lnSpc>
              <a:spcBef>
                <a:spcPts val="600"/>
              </a:spcBef>
            </a:pPr>
            <a:r>
              <a:rPr lang="en-US" sz="3600" b="1" dirty="0">
                <a:effectLst>
                  <a:glow rad="127000">
                    <a:schemeClr val="bg1">
                      <a:alpha val="76000"/>
                    </a:schemeClr>
                  </a:glow>
                </a:effectLst>
              </a:rPr>
              <a:t>The resurrection of Jesus Christ from the dead</a:t>
            </a:r>
          </a:p>
          <a:p>
            <a:pPr marL="114300" indent="0" algn="ctr">
              <a:lnSpc>
                <a:spcPts val="3000"/>
              </a:lnSpc>
              <a:spcBef>
                <a:spcPts val="600"/>
              </a:spcBef>
              <a:buNone/>
            </a:pPr>
            <a:r>
              <a:rPr lang="en-US" sz="3600" b="1" dirty="0">
                <a:effectLst>
                  <a:glow rad="127000">
                    <a:schemeClr val="bg1">
                      <a:alpha val="76000"/>
                    </a:schemeClr>
                  </a:glow>
                </a:effectLst>
              </a:rPr>
              <a:t> </a:t>
            </a:r>
          </a:p>
          <a:p>
            <a:pPr marL="114300" indent="0">
              <a:lnSpc>
                <a:spcPts val="3000"/>
              </a:lnSpc>
              <a:spcBef>
                <a:spcPts val="600"/>
              </a:spcBef>
              <a:buNone/>
            </a:pPr>
            <a:r>
              <a:rPr lang="en-US" sz="3600" b="1" i="1" dirty="0">
                <a:effectLst>
                  <a:glow rad="127000">
                    <a:schemeClr val="bg1">
                      <a:alpha val="76000"/>
                    </a:schemeClr>
                  </a:glow>
                </a:effectLst>
              </a:rPr>
              <a:t>                      1 Corinthians 15:17-19            </a:t>
            </a:r>
          </a:p>
          <a:p>
            <a:pPr marL="114300" indent="0" algn="ctr">
              <a:lnSpc>
                <a:spcPts val="3000"/>
              </a:lnSpc>
              <a:spcBef>
                <a:spcPts val="600"/>
              </a:spcBef>
              <a:buNone/>
            </a:pPr>
            <a:r>
              <a:rPr lang="en-US" sz="3600" b="1" i="1" dirty="0">
                <a:effectLst>
                  <a:glow rad="127000">
                    <a:schemeClr val="bg1">
                      <a:alpha val="76000"/>
                    </a:schemeClr>
                  </a:glow>
                </a:effectLst>
              </a:rPr>
              <a:t>And if Christ is not risen, your faith is futile; you are still in your sins!  Then also those who have fallen asleep in Christ have perished. If in this life only we have hope in Christ, we are of all men the most pitiable.</a:t>
            </a:r>
          </a:p>
          <a:p>
            <a:pPr marL="114300" indent="0">
              <a:lnSpc>
                <a:spcPts val="3000"/>
              </a:lnSpc>
              <a:spcBef>
                <a:spcPts val="600"/>
              </a:spcBef>
              <a:buNone/>
            </a:pPr>
            <a:endParaRPr lang="en-US" sz="3600" b="1" dirty="0">
              <a:effectLst>
                <a:glow rad="127000">
                  <a:schemeClr val="bg1">
                    <a:alpha val="76000"/>
                  </a:schemeClr>
                </a:glow>
              </a:effectLst>
            </a:endParaRPr>
          </a:p>
          <a:p>
            <a:pPr marL="971550" lvl="1" indent="-457200">
              <a:lnSpc>
                <a:spcPts val="3500"/>
              </a:lnSpc>
              <a:spcBef>
                <a:spcPts val="600"/>
              </a:spcBef>
            </a:pPr>
            <a:r>
              <a:rPr lang="en-US" sz="3600" b="1" dirty="0">
                <a:effectLst>
                  <a:glow rad="127000">
                    <a:schemeClr val="bg1">
                      <a:alpha val="76000"/>
                    </a:schemeClr>
                  </a:glow>
                </a:effectLst>
              </a:rPr>
              <a:t>Christianity and the resurrection of Jesus stand or fall together!</a:t>
            </a:r>
          </a:p>
        </p:txBody>
      </p:sp>
      <p:sp>
        <p:nvSpPr>
          <p:cNvPr id="5" name="Down Arrow Callout 4"/>
          <p:cNvSpPr/>
          <p:nvPr/>
        </p:nvSpPr>
        <p:spPr>
          <a:xfrm>
            <a:off x="8458200" y="1981200"/>
            <a:ext cx="2057400" cy="914400"/>
          </a:xfrm>
          <a:prstGeom prst="downArrowCallout">
            <a:avLst>
              <a:gd name="adj1" fmla="val 22222"/>
              <a:gd name="adj2" fmla="val 25000"/>
              <a:gd name="adj3" fmla="val 23611"/>
              <a:gd name="adj4" fmla="val 5664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kern="0">
              <a:solidFill>
                <a:sysClr val="windowText" lastClr="000000"/>
              </a:solidFill>
            </a:endParaRPr>
          </a:p>
        </p:txBody>
      </p:sp>
      <p:sp>
        <p:nvSpPr>
          <p:cNvPr id="6" name="TextBox 5"/>
          <p:cNvSpPr txBox="1"/>
          <p:nvPr/>
        </p:nvSpPr>
        <p:spPr>
          <a:xfrm>
            <a:off x="8458200" y="1974909"/>
            <a:ext cx="2362200" cy="492443"/>
          </a:xfrm>
          <a:prstGeom prst="rect">
            <a:avLst/>
          </a:prstGeom>
          <a:noFill/>
        </p:spPr>
        <p:txBody>
          <a:bodyPr wrap="square" rtlCol="0">
            <a:spAutoFit/>
          </a:bodyPr>
          <a:lstStyle/>
          <a:p>
            <a:pPr>
              <a:defRPr/>
            </a:pPr>
            <a:r>
              <a:rPr lang="en-US" sz="2600" b="1" i="1" kern="0" dirty="0">
                <a:solidFill>
                  <a:schemeClr val="bg1"/>
                </a:solidFill>
              </a:rPr>
              <a:t>doesn’t work!</a:t>
            </a:r>
          </a:p>
        </p:txBody>
      </p:sp>
    </p:spTree>
    <p:extLst>
      <p:ext uri="{BB962C8B-B14F-4D97-AF65-F5344CB8AC3E}">
        <p14:creationId xmlns:p14="http://schemas.microsoft.com/office/powerpoint/2010/main" val="235164910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7162800"/>
          </a:xfrm>
          <a:effectLst>
            <a:glow rad="101600">
              <a:schemeClr val="bg1">
                <a:alpha val="40000"/>
              </a:schemeClr>
            </a:glow>
          </a:effectLst>
        </p:spPr>
        <p:txBody>
          <a:bodyPr>
            <a:noAutofit/>
          </a:bodyPr>
          <a:lstStyle/>
          <a:p>
            <a:pPr>
              <a:lnSpc>
                <a:spcPts val="3000"/>
              </a:lnSpc>
              <a:spcBef>
                <a:spcPts val="0"/>
              </a:spcBef>
            </a:pPr>
            <a:r>
              <a:rPr lang="en-US" sz="3400" b="1" dirty="0">
                <a:effectLst>
                  <a:glow rad="127000">
                    <a:schemeClr val="bg1">
                      <a:alpha val="76000"/>
                    </a:schemeClr>
                  </a:glow>
                </a:effectLst>
              </a:rPr>
              <a:t>Do we see this OUTSIDE the Bible?</a:t>
            </a:r>
          </a:p>
          <a:p>
            <a:pPr lvl="1">
              <a:lnSpc>
                <a:spcPts val="3000"/>
              </a:lnSpc>
              <a:spcBef>
                <a:spcPts val="0"/>
              </a:spcBef>
            </a:pPr>
            <a:r>
              <a:rPr lang="en-US" sz="3400" b="1" dirty="0">
                <a:effectLst>
                  <a:glow rad="127000">
                    <a:schemeClr val="bg1">
                      <a:alpha val="76000"/>
                    </a:schemeClr>
                  </a:glow>
                </a:effectLst>
              </a:rPr>
              <a:t>1</a:t>
            </a:r>
            <a:r>
              <a:rPr lang="en-US" sz="3400" b="1" baseline="30000" dirty="0">
                <a:effectLst>
                  <a:glow rad="127000">
                    <a:schemeClr val="bg1">
                      <a:alpha val="76000"/>
                    </a:schemeClr>
                  </a:glow>
                </a:effectLst>
              </a:rPr>
              <a:t>st</a:t>
            </a:r>
            <a:r>
              <a:rPr lang="en-US" sz="3400" b="1" dirty="0">
                <a:effectLst>
                  <a:glow rad="127000">
                    <a:schemeClr val="bg1">
                      <a:alpha val="76000"/>
                    </a:schemeClr>
                  </a:glow>
                </a:effectLst>
              </a:rPr>
              <a:t> century, </a:t>
            </a:r>
            <a:r>
              <a:rPr lang="en-US" sz="3400" b="1" u="sng" dirty="0">
                <a:effectLst>
                  <a:glow rad="127000">
                    <a:schemeClr val="bg1">
                      <a:alpha val="76000"/>
                    </a:schemeClr>
                  </a:glow>
                </a:effectLst>
              </a:rPr>
              <a:t>non-</a:t>
            </a:r>
            <a:r>
              <a:rPr lang="en-US" sz="3400" b="1" u="sng" dirty="0" err="1">
                <a:effectLst>
                  <a:glow rad="127000">
                    <a:schemeClr val="bg1">
                      <a:alpha val="76000"/>
                    </a:schemeClr>
                  </a:glow>
                </a:effectLst>
              </a:rPr>
              <a:t>christian</a:t>
            </a:r>
            <a:r>
              <a:rPr lang="en-US" sz="3400" b="1" dirty="0">
                <a:effectLst>
                  <a:glow rad="127000">
                    <a:schemeClr val="bg1">
                      <a:alpha val="76000"/>
                    </a:schemeClr>
                  </a:glow>
                </a:effectLst>
              </a:rPr>
              <a:t> historians/sources</a:t>
            </a:r>
          </a:p>
          <a:p>
            <a:pPr lvl="2">
              <a:lnSpc>
                <a:spcPts val="3000"/>
              </a:lnSpc>
              <a:spcBef>
                <a:spcPts val="0"/>
              </a:spcBef>
            </a:pPr>
            <a:r>
              <a:rPr lang="en-US" sz="3400" b="1" dirty="0">
                <a:effectLst>
                  <a:glow rad="127000">
                    <a:schemeClr val="bg1">
                      <a:alpha val="76000"/>
                    </a:schemeClr>
                  </a:glow>
                </a:effectLst>
              </a:rPr>
              <a:t>Josephus (37 AD-100 AD) Roman Historian</a:t>
            </a:r>
          </a:p>
          <a:p>
            <a:pPr marL="114300" indent="0">
              <a:lnSpc>
                <a:spcPts val="3000"/>
              </a:lnSpc>
              <a:spcBef>
                <a:spcPts val="0"/>
              </a:spcBef>
              <a:buNone/>
            </a:pPr>
            <a:r>
              <a:rPr lang="en-US" sz="3400" b="1" i="1" dirty="0">
                <a:effectLst>
                  <a:glow rad="127000">
                    <a:schemeClr val="bg1">
                      <a:alpha val="76000"/>
                    </a:schemeClr>
                  </a:glow>
                </a:effectLst>
              </a:rPr>
              <a:t>“at this time there was a wise man who was called Jesus. And his conduct was good, and he was known to be virtuous. And many people from among the Jews and the other nations became his disciples. Pilate condemned him to be crucified and to die. And those who had become his disciples did not abandon his discipleship. They reported that he had appeared to them after his crucifixion and that he was alive; accordingly, he was perhaps the Messiah concerning whom the prophets have recounted wonders.”</a:t>
            </a:r>
          </a:p>
          <a:p>
            <a:pPr marL="1371600" lvl="2" indent="-457200">
              <a:lnSpc>
                <a:spcPts val="3000"/>
              </a:lnSpc>
              <a:spcBef>
                <a:spcPts val="0"/>
              </a:spcBef>
            </a:pPr>
            <a:r>
              <a:rPr lang="en-US" sz="3400" b="1" dirty="0">
                <a:effectLst>
                  <a:glow rad="127000">
                    <a:schemeClr val="bg1">
                      <a:alpha val="76000"/>
                    </a:schemeClr>
                  </a:glow>
                </a:effectLst>
              </a:rPr>
              <a:t>Tacitus (55AD-120AD)</a:t>
            </a:r>
          </a:p>
        </p:txBody>
      </p:sp>
    </p:spTree>
    <p:extLst>
      <p:ext uri="{BB962C8B-B14F-4D97-AF65-F5344CB8AC3E}">
        <p14:creationId xmlns:p14="http://schemas.microsoft.com/office/powerpoint/2010/main" val="2914181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7162800"/>
          </a:xfrm>
          <a:effectLst>
            <a:glow rad="101600">
              <a:schemeClr val="bg1">
                <a:alpha val="40000"/>
              </a:schemeClr>
            </a:glow>
          </a:effectLst>
        </p:spPr>
        <p:txBody>
          <a:bodyPr>
            <a:noAutofit/>
          </a:bodyPr>
          <a:lstStyle/>
          <a:p>
            <a:pPr>
              <a:lnSpc>
                <a:spcPts val="3000"/>
              </a:lnSpc>
              <a:spcBef>
                <a:spcPts val="0"/>
              </a:spcBef>
            </a:pPr>
            <a:r>
              <a:rPr lang="en-US" sz="3400" b="1" dirty="0">
                <a:effectLst>
                  <a:glow rad="127000">
                    <a:schemeClr val="bg1">
                      <a:alpha val="76000"/>
                    </a:schemeClr>
                  </a:glow>
                </a:effectLst>
              </a:rPr>
              <a:t>Do we see this OUTSIDE the Bible?</a:t>
            </a:r>
          </a:p>
          <a:p>
            <a:pPr lvl="1">
              <a:lnSpc>
                <a:spcPts val="3000"/>
              </a:lnSpc>
              <a:spcBef>
                <a:spcPts val="0"/>
              </a:spcBef>
            </a:pPr>
            <a:r>
              <a:rPr lang="en-US" sz="3400" b="1" dirty="0">
                <a:effectLst>
                  <a:glow rad="127000">
                    <a:schemeClr val="bg1">
                      <a:alpha val="76000"/>
                    </a:schemeClr>
                  </a:glow>
                </a:effectLst>
              </a:rPr>
              <a:t>1</a:t>
            </a:r>
            <a:r>
              <a:rPr lang="en-US" sz="3400" b="1" baseline="30000" dirty="0">
                <a:effectLst>
                  <a:glow rad="127000">
                    <a:schemeClr val="bg1">
                      <a:alpha val="76000"/>
                    </a:schemeClr>
                  </a:glow>
                </a:effectLst>
              </a:rPr>
              <a:t>st</a:t>
            </a:r>
            <a:r>
              <a:rPr lang="en-US" sz="3400" b="1" dirty="0">
                <a:effectLst>
                  <a:glow rad="127000">
                    <a:schemeClr val="bg1">
                      <a:alpha val="76000"/>
                    </a:schemeClr>
                  </a:glow>
                </a:effectLst>
              </a:rPr>
              <a:t> century, </a:t>
            </a:r>
            <a:r>
              <a:rPr lang="en-US" sz="3400" b="1" u="sng" dirty="0">
                <a:effectLst>
                  <a:glow rad="127000">
                    <a:schemeClr val="bg1">
                      <a:alpha val="76000"/>
                    </a:schemeClr>
                  </a:glow>
                </a:effectLst>
              </a:rPr>
              <a:t>non-</a:t>
            </a:r>
            <a:r>
              <a:rPr lang="en-US" sz="3400" b="1" u="sng" dirty="0" err="1">
                <a:effectLst>
                  <a:glow rad="127000">
                    <a:schemeClr val="bg1">
                      <a:alpha val="76000"/>
                    </a:schemeClr>
                  </a:glow>
                </a:effectLst>
              </a:rPr>
              <a:t>christian</a:t>
            </a:r>
            <a:r>
              <a:rPr lang="en-US" sz="3400" b="1" dirty="0">
                <a:effectLst>
                  <a:glow rad="127000">
                    <a:schemeClr val="bg1">
                      <a:alpha val="76000"/>
                    </a:schemeClr>
                  </a:glow>
                </a:effectLst>
              </a:rPr>
              <a:t> historians/sources</a:t>
            </a:r>
          </a:p>
          <a:p>
            <a:pPr lvl="2">
              <a:lnSpc>
                <a:spcPts val="3000"/>
              </a:lnSpc>
              <a:spcBef>
                <a:spcPts val="0"/>
              </a:spcBef>
            </a:pPr>
            <a:r>
              <a:rPr lang="en-US" sz="3400" b="1" dirty="0">
                <a:effectLst>
                  <a:glow rad="127000">
                    <a:schemeClr val="bg1">
                      <a:alpha val="76000"/>
                    </a:schemeClr>
                  </a:glow>
                </a:effectLst>
              </a:rPr>
              <a:t>Josephus (37 AD-100 AD) Roman Historian</a:t>
            </a:r>
          </a:p>
          <a:p>
            <a:pPr marL="114300" indent="0">
              <a:lnSpc>
                <a:spcPts val="3000"/>
              </a:lnSpc>
              <a:spcBef>
                <a:spcPts val="0"/>
              </a:spcBef>
              <a:buNone/>
            </a:pPr>
            <a:r>
              <a:rPr lang="en-US" sz="3400" b="1" i="1" dirty="0">
                <a:effectLst>
                  <a:glow rad="127000">
                    <a:schemeClr val="bg1">
                      <a:alpha val="76000"/>
                    </a:schemeClr>
                  </a:glow>
                </a:effectLst>
              </a:rPr>
              <a:t>“at this time there was a wise man who was called Jesus. And his conduct was good, and he was known to be virtuous. And many people from among the Jews and the other nations became his disciples. Pilate condemned him to be crucified and to die. And those who had become his disciples did not abandon his discipleship. They reported that he had appeared to them after his crucifixion and that he was alive; accordingly, he was perhaps the Messiah concerning whom the prophets have recounted wonders.”</a:t>
            </a:r>
          </a:p>
          <a:p>
            <a:pPr marL="1371600" lvl="2" indent="-457200">
              <a:lnSpc>
                <a:spcPts val="3000"/>
              </a:lnSpc>
              <a:spcBef>
                <a:spcPts val="0"/>
              </a:spcBef>
            </a:pPr>
            <a:r>
              <a:rPr lang="en-US" sz="3400" b="1" dirty="0">
                <a:effectLst>
                  <a:glow rad="127000">
                    <a:schemeClr val="bg1">
                      <a:alpha val="76000"/>
                    </a:schemeClr>
                  </a:glow>
                </a:effectLst>
              </a:rPr>
              <a:t>Tacitus (55AD-120AD)</a:t>
            </a:r>
          </a:p>
          <a:p>
            <a:pPr marL="1371600" lvl="2" indent="-457200">
              <a:lnSpc>
                <a:spcPts val="3000"/>
              </a:lnSpc>
              <a:spcBef>
                <a:spcPts val="0"/>
              </a:spcBef>
            </a:pPr>
            <a:r>
              <a:rPr lang="en-US" sz="3400" b="1" dirty="0">
                <a:effectLst>
                  <a:glow rad="127000">
                    <a:schemeClr val="bg1">
                      <a:alpha val="76000"/>
                    </a:schemeClr>
                  </a:glow>
                </a:effectLst>
              </a:rPr>
              <a:t>Jewish Talmud – “stolen”</a:t>
            </a:r>
          </a:p>
        </p:txBody>
      </p:sp>
    </p:spTree>
    <p:extLst>
      <p:ext uri="{BB962C8B-B14F-4D97-AF65-F5344CB8AC3E}">
        <p14:creationId xmlns:p14="http://schemas.microsoft.com/office/powerpoint/2010/main" val="2936471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0"/>
            <a:ext cx="9144000" cy="7162800"/>
          </a:xfrm>
          <a:effectLst>
            <a:glow rad="101600">
              <a:schemeClr val="bg1">
                <a:alpha val="40000"/>
              </a:schemeClr>
            </a:glow>
          </a:effectLst>
        </p:spPr>
        <p:txBody>
          <a:bodyPr>
            <a:noAutofit/>
          </a:bodyPr>
          <a:lstStyle/>
          <a:p>
            <a:pPr>
              <a:lnSpc>
                <a:spcPts val="3000"/>
              </a:lnSpc>
              <a:spcBef>
                <a:spcPts val="0"/>
              </a:spcBef>
            </a:pPr>
            <a:r>
              <a:rPr lang="en-US" sz="3400" b="1" dirty="0">
                <a:effectLst>
                  <a:glow rad="127000">
                    <a:schemeClr val="bg1">
                      <a:alpha val="76000"/>
                    </a:schemeClr>
                  </a:glow>
                </a:effectLst>
              </a:rPr>
              <a:t>Do we see this OUTSIDE the Bible?</a:t>
            </a:r>
          </a:p>
          <a:p>
            <a:pPr lvl="1">
              <a:lnSpc>
                <a:spcPts val="3000"/>
              </a:lnSpc>
              <a:spcBef>
                <a:spcPts val="0"/>
              </a:spcBef>
            </a:pPr>
            <a:r>
              <a:rPr lang="en-US" sz="3400" b="1" dirty="0">
                <a:effectLst>
                  <a:glow rad="127000">
                    <a:schemeClr val="bg1">
                      <a:alpha val="76000"/>
                    </a:schemeClr>
                  </a:glow>
                </a:effectLst>
              </a:rPr>
              <a:t>1</a:t>
            </a:r>
            <a:r>
              <a:rPr lang="en-US" sz="3400" b="1" baseline="30000" dirty="0">
                <a:effectLst>
                  <a:glow rad="127000">
                    <a:schemeClr val="bg1">
                      <a:alpha val="76000"/>
                    </a:schemeClr>
                  </a:glow>
                </a:effectLst>
              </a:rPr>
              <a:t>st</a:t>
            </a:r>
            <a:r>
              <a:rPr lang="en-US" sz="3400" b="1" dirty="0">
                <a:effectLst>
                  <a:glow rad="127000">
                    <a:schemeClr val="bg1">
                      <a:alpha val="76000"/>
                    </a:schemeClr>
                  </a:glow>
                </a:effectLst>
              </a:rPr>
              <a:t> century, </a:t>
            </a:r>
            <a:r>
              <a:rPr lang="en-US" sz="3400" b="1" u="sng" dirty="0">
                <a:effectLst>
                  <a:glow rad="127000">
                    <a:schemeClr val="bg1">
                      <a:alpha val="76000"/>
                    </a:schemeClr>
                  </a:glow>
                </a:effectLst>
              </a:rPr>
              <a:t>non-</a:t>
            </a:r>
            <a:r>
              <a:rPr lang="en-US" sz="3400" b="1" u="sng" dirty="0" err="1">
                <a:effectLst>
                  <a:glow rad="127000">
                    <a:schemeClr val="bg1">
                      <a:alpha val="76000"/>
                    </a:schemeClr>
                  </a:glow>
                </a:effectLst>
              </a:rPr>
              <a:t>christian</a:t>
            </a:r>
            <a:r>
              <a:rPr lang="en-US" sz="3400" b="1" dirty="0">
                <a:effectLst>
                  <a:glow rad="127000">
                    <a:schemeClr val="bg1">
                      <a:alpha val="76000"/>
                    </a:schemeClr>
                  </a:glow>
                </a:effectLst>
              </a:rPr>
              <a:t> historians/sources</a:t>
            </a:r>
          </a:p>
          <a:p>
            <a:pPr lvl="2">
              <a:lnSpc>
                <a:spcPts val="3000"/>
              </a:lnSpc>
              <a:spcBef>
                <a:spcPts val="0"/>
              </a:spcBef>
            </a:pPr>
            <a:r>
              <a:rPr lang="en-US" sz="3400" b="1" dirty="0">
                <a:effectLst>
                  <a:glow rad="127000">
                    <a:schemeClr val="bg1">
                      <a:alpha val="76000"/>
                    </a:schemeClr>
                  </a:glow>
                </a:effectLst>
              </a:rPr>
              <a:t>Josephus (37 AD-100 AD) Roman Historian</a:t>
            </a:r>
          </a:p>
          <a:p>
            <a:pPr marL="114300" indent="0">
              <a:lnSpc>
                <a:spcPts val="3000"/>
              </a:lnSpc>
              <a:spcBef>
                <a:spcPts val="0"/>
              </a:spcBef>
              <a:buNone/>
            </a:pPr>
            <a:r>
              <a:rPr lang="en-US" sz="3400" b="1" i="1" dirty="0">
                <a:effectLst>
                  <a:glow rad="127000">
                    <a:schemeClr val="bg1">
                      <a:alpha val="76000"/>
                    </a:schemeClr>
                  </a:glow>
                </a:effectLst>
              </a:rPr>
              <a:t>“at this time there was a wise man who was called Jesus. And his conduct was good, and he was known to be virtuous. And many people from among the Jews and the other nations became his disciples. Pilate condemned him to be crucified and to die. And those who had become his disciples did not abandon his discipleship. They reported that he had appeared to them after his crucifixion and that he was alive; accordingly, he was perhaps the Messiah concerning whom the prophets have recounted wonders.”</a:t>
            </a:r>
          </a:p>
          <a:p>
            <a:pPr marL="1371600" lvl="2" indent="-457200">
              <a:lnSpc>
                <a:spcPts val="3000"/>
              </a:lnSpc>
              <a:spcBef>
                <a:spcPts val="0"/>
              </a:spcBef>
            </a:pPr>
            <a:r>
              <a:rPr lang="en-US" sz="3400" b="1" dirty="0">
                <a:effectLst>
                  <a:glow rad="127000">
                    <a:schemeClr val="bg1">
                      <a:alpha val="76000"/>
                    </a:schemeClr>
                  </a:glow>
                </a:effectLst>
              </a:rPr>
              <a:t>Tacitus (55AD-120AD)</a:t>
            </a:r>
          </a:p>
          <a:p>
            <a:pPr marL="1371600" lvl="2" indent="-457200">
              <a:lnSpc>
                <a:spcPts val="3000"/>
              </a:lnSpc>
              <a:spcBef>
                <a:spcPts val="0"/>
              </a:spcBef>
            </a:pPr>
            <a:r>
              <a:rPr lang="en-US" sz="3400" b="1" dirty="0">
                <a:effectLst>
                  <a:glow rad="127000">
                    <a:schemeClr val="bg1">
                      <a:alpha val="76000"/>
                    </a:schemeClr>
                  </a:glow>
                </a:effectLst>
              </a:rPr>
              <a:t>Jewish Talmud – “stolen”</a:t>
            </a:r>
          </a:p>
          <a:p>
            <a:pPr marL="1371600" lvl="2" indent="-457200">
              <a:lnSpc>
                <a:spcPts val="3000"/>
              </a:lnSpc>
              <a:spcBef>
                <a:spcPts val="0"/>
              </a:spcBef>
            </a:pPr>
            <a:r>
              <a:rPr lang="en-US" sz="3400" b="1" dirty="0">
                <a:effectLst>
                  <a:glow rad="127000">
                    <a:schemeClr val="bg1">
                      <a:alpha val="76000"/>
                    </a:schemeClr>
                  </a:glow>
                </a:effectLst>
              </a:rPr>
              <a:t>Hostile sources!</a:t>
            </a:r>
          </a:p>
        </p:txBody>
      </p:sp>
    </p:spTree>
    <p:extLst>
      <p:ext uri="{BB962C8B-B14F-4D97-AF65-F5344CB8AC3E}">
        <p14:creationId xmlns:p14="http://schemas.microsoft.com/office/powerpoint/2010/main" val="239494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066800" y="-152400"/>
            <a:ext cx="9144000" cy="6629400"/>
          </a:xfrm>
          <a:prstGeom prst="rect">
            <a:avLst/>
          </a:prstGeom>
          <a:effectLst>
            <a:glow rad="101600">
              <a:schemeClr val="bg1">
                <a:alpha val="40000"/>
              </a:schemeClr>
            </a:glow>
          </a:effec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2">
              <a:lnSpc>
                <a:spcPts val="3000"/>
              </a:lnSpc>
              <a:spcBef>
                <a:spcPts val="600"/>
              </a:spcBef>
              <a:defRPr/>
            </a:pPr>
            <a:endParaRPr lang="en-US" sz="2800" b="1" dirty="0">
              <a:effectLst>
                <a:glow rad="127000">
                  <a:schemeClr val="bg1">
                    <a:alpha val="76000"/>
                  </a:schemeClr>
                </a:glow>
              </a:effectLst>
            </a:endParaRPr>
          </a:p>
          <a:p>
            <a:pPr lvl="2">
              <a:lnSpc>
                <a:spcPts val="3000"/>
              </a:lnSpc>
              <a:spcBef>
                <a:spcPts val="0"/>
              </a:spcBef>
              <a:defRPr/>
            </a:pPr>
            <a:r>
              <a:rPr lang="en-US" sz="3600" b="1" dirty="0">
                <a:effectLst>
                  <a:glow rad="127000">
                    <a:schemeClr val="bg1">
                      <a:alpha val="76000"/>
                    </a:schemeClr>
                  </a:glow>
                </a:effectLst>
              </a:rPr>
              <a:t>The crucifixion of Jesus really happened</a:t>
            </a:r>
          </a:p>
        </p:txBody>
      </p:sp>
    </p:spTree>
    <p:extLst>
      <p:ext uri="{BB962C8B-B14F-4D97-AF65-F5344CB8AC3E}">
        <p14:creationId xmlns:p14="http://schemas.microsoft.com/office/powerpoint/2010/main" val="88713158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066800" y="-152400"/>
            <a:ext cx="9144000" cy="6629400"/>
          </a:xfrm>
          <a:prstGeom prst="rect">
            <a:avLst/>
          </a:prstGeom>
          <a:effectLst>
            <a:glow rad="101600">
              <a:schemeClr val="bg1">
                <a:alpha val="40000"/>
              </a:schemeClr>
            </a:glow>
          </a:effec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2">
              <a:lnSpc>
                <a:spcPts val="3000"/>
              </a:lnSpc>
              <a:spcBef>
                <a:spcPts val="600"/>
              </a:spcBef>
              <a:defRPr/>
            </a:pPr>
            <a:endParaRPr lang="en-US" sz="2800" b="1" dirty="0">
              <a:effectLst>
                <a:glow rad="127000">
                  <a:schemeClr val="bg1">
                    <a:alpha val="76000"/>
                  </a:schemeClr>
                </a:glow>
              </a:effectLst>
            </a:endParaRPr>
          </a:p>
          <a:p>
            <a:pPr lvl="2">
              <a:lnSpc>
                <a:spcPts val="3000"/>
              </a:lnSpc>
              <a:spcBef>
                <a:spcPts val="0"/>
              </a:spcBef>
              <a:defRPr/>
            </a:pPr>
            <a:r>
              <a:rPr lang="en-US" sz="3600" b="1" dirty="0">
                <a:effectLst>
                  <a:glow rad="127000">
                    <a:schemeClr val="bg1">
                      <a:alpha val="76000"/>
                    </a:schemeClr>
                  </a:glow>
                </a:effectLst>
              </a:rPr>
              <a:t>The crucifixion of Jesus really happened</a:t>
            </a:r>
          </a:p>
          <a:p>
            <a:pPr lvl="3">
              <a:lnSpc>
                <a:spcPts val="3000"/>
              </a:lnSpc>
              <a:spcBef>
                <a:spcPts val="0"/>
              </a:spcBef>
              <a:defRPr/>
            </a:pPr>
            <a:r>
              <a:rPr lang="en-US" sz="3600" b="1" dirty="0">
                <a:effectLst>
                  <a:glow rad="127000">
                    <a:schemeClr val="bg1">
                      <a:alpha val="76000"/>
                    </a:schemeClr>
                  </a:glow>
                </a:effectLst>
              </a:rPr>
              <a:t>It is firmly established and New Testament historians are convinced.</a:t>
            </a:r>
          </a:p>
          <a:p>
            <a:pPr lvl="3">
              <a:lnSpc>
                <a:spcPts val="3000"/>
              </a:lnSpc>
              <a:spcBef>
                <a:spcPts val="600"/>
              </a:spcBef>
              <a:defRPr/>
            </a:pPr>
            <a:endParaRPr lang="en-US" sz="2800" b="1" dirty="0">
              <a:effectLst>
                <a:glow rad="127000">
                  <a:schemeClr val="bg1">
                    <a:alpha val="76000"/>
                  </a:schemeClr>
                </a:glow>
              </a:effectLst>
            </a:endParaRPr>
          </a:p>
        </p:txBody>
      </p:sp>
    </p:spTree>
    <p:extLst>
      <p:ext uri="{BB962C8B-B14F-4D97-AF65-F5344CB8AC3E}">
        <p14:creationId xmlns:p14="http://schemas.microsoft.com/office/powerpoint/2010/main" val="252635359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066800" y="-152400"/>
            <a:ext cx="9144000" cy="6629400"/>
          </a:xfrm>
          <a:prstGeom prst="rect">
            <a:avLst/>
          </a:prstGeom>
          <a:effectLst>
            <a:glow rad="101600">
              <a:schemeClr val="bg1">
                <a:alpha val="40000"/>
              </a:schemeClr>
            </a:glow>
          </a:effec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2">
              <a:lnSpc>
                <a:spcPts val="3000"/>
              </a:lnSpc>
              <a:spcBef>
                <a:spcPts val="600"/>
              </a:spcBef>
              <a:defRPr/>
            </a:pPr>
            <a:endParaRPr lang="en-US" sz="2800" b="1" dirty="0">
              <a:effectLst>
                <a:glow rad="127000">
                  <a:schemeClr val="bg1">
                    <a:alpha val="76000"/>
                  </a:schemeClr>
                </a:glow>
              </a:effectLst>
            </a:endParaRPr>
          </a:p>
          <a:p>
            <a:pPr lvl="2">
              <a:lnSpc>
                <a:spcPts val="3000"/>
              </a:lnSpc>
              <a:spcBef>
                <a:spcPts val="0"/>
              </a:spcBef>
              <a:defRPr/>
            </a:pPr>
            <a:r>
              <a:rPr lang="en-US" sz="3600" b="1" dirty="0">
                <a:effectLst>
                  <a:glow rad="127000">
                    <a:schemeClr val="bg1">
                      <a:alpha val="76000"/>
                    </a:schemeClr>
                  </a:glow>
                </a:effectLst>
              </a:rPr>
              <a:t>The crucifixion of Jesus really happened</a:t>
            </a:r>
          </a:p>
          <a:p>
            <a:pPr lvl="3">
              <a:lnSpc>
                <a:spcPts val="3000"/>
              </a:lnSpc>
              <a:spcBef>
                <a:spcPts val="0"/>
              </a:spcBef>
              <a:defRPr/>
            </a:pPr>
            <a:r>
              <a:rPr lang="en-US" sz="3600" b="1" dirty="0">
                <a:effectLst>
                  <a:glow rad="127000">
                    <a:schemeClr val="bg1">
                      <a:alpha val="76000"/>
                    </a:schemeClr>
                  </a:glow>
                </a:effectLst>
              </a:rPr>
              <a:t>It is firmly established and New Testament historians are convinced.</a:t>
            </a:r>
          </a:p>
          <a:p>
            <a:pPr lvl="4">
              <a:lnSpc>
                <a:spcPts val="3000"/>
              </a:lnSpc>
              <a:spcBef>
                <a:spcPts val="0"/>
              </a:spcBef>
              <a:defRPr/>
            </a:pPr>
            <a:r>
              <a:rPr lang="en-US" sz="3600" b="1" dirty="0">
                <a:effectLst>
                  <a:glow rad="127000">
                    <a:schemeClr val="bg1">
                      <a:alpha val="76000"/>
                    </a:schemeClr>
                  </a:glow>
                </a:effectLst>
              </a:rPr>
              <a:t>Every one agrees… every one.</a:t>
            </a:r>
          </a:p>
          <a:p>
            <a:pPr lvl="2">
              <a:lnSpc>
                <a:spcPts val="3000"/>
              </a:lnSpc>
              <a:spcBef>
                <a:spcPts val="0"/>
              </a:spcBef>
              <a:defRPr/>
            </a:pPr>
            <a:endParaRPr lang="en-US" sz="3600" b="1" dirty="0">
              <a:effectLst>
                <a:glow rad="127000">
                  <a:schemeClr val="bg1">
                    <a:alpha val="76000"/>
                  </a:schemeClr>
                </a:glow>
              </a:effectLst>
            </a:endParaRPr>
          </a:p>
          <a:p>
            <a:pPr lvl="3">
              <a:lnSpc>
                <a:spcPts val="3000"/>
              </a:lnSpc>
              <a:spcBef>
                <a:spcPts val="600"/>
              </a:spcBef>
              <a:defRPr/>
            </a:pPr>
            <a:endParaRPr lang="en-US" sz="2800" b="1" dirty="0">
              <a:effectLst>
                <a:glow rad="127000">
                  <a:schemeClr val="bg1">
                    <a:alpha val="76000"/>
                  </a:schemeClr>
                </a:glow>
              </a:effectLst>
            </a:endParaRPr>
          </a:p>
        </p:txBody>
      </p:sp>
    </p:spTree>
    <p:extLst>
      <p:ext uri="{BB962C8B-B14F-4D97-AF65-F5344CB8AC3E}">
        <p14:creationId xmlns:p14="http://schemas.microsoft.com/office/powerpoint/2010/main" val="314353111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066800" y="-152400"/>
            <a:ext cx="9144000" cy="6629400"/>
          </a:xfrm>
          <a:prstGeom prst="rect">
            <a:avLst/>
          </a:prstGeom>
          <a:effectLst>
            <a:glow rad="101600">
              <a:schemeClr val="bg1">
                <a:alpha val="40000"/>
              </a:schemeClr>
            </a:glow>
          </a:effec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2">
              <a:lnSpc>
                <a:spcPts val="3000"/>
              </a:lnSpc>
              <a:spcBef>
                <a:spcPts val="600"/>
              </a:spcBef>
              <a:defRPr/>
            </a:pPr>
            <a:endParaRPr lang="en-US" sz="2800" b="1" dirty="0">
              <a:effectLst>
                <a:glow rad="127000">
                  <a:schemeClr val="bg1">
                    <a:alpha val="76000"/>
                  </a:schemeClr>
                </a:glow>
              </a:effectLst>
            </a:endParaRPr>
          </a:p>
          <a:p>
            <a:pPr lvl="2">
              <a:lnSpc>
                <a:spcPts val="3000"/>
              </a:lnSpc>
              <a:spcBef>
                <a:spcPts val="0"/>
              </a:spcBef>
              <a:defRPr/>
            </a:pPr>
            <a:r>
              <a:rPr lang="en-US" sz="3600" b="1" dirty="0">
                <a:effectLst>
                  <a:glow rad="127000">
                    <a:schemeClr val="bg1">
                      <a:alpha val="76000"/>
                    </a:schemeClr>
                  </a:glow>
                </a:effectLst>
              </a:rPr>
              <a:t>The crucifixion of Jesus really happened</a:t>
            </a:r>
          </a:p>
          <a:p>
            <a:pPr lvl="3">
              <a:lnSpc>
                <a:spcPts val="3000"/>
              </a:lnSpc>
              <a:spcBef>
                <a:spcPts val="0"/>
              </a:spcBef>
              <a:defRPr/>
            </a:pPr>
            <a:r>
              <a:rPr lang="en-US" sz="3600" b="1" dirty="0">
                <a:effectLst>
                  <a:glow rad="127000">
                    <a:schemeClr val="bg1">
                      <a:alpha val="76000"/>
                    </a:schemeClr>
                  </a:glow>
                </a:effectLst>
              </a:rPr>
              <a:t>It is firmly established and New Testament historians are convinced.</a:t>
            </a:r>
          </a:p>
          <a:p>
            <a:pPr lvl="4">
              <a:lnSpc>
                <a:spcPts val="3000"/>
              </a:lnSpc>
              <a:spcBef>
                <a:spcPts val="0"/>
              </a:spcBef>
              <a:defRPr/>
            </a:pPr>
            <a:r>
              <a:rPr lang="en-US" sz="3600" b="1" dirty="0">
                <a:effectLst>
                  <a:glow rad="127000">
                    <a:schemeClr val="bg1">
                      <a:alpha val="76000"/>
                    </a:schemeClr>
                  </a:glow>
                </a:effectLst>
              </a:rPr>
              <a:t>Every one agrees… every one.</a:t>
            </a:r>
          </a:p>
          <a:p>
            <a:pPr lvl="2">
              <a:lnSpc>
                <a:spcPts val="3000"/>
              </a:lnSpc>
              <a:spcBef>
                <a:spcPts val="0"/>
              </a:spcBef>
              <a:defRPr/>
            </a:pPr>
            <a:r>
              <a:rPr lang="en-US" sz="3600" b="1" dirty="0">
                <a:effectLst>
                  <a:glow rad="127000">
                    <a:schemeClr val="bg1">
                      <a:alpha val="76000"/>
                    </a:schemeClr>
                  </a:glow>
                </a:effectLst>
              </a:rPr>
              <a:t>John Mayer (the preeminent historical Jesus scholar today)</a:t>
            </a:r>
          </a:p>
          <a:p>
            <a:pPr marL="514350" lvl="1" indent="0">
              <a:lnSpc>
                <a:spcPts val="3000"/>
              </a:lnSpc>
              <a:spcBef>
                <a:spcPts val="0"/>
              </a:spcBef>
              <a:buNone/>
            </a:pPr>
            <a:endParaRPr lang="en-US" sz="3600" b="1" dirty="0">
              <a:effectLst>
                <a:glow rad="127000">
                  <a:schemeClr val="bg1">
                    <a:alpha val="76000"/>
                  </a:schemeClr>
                </a:glow>
              </a:effectLst>
            </a:endParaRPr>
          </a:p>
          <a:p>
            <a:pPr lvl="3">
              <a:lnSpc>
                <a:spcPts val="3000"/>
              </a:lnSpc>
              <a:spcBef>
                <a:spcPts val="600"/>
              </a:spcBef>
              <a:defRPr/>
            </a:pPr>
            <a:endParaRPr lang="en-US" sz="2800" b="1" dirty="0">
              <a:effectLst>
                <a:glow rad="127000">
                  <a:schemeClr val="bg1">
                    <a:alpha val="76000"/>
                  </a:schemeClr>
                </a:glow>
              </a:effectLst>
            </a:endParaRPr>
          </a:p>
        </p:txBody>
      </p:sp>
    </p:spTree>
    <p:extLst>
      <p:ext uri="{BB962C8B-B14F-4D97-AF65-F5344CB8AC3E}">
        <p14:creationId xmlns:p14="http://schemas.microsoft.com/office/powerpoint/2010/main" val="383971389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066800" y="-152400"/>
            <a:ext cx="9144000" cy="6629400"/>
          </a:xfrm>
          <a:prstGeom prst="rect">
            <a:avLst/>
          </a:prstGeom>
          <a:effectLst>
            <a:glow rad="101600">
              <a:schemeClr val="bg1">
                <a:alpha val="40000"/>
              </a:schemeClr>
            </a:glow>
          </a:effec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2">
              <a:lnSpc>
                <a:spcPts val="3000"/>
              </a:lnSpc>
              <a:spcBef>
                <a:spcPts val="600"/>
              </a:spcBef>
              <a:defRPr/>
            </a:pPr>
            <a:endParaRPr lang="en-US" sz="2800" b="1" dirty="0">
              <a:effectLst>
                <a:glow rad="127000">
                  <a:schemeClr val="bg1">
                    <a:alpha val="76000"/>
                  </a:schemeClr>
                </a:glow>
              </a:effectLst>
            </a:endParaRPr>
          </a:p>
          <a:p>
            <a:pPr lvl="2">
              <a:lnSpc>
                <a:spcPts val="3000"/>
              </a:lnSpc>
              <a:spcBef>
                <a:spcPts val="0"/>
              </a:spcBef>
              <a:defRPr/>
            </a:pPr>
            <a:r>
              <a:rPr lang="en-US" sz="3600" b="1" dirty="0">
                <a:effectLst>
                  <a:glow rad="127000">
                    <a:schemeClr val="bg1">
                      <a:alpha val="76000"/>
                    </a:schemeClr>
                  </a:glow>
                </a:effectLst>
              </a:rPr>
              <a:t>The crucifixion of Jesus really happened</a:t>
            </a:r>
          </a:p>
          <a:p>
            <a:pPr lvl="3">
              <a:lnSpc>
                <a:spcPts val="3000"/>
              </a:lnSpc>
              <a:spcBef>
                <a:spcPts val="0"/>
              </a:spcBef>
              <a:defRPr/>
            </a:pPr>
            <a:r>
              <a:rPr lang="en-US" sz="3600" b="1" dirty="0">
                <a:effectLst>
                  <a:glow rad="127000">
                    <a:schemeClr val="bg1">
                      <a:alpha val="76000"/>
                    </a:schemeClr>
                  </a:glow>
                </a:effectLst>
              </a:rPr>
              <a:t>It is firmly established and New Testament historians are convinced.</a:t>
            </a:r>
          </a:p>
          <a:p>
            <a:pPr lvl="4">
              <a:lnSpc>
                <a:spcPts val="3000"/>
              </a:lnSpc>
              <a:spcBef>
                <a:spcPts val="0"/>
              </a:spcBef>
              <a:defRPr/>
            </a:pPr>
            <a:r>
              <a:rPr lang="en-US" sz="3600" b="1" dirty="0">
                <a:effectLst>
                  <a:glow rad="127000">
                    <a:schemeClr val="bg1">
                      <a:alpha val="76000"/>
                    </a:schemeClr>
                  </a:glow>
                </a:effectLst>
              </a:rPr>
              <a:t>Every one agrees… every one.</a:t>
            </a:r>
          </a:p>
          <a:p>
            <a:pPr lvl="2">
              <a:lnSpc>
                <a:spcPts val="3000"/>
              </a:lnSpc>
              <a:spcBef>
                <a:spcPts val="0"/>
              </a:spcBef>
              <a:defRPr/>
            </a:pPr>
            <a:r>
              <a:rPr lang="en-US" sz="3600" b="1" dirty="0">
                <a:effectLst>
                  <a:glow rad="127000">
                    <a:schemeClr val="bg1">
                      <a:alpha val="76000"/>
                    </a:schemeClr>
                  </a:glow>
                </a:effectLst>
              </a:rPr>
              <a:t>John Mayer (the preeminent historical Jesus scholar today)</a:t>
            </a:r>
          </a:p>
          <a:p>
            <a:pPr marL="514350" lvl="1" indent="0">
              <a:lnSpc>
                <a:spcPts val="3000"/>
              </a:lnSpc>
              <a:spcBef>
                <a:spcPts val="0"/>
              </a:spcBef>
              <a:buNone/>
            </a:pPr>
            <a:r>
              <a:rPr lang="en-US" sz="3600" b="1" i="1" dirty="0">
                <a:effectLst>
                  <a:glow rad="127000">
                    <a:schemeClr val="bg1">
                      <a:alpha val="76000"/>
                    </a:schemeClr>
                  </a:glow>
                </a:effectLst>
              </a:rPr>
              <a:t>“For two obvious reasons practically no one today would deny that Jesus was executed by crucifixion. This central event is recorded or alluded to not only by the vast majority of New Testament authors but also by Josephus and Tacitus. Such an embarrassing event created a major obstacle to converting Jews and Gentiles alike that the church struggled to overcome.”</a:t>
            </a:r>
          </a:p>
          <a:p>
            <a:pPr lvl="3">
              <a:lnSpc>
                <a:spcPts val="3000"/>
              </a:lnSpc>
              <a:spcBef>
                <a:spcPts val="600"/>
              </a:spcBef>
              <a:defRPr/>
            </a:pPr>
            <a:endParaRPr lang="en-US" sz="2800" b="1" dirty="0">
              <a:effectLst>
                <a:glow rad="127000">
                  <a:schemeClr val="bg1">
                    <a:alpha val="76000"/>
                  </a:schemeClr>
                </a:glow>
              </a:effectLst>
            </a:endParaRPr>
          </a:p>
        </p:txBody>
      </p:sp>
    </p:spTree>
    <p:extLst>
      <p:ext uri="{BB962C8B-B14F-4D97-AF65-F5344CB8AC3E}">
        <p14:creationId xmlns:p14="http://schemas.microsoft.com/office/powerpoint/2010/main" val="190806851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066800" y="-152400"/>
            <a:ext cx="9144000" cy="6629400"/>
          </a:xfrm>
          <a:prstGeom prst="rect">
            <a:avLst/>
          </a:prstGeom>
          <a:effectLst>
            <a:glow rad="101600">
              <a:schemeClr val="bg1">
                <a:alpha val="40000"/>
              </a:schemeClr>
            </a:glow>
          </a:effec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2">
              <a:lnSpc>
                <a:spcPts val="3000"/>
              </a:lnSpc>
              <a:spcBef>
                <a:spcPts val="600"/>
              </a:spcBef>
              <a:defRPr/>
            </a:pPr>
            <a:endParaRPr lang="en-US" sz="2800" b="1" dirty="0">
              <a:effectLst>
                <a:glow rad="127000">
                  <a:schemeClr val="bg1">
                    <a:alpha val="76000"/>
                  </a:schemeClr>
                </a:glow>
              </a:effectLst>
            </a:endParaRPr>
          </a:p>
          <a:p>
            <a:pPr lvl="2">
              <a:lnSpc>
                <a:spcPts val="3000"/>
              </a:lnSpc>
              <a:spcBef>
                <a:spcPts val="0"/>
              </a:spcBef>
              <a:defRPr/>
            </a:pPr>
            <a:r>
              <a:rPr lang="en-US" sz="3600" b="1" dirty="0">
                <a:effectLst>
                  <a:glow rad="127000">
                    <a:schemeClr val="bg1">
                      <a:alpha val="76000"/>
                    </a:schemeClr>
                  </a:glow>
                </a:effectLst>
              </a:rPr>
              <a:t>The crucifixion of Jesus really happened</a:t>
            </a:r>
          </a:p>
          <a:p>
            <a:pPr lvl="3">
              <a:lnSpc>
                <a:spcPts val="3000"/>
              </a:lnSpc>
              <a:spcBef>
                <a:spcPts val="0"/>
              </a:spcBef>
              <a:defRPr/>
            </a:pPr>
            <a:r>
              <a:rPr lang="en-US" sz="3600" b="1" dirty="0">
                <a:effectLst>
                  <a:glow rad="127000">
                    <a:schemeClr val="bg1">
                      <a:alpha val="76000"/>
                    </a:schemeClr>
                  </a:glow>
                </a:effectLst>
              </a:rPr>
              <a:t>It is firmly established and New Testament historians are convinced.</a:t>
            </a:r>
          </a:p>
          <a:p>
            <a:pPr lvl="4">
              <a:lnSpc>
                <a:spcPts val="3000"/>
              </a:lnSpc>
              <a:spcBef>
                <a:spcPts val="0"/>
              </a:spcBef>
              <a:defRPr/>
            </a:pPr>
            <a:r>
              <a:rPr lang="en-US" sz="3600" b="1" dirty="0">
                <a:effectLst>
                  <a:glow rad="127000">
                    <a:schemeClr val="bg1">
                      <a:alpha val="76000"/>
                    </a:schemeClr>
                  </a:glow>
                </a:effectLst>
              </a:rPr>
              <a:t>Every one agrees… every one.</a:t>
            </a:r>
          </a:p>
          <a:p>
            <a:pPr lvl="2">
              <a:lnSpc>
                <a:spcPts val="3000"/>
              </a:lnSpc>
              <a:spcBef>
                <a:spcPts val="0"/>
              </a:spcBef>
              <a:defRPr/>
            </a:pPr>
            <a:r>
              <a:rPr lang="en-US" sz="3600" b="1" dirty="0">
                <a:effectLst>
                  <a:glow rad="127000">
                    <a:schemeClr val="bg1">
                      <a:alpha val="76000"/>
                    </a:schemeClr>
                  </a:glow>
                </a:effectLst>
              </a:rPr>
              <a:t>John Mayer (the preeminent historical Jesus scholar today)</a:t>
            </a:r>
          </a:p>
          <a:p>
            <a:pPr marL="514350" lvl="1" indent="0">
              <a:lnSpc>
                <a:spcPts val="3000"/>
              </a:lnSpc>
              <a:spcBef>
                <a:spcPts val="0"/>
              </a:spcBef>
              <a:buNone/>
            </a:pPr>
            <a:r>
              <a:rPr lang="en-US" sz="3600" b="1" i="1" dirty="0">
                <a:effectLst>
                  <a:glow rad="127000">
                    <a:schemeClr val="bg1">
                      <a:alpha val="76000"/>
                    </a:schemeClr>
                  </a:glow>
                </a:effectLst>
              </a:rPr>
              <a:t>“For two obvious reasons practically no one today would deny that Jesus was executed by crucifixion. This central event is recorded or alluded to not only by the vast majority of New Testament authors but also by Josephus and Tacitus. Such an embarrassing event created a major obstacle to converting Jews and Gentiles alike that the church struggled to overcome.”</a:t>
            </a:r>
          </a:p>
          <a:p>
            <a:pPr lvl="4">
              <a:lnSpc>
                <a:spcPts val="3000"/>
              </a:lnSpc>
              <a:spcBef>
                <a:spcPts val="0"/>
              </a:spcBef>
              <a:defRPr/>
            </a:pPr>
            <a:r>
              <a:rPr lang="en-US" sz="3600" b="1" dirty="0">
                <a:effectLst>
                  <a:glow rad="127000">
                    <a:schemeClr val="bg1">
                      <a:alpha val="76000"/>
                    </a:schemeClr>
                  </a:glow>
                </a:effectLst>
              </a:rPr>
              <a:t> Journal of Biblical Literature 1987</a:t>
            </a:r>
          </a:p>
          <a:p>
            <a:pPr lvl="3">
              <a:lnSpc>
                <a:spcPts val="3000"/>
              </a:lnSpc>
              <a:spcBef>
                <a:spcPts val="600"/>
              </a:spcBef>
              <a:defRPr/>
            </a:pPr>
            <a:endParaRPr lang="en-US" sz="2800" b="1" dirty="0">
              <a:effectLst>
                <a:glow rad="127000">
                  <a:schemeClr val="bg1">
                    <a:alpha val="76000"/>
                  </a:schemeClr>
                </a:glow>
              </a:effectLst>
            </a:endParaRPr>
          </a:p>
        </p:txBody>
      </p:sp>
    </p:spTree>
    <p:extLst>
      <p:ext uri="{BB962C8B-B14F-4D97-AF65-F5344CB8AC3E}">
        <p14:creationId xmlns:p14="http://schemas.microsoft.com/office/powerpoint/2010/main" val="171922408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76200"/>
            <a:ext cx="9144000" cy="6629400"/>
          </a:xfrm>
          <a:effectLst>
            <a:glow rad="101600">
              <a:schemeClr val="bg1">
                <a:alpha val="40000"/>
              </a:schemeClr>
            </a:glow>
          </a:effectLst>
        </p:spPr>
        <p:txBody>
          <a:bodyPr>
            <a:noAutofit/>
          </a:bodyPr>
          <a:lstStyle/>
          <a:p>
            <a:pPr>
              <a:lnSpc>
                <a:spcPts val="3000"/>
              </a:lnSpc>
              <a:spcBef>
                <a:spcPts val="600"/>
              </a:spcBef>
            </a:pPr>
            <a:r>
              <a:rPr lang="en-US" sz="3600" b="1" dirty="0">
                <a:effectLst>
                  <a:glow rad="127000">
                    <a:schemeClr val="bg1">
                      <a:alpha val="76000"/>
                    </a:schemeClr>
                  </a:glow>
                </a:effectLst>
              </a:rPr>
              <a:t>#1 – </a:t>
            </a:r>
            <a:r>
              <a:rPr lang="en-US" sz="3600" b="1" u="sng" dirty="0">
                <a:effectLst>
                  <a:glow rad="127000">
                    <a:schemeClr val="bg1">
                      <a:alpha val="76000"/>
                    </a:schemeClr>
                  </a:glow>
                </a:effectLst>
              </a:rPr>
              <a:t>A</a:t>
            </a:r>
            <a:r>
              <a:rPr lang="en-US" sz="3600" b="1" dirty="0">
                <a:effectLst>
                  <a:glow rad="127000">
                    <a:schemeClr val="bg1">
                      <a:alpha val="76000"/>
                    </a:schemeClr>
                  </a:glow>
                </a:effectLst>
              </a:rPr>
              <a:t> death by crucifixion</a:t>
            </a:r>
          </a:p>
          <a:p>
            <a:pPr>
              <a:lnSpc>
                <a:spcPts val="3000"/>
              </a:lnSpc>
              <a:spcBef>
                <a:spcPts val="600"/>
              </a:spcBef>
            </a:pPr>
            <a:r>
              <a:rPr lang="en-US" sz="3600" b="1" dirty="0">
                <a:effectLst>
                  <a:glow rad="127000">
                    <a:schemeClr val="bg1">
                      <a:alpha val="76000"/>
                    </a:schemeClr>
                  </a:glow>
                </a:effectLst>
              </a:rPr>
              <a:t>Let’s look at #2 – </a:t>
            </a:r>
            <a:r>
              <a:rPr lang="en-US" sz="3600" b="1" u="sng" dirty="0">
                <a:effectLst>
                  <a:glow rad="127000">
                    <a:schemeClr val="bg1">
                      <a:alpha val="76000"/>
                    </a:schemeClr>
                  </a:glow>
                </a:effectLst>
              </a:rPr>
              <a:t>L</a:t>
            </a:r>
            <a:r>
              <a:rPr lang="en-US" sz="3600" b="1" dirty="0">
                <a:effectLst>
                  <a:glow rad="127000">
                    <a:schemeClr val="bg1">
                      <a:alpha val="76000"/>
                    </a:schemeClr>
                  </a:glow>
                </a:effectLst>
              </a:rPr>
              <a:t>adies find the tomb empty</a:t>
            </a:r>
          </a:p>
        </p:txBody>
      </p:sp>
    </p:spTree>
    <p:extLst>
      <p:ext uri="{BB962C8B-B14F-4D97-AF65-F5344CB8AC3E}">
        <p14:creationId xmlns:p14="http://schemas.microsoft.com/office/powerpoint/2010/main" val="3756440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9331</TotalTime>
  <Words>10322</Words>
  <Application>Microsoft Office PowerPoint</Application>
  <PresentationFormat>Widescreen</PresentationFormat>
  <Paragraphs>1183</Paragraphs>
  <Slides>224</Slides>
  <Notes>35</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224</vt:i4>
      </vt:variant>
    </vt:vector>
  </HeadingPairs>
  <TitlesOfParts>
    <vt:vector size="228" baseType="lpstr">
      <vt:lpstr>Arial</vt:lpstr>
      <vt:lpstr>Calibri</vt:lpstr>
      <vt:lpstr>Office Theme</vt:lpstr>
      <vt:lpstr>1_Office Theme</vt:lpstr>
      <vt:lpstr>PowerPoint Presentation</vt:lpstr>
      <vt:lpstr>       The Resurrection of Christ       </vt:lpstr>
      <vt:lpstr>  Evidence for  The Resurrection of Christ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Evidence for  The Resurrection of Christ   A.L.I.V.E.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Evidence for  The Resurrection of Christ part one: the death of Jesus</dc:title>
  <dc:creator>Miguel</dc:creator>
  <cp:lastModifiedBy>Mike Winger</cp:lastModifiedBy>
  <cp:revision>138</cp:revision>
  <dcterms:created xsi:type="dcterms:W3CDTF">2014-04-05T23:56:02Z</dcterms:created>
  <dcterms:modified xsi:type="dcterms:W3CDTF">2017-02-28T23:33:18Z</dcterms:modified>
</cp:coreProperties>
</file>