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03"/>
  </p:notesMasterIdLst>
  <p:sldIdLst>
    <p:sldId id="807" r:id="rId2"/>
    <p:sldId id="291" r:id="rId3"/>
    <p:sldId id="588" r:id="rId4"/>
    <p:sldId id="591" r:id="rId5"/>
    <p:sldId id="256" r:id="rId6"/>
    <p:sldId id="306" r:id="rId7"/>
    <p:sldId id="801" r:id="rId8"/>
    <p:sldId id="802" r:id="rId9"/>
    <p:sldId id="803" r:id="rId10"/>
    <p:sldId id="773" r:id="rId11"/>
    <p:sldId id="804" r:id="rId12"/>
    <p:sldId id="805" r:id="rId13"/>
    <p:sldId id="808" r:id="rId14"/>
    <p:sldId id="855" r:id="rId15"/>
    <p:sldId id="809" r:id="rId16"/>
    <p:sldId id="461" r:id="rId17"/>
    <p:sldId id="810" r:id="rId18"/>
    <p:sldId id="779" r:id="rId19"/>
    <p:sldId id="613" r:id="rId20"/>
    <p:sldId id="780" r:id="rId21"/>
    <p:sldId id="426" r:id="rId22"/>
    <p:sldId id="781" r:id="rId23"/>
    <p:sldId id="782" r:id="rId24"/>
    <p:sldId id="783" r:id="rId25"/>
    <p:sldId id="600" r:id="rId26"/>
    <p:sldId id="555" r:id="rId27"/>
    <p:sldId id="556" r:id="rId28"/>
    <p:sldId id="435" r:id="rId29"/>
    <p:sldId id="811" r:id="rId30"/>
    <p:sldId id="812" r:id="rId31"/>
    <p:sldId id="813" r:id="rId32"/>
    <p:sldId id="814" r:id="rId33"/>
    <p:sldId id="815" r:id="rId34"/>
    <p:sldId id="816" r:id="rId35"/>
    <p:sldId id="817" r:id="rId36"/>
    <p:sldId id="818" r:id="rId37"/>
    <p:sldId id="819" r:id="rId38"/>
    <p:sldId id="828" r:id="rId39"/>
    <p:sldId id="857" r:id="rId40"/>
    <p:sldId id="858" r:id="rId41"/>
    <p:sldId id="859" r:id="rId42"/>
    <p:sldId id="860" r:id="rId43"/>
    <p:sldId id="861" r:id="rId44"/>
    <p:sldId id="862" r:id="rId45"/>
    <p:sldId id="863" r:id="rId46"/>
    <p:sldId id="864" r:id="rId47"/>
    <p:sldId id="447" r:id="rId48"/>
    <p:sldId id="829" r:id="rId49"/>
    <p:sldId id="830" r:id="rId50"/>
    <p:sldId id="831" r:id="rId51"/>
    <p:sldId id="832" r:id="rId52"/>
    <p:sldId id="770" r:id="rId53"/>
    <p:sldId id="453" r:id="rId54"/>
    <p:sldId id="450" r:id="rId55"/>
    <p:sldId id="833" r:id="rId56"/>
    <p:sldId id="614" r:id="rId57"/>
    <p:sldId id="834" r:id="rId58"/>
    <p:sldId id="771" r:id="rId59"/>
    <p:sldId id="615" r:id="rId60"/>
    <p:sldId id="452" r:id="rId61"/>
    <p:sldId id="620" r:id="rId62"/>
    <p:sldId id="835" r:id="rId63"/>
    <p:sldId id="836" r:id="rId64"/>
    <p:sldId id="837" r:id="rId65"/>
    <p:sldId id="838" r:id="rId66"/>
    <p:sldId id="558" r:id="rId67"/>
    <p:sldId id="561" r:id="rId68"/>
    <p:sldId id="560" r:id="rId69"/>
    <p:sldId id="623" r:id="rId70"/>
    <p:sldId id="839" r:id="rId71"/>
    <p:sldId id="840" r:id="rId72"/>
    <p:sldId id="763" r:id="rId73"/>
    <p:sldId id="856" r:id="rId74"/>
    <p:sldId id="851" r:id="rId75"/>
    <p:sldId id="852" r:id="rId76"/>
    <p:sldId id="853" r:id="rId77"/>
    <p:sldId id="787" r:id="rId78"/>
    <p:sldId id="784" r:id="rId79"/>
    <p:sldId id="788" r:id="rId80"/>
    <p:sldId id="841" r:id="rId81"/>
    <p:sldId id="842" r:id="rId82"/>
    <p:sldId id="790" r:id="rId83"/>
    <p:sldId id="789" r:id="rId84"/>
    <p:sldId id="843" r:id="rId85"/>
    <p:sldId id="844" r:id="rId86"/>
    <p:sldId id="845" r:id="rId87"/>
    <p:sldId id="846" r:id="rId88"/>
    <p:sldId id="847" r:id="rId89"/>
    <p:sldId id="848" r:id="rId90"/>
    <p:sldId id="849" r:id="rId91"/>
    <p:sldId id="792" r:id="rId92"/>
    <p:sldId id="793" r:id="rId93"/>
    <p:sldId id="785" r:id="rId94"/>
    <p:sldId id="794" r:id="rId95"/>
    <p:sldId id="795" r:id="rId96"/>
    <p:sldId id="796" r:id="rId97"/>
    <p:sldId id="797" r:id="rId98"/>
    <p:sldId id="799" r:id="rId99"/>
    <p:sldId id="800" r:id="rId100"/>
    <p:sldId id="854" r:id="rId101"/>
    <p:sldId id="850" r:id="rId10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79" autoAdjust="0"/>
    <p:restoredTop sz="77643" autoAdjust="0"/>
  </p:normalViewPr>
  <p:slideViewPr>
    <p:cSldViewPr snapToGrid="0">
      <p:cViewPr varScale="1">
        <p:scale>
          <a:sx n="62" d="100"/>
          <a:sy n="62" d="100"/>
        </p:scale>
        <p:origin x="106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ableStyles" Target="tableStyle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C841FA-CEE1-4348-AD0B-D2A2914D6C01}" type="datetimeFigureOut">
              <a:rPr lang="en-US" smtClean="0"/>
              <a:t>4/10/2016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C87307-18F0-488F-A7A3-10B43C5EA9F8}" type="slidenum">
              <a:rPr lang="en-US" smtClean="0"/>
              <a:t>‹#›</a:t>
            </a:fld>
            <a:endParaRPr lang="en-US"/>
          </a:p>
        </p:txBody>
      </p:sp>
    </p:spTree>
    <p:extLst>
      <p:ext uri="{BB962C8B-B14F-4D97-AF65-F5344CB8AC3E}">
        <p14:creationId xmlns:p14="http://schemas.microsoft.com/office/powerpoint/2010/main" val="3222055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Tyre was queen of the sees. Capitol of Phoenicia</a:t>
            </a:r>
            <a:r>
              <a:rPr lang="en-US" baseline="0" dirty="0"/>
              <a:t>.</a:t>
            </a:r>
          </a:p>
          <a:p>
            <a:r>
              <a:rPr lang="en-US" baseline="0" dirty="0"/>
              <a:t>False gods</a:t>
            </a:r>
          </a:p>
          <a:p>
            <a:r>
              <a:rPr lang="en-US" baseline="0" dirty="0"/>
              <a:t>Controlling trade</a:t>
            </a:r>
          </a:p>
          <a:p>
            <a:endParaRPr lang="en-US" dirty="0"/>
          </a:p>
          <a:p>
            <a:r>
              <a:rPr lang="en-US" sz="1200" kern="1200" dirty="0">
                <a:solidFill>
                  <a:schemeClr val="tx1"/>
                </a:solidFill>
                <a:latin typeface="+mn-lt"/>
                <a:ea typeface="+mn-ea"/>
                <a:cs typeface="+mn-cs"/>
              </a:rPr>
              <a:t>http://www.bethinking.org/is-christianity-true/is-fulfilled-prophecy-of-value-for-scholarly-apologetics</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16</a:t>
            </a:fld>
            <a:endParaRPr lang="en-US"/>
          </a:p>
        </p:txBody>
      </p:sp>
    </p:spTree>
    <p:extLst>
      <p:ext uri="{BB962C8B-B14F-4D97-AF65-F5344CB8AC3E}">
        <p14:creationId xmlns:p14="http://schemas.microsoft.com/office/powerpoint/2010/main" val="30848862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7-11 specifically what </a:t>
            </a:r>
            <a:r>
              <a:rPr lang="en-US" dirty="0" err="1"/>
              <a:t>Nebby</a:t>
            </a:r>
            <a:r>
              <a:rPr lang="en-US" dirty="0"/>
              <a:t> will</a:t>
            </a:r>
            <a:r>
              <a:rPr lang="en-US" baseline="0" dirty="0"/>
              <a:t> do</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25</a:t>
            </a:fld>
            <a:endParaRPr lang="en-US"/>
          </a:p>
        </p:txBody>
      </p:sp>
    </p:spTree>
    <p:extLst>
      <p:ext uri="{BB962C8B-B14F-4D97-AF65-F5344CB8AC3E}">
        <p14:creationId xmlns:p14="http://schemas.microsoft.com/office/powerpoint/2010/main" val="2740149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12-14 – what other nations (plural) will do</a:t>
            </a:r>
          </a:p>
        </p:txBody>
      </p:sp>
      <p:sp>
        <p:nvSpPr>
          <p:cNvPr id="4" name="Slide Number Placeholder 3"/>
          <p:cNvSpPr>
            <a:spLocks noGrp="1"/>
          </p:cNvSpPr>
          <p:nvPr>
            <p:ph type="sldNum" sz="quarter" idx="10"/>
          </p:nvPr>
        </p:nvSpPr>
        <p:spPr/>
        <p:txBody>
          <a:bodyPr/>
          <a:lstStyle/>
          <a:p>
            <a:fld id="{6DC87307-18F0-488F-A7A3-10B43C5EA9F8}" type="slidenum">
              <a:rPr lang="en-US" smtClean="0"/>
              <a:t>27</a:t>
            </a:fld>
            <a:endParaRPr lang="en-US"/>
          </a:p>
        </p:txBody>
      </p:sp>
    </p:spTree>
    <p:extLst>
      <p:ext uri="{BB962C8B-B14F-4D97-AF65-F5344CB8AC3E}">
        <p14:creationId xmlns:p14="http://schemas.microsoft.com/office/powerpoint/2010/main" val="40727321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38</a:t>
            </a:fld>
            <a:endParaRPr lang="en-US"/>
          </a:p>
        </p:txBody>
      </p:sp>
    </p:spTree>
    <p:extLst>
      <p:ext uri="{BB962C8B-B14F-4D97-AF65-F5344CB8AC3E}">
        <p14:creationId xmlns:p14="http://schemas.microsoft.com/office/powerpoint/2010/main" val="1460373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39</a:t>
            </a:fld>
            <a:endParaRPr lang="en-US"/>
          </a:p>
        </p:txBody>
      </p:sp>
    </p:spTree>
    <p:extLst>
      <p:ext uri="{BB962C8B-B14F-4D97-AF65-F5344CB8AC3E}">
        <p14:creationId xmlns:p14="http://schemas.microsoft.com/office/powerpoint/2010/main" val="19151034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40</a:t>
            </a:fld>
            <a:endParaRPr lang="en-US"/>
          </a:p>
        </p:txBody>
      </p:sp>
    </p:spTree>
    <p:extLst>
      <p:ext uri="{BB962C8B-B14F-4D97-AF65-F5344CB8AC3E}">
        <p14:creationId xmlns:p14="http://schemas.microsoft.com/office/powerpoint/2010/main" val="39155829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41</a:t>
            </a:fld>
            <a:endParaRPr lang="en-US"/>
          </a:p>
        </p:txBody>
      </p:sp>
    </p:spTree>
    <p:extLst>
      <p:ext uri="{BB962C8B-B14F-4D97-AF65-F5344CB8AC3E}">
        <p14:creationId xmlns:p14="http://schemas.microsoft.com/office/powerpoint/2010/main" val="9453629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42</a:t>
            </a:fld>
            <a:endParaRPr lang="en-US"/>
          </a:p>
        </p:txBody>
      </p:sp>
    </p:spTree>
    <p:extLst>
      <p:ext uri="{BB962C8B-B14F-4D97-AF65-F5344CB8AC3E}">
        <p14:creationId xmlns:p14="http://schemas.microsoft.com/office/powerpoint/2010/main" val="14450718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43</a:t>
            </a:fld>
            <a:endParaRPr lang="en-US"/>
          </a:p>
        </p:txBody>
      </p:sp>
    </p:spTree>
    <p:extLst>
      <p:ext uri="{BB962C8B-B14F-4D97-AF65-F5344CB8AC3E}">
        <p14:creationId xmlns:p14="http://schemas.microsoft.com/office/powerpoint/2010/main" val="40579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44</a:t>
            </a:fld>
            <a:endParaRPr lang="en-US"/>
          </a:p>
        </p:txBody>
      </p:sp>
    </p:spTree>
    <p:extLst>
      <p:ext uri="{BB962C8B-B14F-4D97-AF65-F5344CB8AC3E}">
        <p14:creationId xmlns:p14="http://schemas.microsoft.com/office/powerpoint/2010/main" val="4016931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45</a:t>
            </a:fld>
            <a:endParaRPr lang="en-US"/>
          </a:p>
        </p:txBody>
      </p:sp>
    </p:spTree>
    <p:extLst>
      <p:ext uri="{BB962C8B-B14F-4D97-AF65-F5344CB8AC3E}">
        <p14:creationId xmlns:p14="http://schemas.microsoft.com/office/powerpoint/2010/main" val="4095212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Tyre was queen of the sees. Capitol of Phoenicia</a:t>
            </a:r>
            <a:r>
              <a:rPr lang="en-US" baseline="0" dirty="0"/>
              <a:t>.</a:t>
            </a:r>
          </a:p>
          <a:p>
            <a:r>
              <a:rPr lang="en-US" baseline="0" dirty="0"/>
              <a:t>False gods</a:t>
            </a:r>
          </a:p>
          <a:p>
            <a:r>
              <a:rPr lang="en-US" baseline="0" dirty="0"/>
              <a:t>Controlling trade</a:t>
            </a:r>
          </a:p>
          <a:p>
            <a:endParaRPr lang="en-US" dirty="0"/>
          </a:p>
          <a:p>
            <a:r>
              <a:rPr lang="en-US" sz="1200" kern="1200" dirty="0">
                <a:solidFill>
                  <a:schemeClr val="tx1"/>
                </a:solidFill>
                <a:latin typeface="+mn-lt"/>
                <a:ea typeface="+mn-ea"/>
                <a:cs typeface="+mn-cs"/>
              </a:rPr>
              <a:t>http://www.bethinking.org/is-christianity-true/is-fulfilled-prophecy-of-value-for-scholarly-apologetics</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17</a:t>
            </a:fld>
            <a:endParaRPr lang="en-US"/>
          </a:p>
        </p:txBody>
      </p:sp>
    </p:spTree>
    <p:extLst>
      <p:ext uri="{BB962C8B-B14F-4D97-AF65-F5344CB8AC3E}">
        <p14:creationId xmlns:p14="http://schemas.microsoft.com/office/powerpoint/2010/main" val="24996963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46</a:t>
            </a:fld>
            <a:endParaRPr lang="en-US"/>
          </a:p>
        </p:txBody>
      </p:sp>
    </p:spTree>
    <p:extLst>
      <p:ext uri="{BB962C8B-B14F-4D97-AF65-F5344CB8AC3E}">
        <p14:creationId xmlns:p14="http://schemas.microsoft.com/office/powerpoint/2010/main" val="21461106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1</a:t>
            </a:r>
            <a:r>
              <a:rPr lang="en-US" baseline="30000" dirty="0"/>
              <a:t>st</a:t>
            </a:r>
            <a:r>
              <a:rPr lang="en-US" dirty="0"/>
              <a:t> definition - Swanson, J. (1997). Dictionary of Biblical Languages with Semantic Domains : Hebrew (Old Testament) (electronic ed.). Oak Harbor: Logos Research Systems, Inc.</a:t>
            </a:r>
          </a:p>
          <a:p>
            <a:endParaRPr lang="en-US" baseline="0" dirty="0"/>
          </a:p>
          <a:p>
            <a:r>
              <a:rPr lang="en-US" baseline="0" dirty="0"/>
              <a:t>1- context – the mainland city cast into the ocean and not rebuilt</a:t>
            </a:r>
          </a:p>
          <a:p>
            <a:r>
              <a:rPr lang="en-US" baseline="0" dirty="0"/>
              <a:t>2- It’s impossible to rebuild what is cast into the ocean</a:t>
            </a:r>
          </a:p>
          <a:p>
            <a:r>
              <a:rPr lang="en-US" baseline="0" dirty="0"/>
              <a:t>3- Historically, when a new city arose near the old one they called it “new </a:t>
            </a:r>
            <a:r>
              <a:rPr lang="en-US" baseline="0" dirty="0" err="1"/>
              <a:t>tyre</a:t>
            </a:r>
            <a:r>
              <a:rPr lang="en-US" baseline="0" dirty="0"/>
              <a:t>” and said they could see “old </a:t>
            </a:r>
            <a:r>
              <a:rPr lang="en-US" baseline="0" dirty="0" err="1"/>
              <a:t>tyre</a:t>
            </a:r>
            <a:r>
              <a:rPr lang="en-US" baseline="0" dirty="0"/>
              <a:t>” under the water nearby”</a:t>
            </a:r>
          </a:p>
          <a:p>
            <a:r>
              <a:rPr lang="en-US" baseline="0" dirty="0"/>
              <a:t>4- Tyre NEVER had it’s place restored as the most prominent city in the region or as controlling trade through the Mediterranean  </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56</a:t>
            </a:fld>
            <a:endParaRPr lang="en-US"/>
          </a:p>
        </p:txBody>
      </p:sp>
    </p:spTree>
    <p:extLst>
      <p:ext uri="{BB962C8B-B14F-4D97-AF65-F5344CB8AC3E}">
        <p14:creationId xmlns:p14="http://schemas.microsoft.com/office/powerpoint/2010/main" val="34134799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1</a:t>
            </a:r>
            <a:r>
              <a:rPr lang="en-US" baseline="30000" dirty="0"/>
              <a:t>st</a:t>
            </a:r>
            <a:r>
              <a:rPr lang="en-US" dirty="0"/>
              <a:t> definition - Swanson, J. (1997). Dictionary of Biblical Languages with Semantic Domains : Hebrew (Old Testament) (electronic ed.). Oak Harbor: Logos Research Systems, Inc.</a:t>
            </a:r>
          </a:p>
          <a:p>
            <a:endParaRPr lang="en-US" baseline="0" dirty="0"/>
          </a:p>
          <a:p>
            <a:r>
              <a:rPr lang="en-US" baseline="0" dirty="0"/>
              <a:t>1- context – the mainland city cast into the ocean and not rebuilt</a:t>
            </a:r>
          </a:p>
          <a:p>
            <a:r>
              <a:rPr lang="en-US" baseline="0" dirty="0"/>
              <a:t>2- It’s impossible to rebuild what is cast into the ocean</a:t>
            </a:r>
          </a:p>
          <a:p>
            <a:r>
              <a:rPr lang="en-US" baseline="0" dirty="0"/>
              <a:t>3- Historically, when a new city arose near the old one they called it “new </a:t>
            </a:r>
            <a:r>
              <a:rPr lang="en-US" baseline="0" dirty="0" err="1"/>
              <a:t>tyre</a:t>
            </a:r>
            <a:r>
              <a:rPr lang="en-US" baseline="0" dirty="0"/>
              <a:t>” and said they could see “old </a:t>
            </a:r>
            <a:r>
              <a:rPr lang="en-US" baseline="0" dirty="0" err="1"/>
              <a:t>tyre</a:t>
            </a:r>
            <a:r>
              <a:rPr lang="en-US" baseline="0" dirty="0"/>
              <a:t>” under the water nearby”</a:t>
            </a:r>
          </a:p>
          <a:p>
            <a:r>
              <a:rPr lang="en-US" baseline="0" dirty="0"/>
              <a:t>4- Tyre NEVER had it’s place restored as the most prominent city in the region or as controlling trade through the Mediterranean  </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57</a:t>
            </a:fld>
            <a:endParaRPr lang="en-US"/>
          </a:p>
        </p:txBody>
      </p:sp>
    </p:spTree>
    <p:extLst>
      <p:ext uri="{BB962C8B-B14F-4D97-AF65-F5344CB8AC3E}">
        <p14:creationId xmlns:p14="http://schemas.microsoft.com/office/powerpoint/2010/main" val="14056427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Tyre in 1930</a:t>
            </a:r>
          </a:p>
        </p:txBody>
      </p:sp>
      <p:sp>
        <p:nvSpPr>
          <p:cNvPr id="4" name="Slide Number Placeholder 3"/>
          <p:cNvSpPr>
            <a:spLocks noGrp="1"/>
          </p:cNvSpPr>
          <p:nvPr>
            <p:ph type="sldNum" sz="quarter" idx="10"/>
          </p:nvPr>
        </p:nvSpPr>
        <p:spPr/>
        <p:txBody>
          <a:bodyPr/>
          <a:lstStyle/>
          <a:p>
            <a:fld id="{6DC87307-18F0-488F-A7A3-10B43C5EA9F8}" type="slidenum">
              <a:rPr lang="en-US" smtClean="0"/>
              <a:t>58</a:t>
            </a:fld>
            <a:endParaRPr lang="en-US"/>
          </a:p>
        </p:txBody>
      </p:sp>
    </p:spTree>
    <p:extLst>
      <p:ext uri="{BB962C8B-B14F-4D97-AF65-F5344CB8AC3E}">
        <p14:creationId xmlns:p14="http://schemas.microsoft.com/office/powerpoint/2010/main" val="35317163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1</a:t>
            </a:r>
            <a:r>
              <a:rPr lang="en-US" baseline="30000" dirty="0"/>
              <a:t>st</a:t>
            </a:r>
            <a:r>
              <a:rPr lang="en-US" dirty="0"/>
              <a:t> definition - Swanson, J. (1997). Dictionary of Biblical Languages with Semantic Domains : Hebrew (Old Testament) (electronic ed.). Oak Harbor: Logos Research Systems, Inc.</a:t>
            </a:r>
          </a:p>
          <a:p>
            <a:endParaRPr lang="en-US" baseline="0" dirty="0"/>
          </a:p>
          <a:p>
            <a:r>
              <a:rPr lang="en-US" baseline="0" dirty="0"/>
              <a:t>1- context – the mainland city cast into the ocean and not rebuilt</a:t>
            </a:r>
          </a:p>
          <a:p>
            <a:r>
              <a:rPr lang="en-US" baseline="0" dirty="0"/>
              <a:t>2- It’s impossible to rebuild what is cast into the ocean</a:t>
            </a:r>
          </a:p>
          <a:p>
            <a:r>
              <a:rPr lang="en-US" baseline="0" dirty="0"/>
              <a:t>3- Historically, when a new city arose near the old one they called it “new </a:t>
            </a:r>
            <a:r>
              <a:rPr lang="en-US" baseline="0" dirty="0" err="1"/>
              <a:t>tyre</a:t>
            </a:r>
            <a:r>
              <a:rPr lang="en-US" baseline="0" dirty="0"/>
              <a:t>” and said they could see “old </a:t>
            </a:r>
            <a:r>
              <a:rPr lang="en-US" baseline="0" dirty="0" err="1"/>
              <a:t>tyre</a:t>
            </a:r>
            <a:r>
              <a:rPr lang="en-US" baseline="0" dirty="0"/>
              <a:t>” under the water nearby”</a:t>
            </a:r>
          </a:p>
          <a:p>
            <a:r>
              <a:rPr lang="en-US" baseline="0" dirty="0"/>
              <a:t>4- Tyre NEVER had it’s place restored as the most prominent city in the region or as controlling trade through the Mediterranean  </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59</a:t>
            </a:fld>
            <a:endParaRPr lang="en-US"/>
          </a:p>
        </p:txBody>
      </p:sp>
    </p:spTree>
    <p:extLst>
      <p:ext uri="{BB962C8B-B14F-4D97-AF65-F5344CB8AC3E}">
        <p14:creationId xmlns:p14="http://schemas.microsoft.com/office/powerpoint/2010/main" val="11064993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1</a:t>
            </a:r>
            <a:r>
              <a:rPr lang="en-US" baseline="30000" dirty="0"/>
              <a:t>st</a:t>
            </a:r>
            <a:r>
              <a:rPr lang="en-US" dirty="0"/>
              <a:t> definition - Swanson, J. (1997). Dictionary of Biblical Languages with Semantic Domains : Hebrew (Old Testament) (electronic ed.). Oak Harbor: Logos Research Systems, Inc.</a:t>
            </a:r>
          </a:p>
          <a:p>
            <a:endParaRPr lang="en-US" baseline="0" dirty="0"/>
          </a:p>
          <a:p>
            <a:r>
              <a:rPr lang="en-US" baseline="0" dirty="0"/>
              <a:t>1- context – the mainland city cast into the ocean and not rebuilt</a:t>
            </a:r>
          </a:p>
          <a:p>
            <a:r>
              <a:rPr lang="en-US" baseline="0" dirty="0"/>
              <a:t>2- It’s impossible to rebuild what is cast into the ocean</a:t>
            </a:r>
          </a:p>
          <a:p>
            <a:r>
              <a:rPr lang="en-US" baseline="0" dirty="0"/>
              <a:t>3- Historically, when a new city arose near the old one they called it “new </a:t>
            </a:r>
            <a:r>
              <a:rPr lang="en-US" baseline="0" dirty="0" err="1"/>
              <a:t>tyre</a:t>
            </a:r>
            <a:r>
              <a:rPr lang="en-US" baseline="0" dirty="0"/>
              <a:t>” and said they could see “old </a:t>
            </a:r>
            <a:r>
              <a:rPr lang="en-US" baseline="0" dirty="0" err="1"/>
              <a:t>tyre</a:t>
            </a:r>
            <a:r>
              <a:rPr lang="en-US" baseline="0" dirty="0"/>
              <a:t>” under the water nearby”</a:t>
            </a:r>
          </a:p>
          <a:p>
            <a:r>
              <a:rPr lang="en-US" baseline="0" dirty="0"/>
              <a:t>4- Tyre NEVER had it’s place restored as the most prominent city in the region or as controlling trade through the Mediterranean  </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61</a:t>
            </a:fld>
            <a:endParaRPr lang="en-US"/>
          </a:p>
        </p:txBody>
      </p:sp>
    </p:spTree>
    <p:extLst>
      <p:ext uri="{BB962C8B-B14F-4D97-AF65-F5344CB8AC3E}">
        <p14:creationId xmlns:p14="http://schemas.microsoft.com/office/powerpoint/2010/main" val="2070419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1</a:t>
            </a:r>
            <a:r>
              <a:rPr lang="en-US" baseline="30000" dirty="0"/>
              <a:t>st</a:t>
            </a:r>
            <a:r>
              <a:rPr lang="en-US" dirty="0"/>
              <a:t> definition - Swanson, J. (1997). Dictionary of Biblical Languages with Semantic Domains : Hebrew (Old Testament) (electronic ed.). Oak Harbor: Logos Research Systems, Inc.</a:t>
            </a:r>
          </a:p>
          <a:p>
            <a:endParaRPr lang="en-US" baseline="0" dirty="0"/>
          </a:p>
          <a:p>
            <a:r>
              <a:rPr lang="en-US" baseline="0" dirty="0"/>
              <a:t>1- context – the mainland city cast into the ocean and not rebuilt</a:t>
            </a:r>
          </a:p>
          <a:p>
            <a:r>
              <a:rPr lang="en-US" baseline="0" dirty="0"/>
              <a:t>2- It’s impossible to rebuild what is cast into the ocean</a:t>
            </a:r>
          </a:p>
          <a:p>
            <a:r>
              <a:rPr lang="en-US" baseline="0" dirty="0"/>
              <a:t>3- Historically, when a new city arose near the old one they called it “new </a:t>
            </a:r>
            <a:r>
              <a:rPr lang="en-US" baseline="0" dirty="0" err="1"/>
              <a:t>tyre</a:t>
            </a:r>
            <a:r>
              <a:rPr lang="en-US" baseline="0" dirty="0"/>
              <a:t>” and said they could see “old </a:t>
            </a:r>
            <a:r>
              <a:rPr lang="en-US" baseline="0" dirty="0" err="1"/>
              <a:t>tyre</a:t>
            </a:r>
            <a:r>
              <a:rPr lang="en-US" baseline="0" dirty="0"/>
              <a:t>” under the water nearby”</a:t>
            </a:r>
          </a:p>
          <a:p>
            <a:r>
              <a:rPr lang="en-US" baseline="0" dirty="0"/>
              <a:t>4- Tyre NEVER had it’s place restored as the most prominent city in the region or as controlling trade through the Mediterranean  </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62</a:t>
            </a:fld>
            <a:endParaRPr lang="en-US"/>
          </a:p>
        </p:txBody>
      </p:sp>
    </p:spTree>
    <p:extLst>
      <p:ext uri="{BB962C8B-B14F-4D97-AF65-F5344CB8AC3E}">
        <p14:creationId xmlns:p14="http://schemas.microsoft.com/office/powerpoint/2010/main" val="25469360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1</a:t>
            </a:r>
            <a:r>
              <a:rPr lang="en-US" baseline="30000" dirty="0"/>
              <a:t>st</a:t>
            </a:r>
            <a:r>
              <a:rPr lang="en-US" dirty="0"/>
              <a:t> definition - Swanson, J. (1997). Dictionary of Biblical Languages with Semantic Domains : Hebrew (Old Testament) (electronic ed.). Oak Harbor: Logos Research Systems, Inc.</a:t>
            </a:r>
          </a:p>
          <a:p>
            <a:endParaRPr lang="en-US" baseline="0" dirty="0"/>
          </a:p>
          <a:p>
            <a:r>
              <a:rPr lang="en-US" baseline="0" dirty="0"/>
              <a:t>1- context – the mainland city cast into the ocean and not rebuilt</a:t>
            </a:r>
          </a:p>
          <a:p>
            <a:r>
              <a:rPr lang="en-US" baseline="0" dirty="0"/>
              <a:t>2- It’s impossible to rebuild what is cast into the ocean</a:t>
            </a:r>
          </a:p>
          <a:p>
            <a:r>
              <a:rPr lang="en-US" baseline="0" dirty="0"/>
              <a:t>3- Historically, when a new city arose near the old one they called it “new </a:t>
            </a:r>
            <a:r>
              <a:rPr lang="en-US" baseline="0" dirty="0" err="1"/>
              <a:t>tyre</a:t>
            </a:r>
            <a:r>
              <a:rPr lang="en-US" baseline="0" dirty="0"/>
              <a:t>” and said they could see “old </a:t>
            </a:r>
            <a:r>
              <a:rPr lang="en-US" baseline="0" dirty="0" err="1"/>
              <a:t>tyre</a:t>
            </a:r>
            <a:r>
              <a:rPr lang="en-US" baseline="0" dirty="0"/>
              <a:t>” under the water nearby”</a:t>
            </a:r>
          </a:p>
          <a:p>
            <a:r>
              <a:rPr lang="en-US" baseline="0" dirty="0"/>
              <a:t>4- Tyre NEVER had it’s place restored as the most prominent city in the region or as controlling trade through the Mediterranean  </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63</a:t>
            </a:fld>
            <a:endParaRPr lang="en-US"/>
          </a:p>
        </p:txBody>
      </p:sp>
    </p:spTree>
    <p:extLst>
      <p:ext uri="{BB962C8B-B14F-4D97-AF65-F5344CB8AC3E}">
        <p14:creationId xmlns:p14="http://schemas.microsoft.com/office/powerpoint/2010/main" val="8554973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1</a:t>
            </a:r>
            <a:r>
              <a:rPr lang="en-US" baseline="30000" dirty="0"/>
              <a:t>st</a:t>
            </a:r>
            <a:r>
              <a:rPr lang="en-US" dirty="0"/>
              <a:t> definition - Swanson, J. (1997). Dictionary of Biblical Languages with Semantic Domains : Hebrew (Old Testament) (electronic ed.). Oak Harbor: Logos Research Systems, Inc.</a:t>
            </a:r>
          </a:p>
          <a:p>
            <a:endParaRPr lang="en-US" baseline="0" dirty="0"/>
          </a:p>
          <a:p>
            <a:r>
              <a:rPr lang="en-US" baseline="0" dirty="0"/>
              <a:t>1- context – the mainland city cast into the ocean and not rebuilt</a:t>
            </a:r>
          </a:p>
          <a:p>
            <a:r>
              <a:rPr lang="en-US" baseline="0" dirty="0"/>
              <a:t>2- It’s impossible to rebuild what is cast into the ocean</a:t>
            </a:r>
          </a:p>
          <a:p>
            <a:r>
              <a:rPr lang="en-US" baseline="0" dirty="0"/>
              <a:t>3- Historically, when a new city arose near the old one they called it “new </a:t>
            </a:r>
            <a:r>
              <a:rPr lang="en-US" baseline="0" dirty="0" err="1"/>
              <a:t>tyre</a:t>
            </a:r>
            <a:r>
              <a:rPr lang="en-US" baseline="0" dirty="0"/>
              <a:t>” and said they could see “old </a:t>
            </a:r>
            <a:r>
              <a:rPr lang="en-US" baseline="0" dirty="0" err="1"/>
              <a:t>tyre</a:t>
            </a:r>
            <a:r>
              <a:rPr lang="en-US" baseline="0" dirty="0"/>
              <a:t>” under the water nearby”</a:t>
            </a:r>
          </a:p>
          <a:p>
            <a:r>
              <a:rPr lang="en-US" baseline="0" dirty="0"/>
              <a:t>4- Tyre NEVER had it’s place restored as the most prominent city in the region or as controlling trade through the Mediterranean  </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64</a:t>
            </a:fld>
            <a:endParaRPr lang="en-US"/>
          </a:p>
        </p:txBody>
      </p:sp>
    </p:spTree>
    <p:extLst>
      <p:ext uri="{BB962C8B-B14F-4D97-AF65-F5344CB8AC3E}">
        <p14:creationId xmlns:p14="http://schemas.microsoft.com/office/powerpoint/2010/main" val="38711732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1</a:t>
            </a:r>
            <a:r>
              <a:rPr lang="en-US" baseline="30000" dirty="0"/>
              <a:t>st</a:t>
            </a:r>
            <a:r>
              <a:rPr lang="en-US" dirty="0"/>
              <a:t> definition - Swanson, J. (1997). Dictionary of Biblical Languages with Semantic Domains : Hebrew (Old Testament) (electronic ed.). Oak Harbor: Logos Research Systems, Inc.</a:t>
            </a:r>
          </a:p>
          <a:p>
            <a:endParaRPr lang="en-US" baseline="0" dirty="0"/>
          </a:p>
          <a:p>
            <a:r>
              <a:rPr lang="en-US" baseline="0" dirty="0"/>
              <a:t>1- context – the mainland city cast into the ocean and not rebuilt</a:t>
            </a:r>
          </a:p>
          <a:p>
            <a:r>
              <a:rPr lang="en-US" baseline="0" dirty="0"/>
              <a:t>2- It’s impossible to rebuild what is cast into the ocean</a:t>
            </a:r>
          </a:p>
          <a:p>
            <a:r>
              <a:rPr lang="en-US" baseline="0" dirty="0"/>
              <a:t>3- Historically, when a new city arose near the old one they called it “new </a:t>
            </a:r>
            <a:r>
              <a:rPr lang="en-US" baseline="0" dirty="0" err="1"/>
              <a:t>tyre</a:t>
            </a:r>
            <a:r>
              <a:rPr lang="en-US" baseline="0" dirty="0"/>
              <a:t>” and said they could see “old </a:t>
            </a:r>
            <a:r>
              <a:rPr lang="en-US" baseline="0" dirty="0" err="1"/>
              <a:t>tyre</a:t>
            </a:r>
            <a:r>
              <a:rPr lang="en-US" baseline="0" dirty="0"/>
              <a:t>” under the water nearby”</a:t>
            </a:r>
          </a:p>
          <a:p>
            <a:r>
              <a:rPr lang="en-US" baseline="0" dirty="0"/>
              <a:t>4- Tyre NEVER had it’s place restored as the most prominent city in the region or as controlling trade through the Mediterranean  </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65</a:t>
            </a:fld>
            <a:endParaRPr lang="en-US"/>
          </a:p>
        </p:txBody>
      </p:sp>
    </p:spTree>
    <p:extLst>
      <p:ext uri="{BB962C8B-B14F-4D97-AF65-F5344CB8AC3E}">
        <p14:creationId xmlns:p14="http://schemas.microsoft.com/office/powerpoint/2010/main" val="2687572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Tyre was queen of the sees.</a:t>
            </a:r>
          </a:p>
          <a:p>
            <a:r>
              <a:rPr lang="en-US" dirty="0"/>
              <a:t>Capitol of Phoenicia</a:t>
            </a:r>
            <a:r>
              <a:rPr lang="en-US" baseline="0" dirty="0"/>
              <a:t>.</a:t>
            </a:r>
          </a:p>
          <a:p>
            <a:r>
              <a:rPr lang="en-US" baseline="0" dirty="0"/>
              <a:t>Most powerful city-state in the empire</a:t>
            </a:r>
          </a:p>
          <a:p>
            <a:r>
              <a:rPr lang="en-US" baseline="0" dirty="0"/>
              <a:t>False gods</a:t>
            </a:r>
          </a:p>
          <a:p>
            <a:r>
              <a:rPr lang="en-US" baseline="0" dirty="0"/>
              <a:t>Controlling trade</a:t>
            </a:r>
          </a:p>
          <a:p>
            <a:endParaRPr lang="en-US" dirty="0"/>
          </a:p>
          <a:p>
            <a:r>
              <a:rPr lang="en-US" sz="1200" kern="1200" dirty="0">
                <a:solidFill>
                  <a:schemeClr val="tx1"/>
                </a:solidFill>
                <a:latin typeface="+mn-lt"/>
                <a:ea typeface="+mn-ea"/>
                <a:cs typeface="+mn-cs"/>
              </a:rPr>
              <a:t>http://www.bethinking.org/is-christianity-true/is-fulfilled-prophecy-of-value-for-scholarly-apologetics</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18</a:t>
            </a:fld>
            <a:endParaRPr lang="en-US"/>
          </a:p>
        </p:txBody>
      </p:sp>
    </p:spTree>
    <p:extLst>
      <p:ext uri="{BB962C8B-B14F-4D97-AF65-F5344CB8AC3E}">
        <p14:creationId xmlns:p14="http://schemas.microsoft.com/office/powerpoint/2010/main" val="14275843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1966 mustang</a:t>
            </a:r>
          </a:p>
        </p:txBody>
      </p:sp>
      <p:sp>
        <p:nvSpPr>
          <p:cNvPr id="4" name="Slide Number Placeholder 3"/>
          <p:cNvSpPr>
            <a:spLocks noGrp="1"/>
          </p:cNvSpPr>
          <p:nvPr>
            <p:ph type="sldNum" sz="quarter" idx="10"/>
          </p:nvPr>
        </p:nvSpPr>
        <p:spPr/>
        <p:txBody>
          <a:bodyPr/>
          <a:lstStyle/>
          <a:p>
            <a:fld id="{6DC87307-18F0-488F-A7A3-10B43C5EA9F8}" type="slidenum">
              <a:rPr lang="en-US" smtClean="0"/>
              <a:t>66</a:t>
            </a:fld>
            <a:endParaRPr lang="en-US"/>
          </a:p>
        </p:txBody>
      </p:sp>
    </p:spTree>
    <p:extLst>
      <p:ext uri="{BB962C8B-B14F-4D97-AF65-F5344CB8AC3E}">
        <p14:creationId xmlns:p14="http://schemas.microsoft.com/office/powerpoint/2010/main" val="26437264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this is even with old parts</a:t>
            </a:r>
          </a:p>
        </p:txBody>
      </p:sp>
      <p:sp>
        <p:nvSpPr>
          <p:cNvPr id="4" name="Slide Number Placeholder 3"/>
          <p:cNvSpPr>
            <a:spLocks noGrp="1"/>
          </p:cNvSpPr>
          <p:nvPr>
            <p:ph type="sldNum" sz="quarter" idx="10"/>
          </p:nvPr>
        </p:nvSpPr>
        <p:spPr/>
        <p:txBody>
          <a:bodyPr/>
          <a:lstStyle/>
          <a:p>
            <a:fld id="{6DC87307-18F0-488F-A7A3-10B43C5EA9F8}" type="slidenum">
              <a:rPr lang="en-US" smtClean="0"/>
              <a:t>67</a:t>
            </a:fld>
            <a:endParaRPr lang="en-US"/>
          </a:p>
        </p:txBody>
      </p:sp>
    </p:spTree>
    <p:extLst>
      <p:ext uri="{BB962C8B-B14F-4D97-AF65-F5344CB8AC3E}">
        <p14:creationId xmlns:p14="http://schemas.microsoft.com/office/powerpoint/2010/main" val="41716373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resemblance AND</a:t>
            </a:r>
            <a:r>
              <a:rPr lang="en-US" baseline="0" dirty="0"/>
              <a:t> no old parts</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68</a:t>
            </a:fld>
            <a:endParaRPr lang="en-US"/>
          </a:p>
        </p:txBody>
      </p:sp>
    </p:spTree>
    <p:extLst>
      <p:ext uri="{BB962C8B-B14F-4D97-AF65-F5344CB8AC3E}">
        <p14:creationId xmlns:p14="http://schemas.microsoft.com/office/powerpoint/2010/main" val="3402778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1</a:t>
            </a:r>
            <a:r>
              <a:rPr lang="en-US" baseline="30000" dirty="0"/>
              <a:t>st</a:t>
            </a:r>
            <a:r>
              <a:rPr lang="en-US" dirty="0"/>
              <a:t> definition - Swanson, J. (1997). Dictionary of Biblical Languages with Semantic Domains : Hebrew (Old Testament) (electronic ed.). Oak Harbor: Logos Research Systems, Inc.</a:t>
            </a:r>
          </a:p>
          <a:p>
            <a:endParaRPr lang="en-US" baseline="0" dirty="0"/>
          </a:p>
          <a:p>
            <a:r>
              <a:rPr lang="en-US" baseline="0" dirty="0"/>
              <a:t>1- context – the mainland city cast into the ocean and not rebuilt</a:t>
            </a:r>
          </a:p>
          <a:p>
            <a:r>
              <a:rPr lang="en-US" baseline="0" dirty="0"/>
              <a:t>2- It’s impossible to rebuild what is cast into the ocean</a:t>
            </a:r>
          </a:p>
          <a:p>
            <a:r>
              <a:rPr lang="en-US" baseline="0" dirty="0"/>
              <a:t>3- Historically, when a new city arose near the old one they called it “new </a:t>
            </a:r>
            <a:r>
              <a:rPr lang="en-US" baseline="0" dirty="0" err="1"/>
              <a:t>tyre</a:t>
            </a:r>
            <a:r>
              <a:rPr lang="en-US" baseline="0" dirty="0"/>
              <a:t>” and said they could see “old </a:t>
            </a:r>
            <a:r>
              <a:rPr lang="en-US" baseline="0" dirty="0" err="1"/>
              <a:t>tyre</a:t>
            </a:r>
            <a:r>
              <a:rPr lang="en-US" baseline="0" dirty="0"/>
              <a:t>” under the water nearby”</a:t>
            </a:r>
          </a:p>
          <a:p>
            <a:r>
              <a:rPr lang="en-US" baseline="0" dirty="0"/>
              <a:t>4- Tyre NEVER had it’s place restored as the most prominent city in the region or as controlling trade through the Mediterranean  </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69</a:t>
            </a:fld>
            <a:endParaRPr lang="en-US"/>
          </a:p>
        </p:txBody>
      </p:sp>
    </p:spTree>
    <p:extLst>
      <p:ext uri="{BB962C8B-B14F-4D97-AF65-F5344CB8AC3E}">
        <p14:creationId xmlns:p14="http://schemas.microsoft.com/office/powerpoint/2010/main" val="41900357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1</a:t>
            </a:r>
            <a:r>
              <a:rPr lang="en-US" baseline="30000" dirty="0"/>
              <a:t>st</a:t>
            </a:r>
            <a:r>
              <a:rPr lang="en-US" dirty="0"/>
              <a:t> definition - Swanson, J. (1997). Dictionary of Biblical Languages with Semantic Domains : Hebrew (Old Testament) (electronic ed.). Oak Harbor: Logos Research Systems, Inc.</a:t>
            </a:r>
          </a:p>
          <a:p>
            <a:endParaRPr lang="en-US" baseline="0" dirty="0"/>
          </a:p>
          <a:p>
            <a:r>
              <a:rPr lang="en-US" baseline="0" dirty="0"/>
              <a:t>1- context – the mainland city cast into the ocean and not rebuilt</a:t>
            </a:r>
          </a:p>
          <a:p>
            <a:r>
              <a:rPr lang="en-US" baseline="0" dirty="0"/>
              <a:t>2- It’s impossible to rebuild what is cast into the ocean</a:t>
            </a:r>
          </a:p>
          <a:p>
            <a:r>
              <a:rPr lang="en-US" baseline="0" dirty="0"/>
              <a:t>3- Historically, when a new city arose near the old one they called it “new </a:t>
            </a:r>
            <a:r>
              <a:rPr lang="en-US" baseline="0" dirty="0" err="1"/>
              <a:t>tyre</a:t>
            </a:r>
            <a:r>
              <a:rPr lang="en-US" baseline="0" dirty="0"/>
              <a:t>” and said they could see “old </a:t>
            </a:r>
            <a:r>
              <a:rPr lang="en-US" baseline="0" dirty="0" err="1"/>
              <a:t>tyre</a:t>
            </a:r>
            <a:r>
              <a:rPr lang="en-US" baseline="0" dirty="0"/>
              <a:t>” under the water nearby”</a:t>
            </a:r>
          </a:p>
          <a:p>
            <a:r>
              <a:rPr lang="en-US" baseline="0" dirty="0"/>
              <a:t>4- Tyre NEVER had it’s place restored as the most prominent city in the region or as controlling trade through the Mediterranean  </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70</a:t>
            </a:fld>
            <a:endParaRPr lang="en-US"/>
          </a:p>
        </p:txBody>
      </p:sp>
    </p:spTree>
    <p:extLst>
      <p:ext uri="{BB962C8B-B14F-4D97-AF65-F5344CB8AC3E}">
        <p14:creationId xmlns:p14="http://schemas.microsoft.com/office/powerpoint/2010/main" val="27765999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1</a:t>
            </a:r>
            <a:r>
              <a:rPr lang="en-US" baseline="30000" dirty="0"/>
              <a:t>st</a:t>
            </a:r>
            <a:r>
              <a:rPr lang="en-US" dirty="0"/>
              <a:t> definition - Swanson, J. (1997). Dictionary of Biblical Languages with Semantic Domains : Hebrew (Old Testament) (electronic ed.). Oak Harbor: Logos Research Systems, Inc.</a:t>
            </a:r>
          </a:p>
          <a:p>
            <a:endParaRPr lang="en-US" baseline="0" dirty="0"/>
          </a:p>
          <a:p>
            <a:r>
              <a:rPr lang="en-US" baseline="0" dirty="0"/>
              <a:t>1- context – the mainland city cast into the ocean and not rebuilt</a:t>
            </a:r>
          </a:p>
          <a:p>
            <a:r>
              <a:rPr lang="en-US" baseline="0" dirty="0"/>
              <a:t>2- It’s impossible to rebuild what is cast into the ocean</a:t>
            </a:r>
          </a:p>
          <a:p>
            <a:r>
              <a:rPr lang="en-US" baseline="0" dirty="0"/>
              <a:t>3- Historically, when a new city arose near the old one they called it “new </a:t>
            </a:r>
            <a:r>
              <a:rPr lang="en-US" baseline="0" dirty="0" err="1"/>
              <a:t>tyre</a:t>
            </a:r>
            <a:r>
              <a:rPr lang="en-US" baseline="0" dirty="0"/>
              <a:t>” and said they could see “old </a:t>
            </a:r>
            <a:r>
              <a:rPr lang="en-US" baseline="0" dirty="0" err="1"/>
              <a:t>tyre</a:t>
            </a:r>
            <a:r>
              <a:rPr lang="en-US" baseline="0" dirty="0"/>
              <a:t>” under the water nearby”</a:t>
            </a:r>
          </a:p>
          <a:p>
            <a:r>
              <a:rPr lang="en-US" baseline="0" dirty="0"/>
              <a:t>4- Tyre NEVER had it’s place restored as the most prominent city in the region or as controlling trade through the Mediterranean  </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71</a:t>
            </a:fld>
            <a:endParaRPr lang="en-US"/>
          </a:p>
        </p:txBody>
      </p:sp>
    </p:spTree>
    <p:extLst>
      <p:ext uri="{BB962C8B-B14F-4D97-AF65-F5344CB8AC3E}">
        <p14:creationId xmlns:p14="http://schemas.microsoft.com/office/powerpoint/2010/main" val="394955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Trust the Bible </a:t>
            </a:r>
          </a:p>
          <a:p>
            <a:r>
              <a:rPr lang="en-US" baseline="0" dirty="0"/>
              <a:t>	God loves you</a:t>
            </a:r>
          </a:p>
          <a:p>
            <a:r>
              <a:rPr lang="en-US" baseline="0" dirty="0"/>
              <a:t>	Sin is sin</a:t>
            </a:r>
          </a:p>
          <a:p>
            <a:r>
              <a:rPr lang="en-US" baseline="0" dirty="0"/>
              <a:t>	</a:t>
            </a:r>
          </a:p>
          <a:p>
            <a:r>
              <a:rPr lang="en-US" baseline="0" dirty="0"/>
              <a:t>	</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79</a:t>
            </a:fld>
            <a:endParaRPr lang="en-US"/>
          </a:p>
        </p:txBody>
      </p:sp>
    </p:spTree>
    <p:extLst>
      <p:ext uri="{BB962C8B-B14F-4D97-AF65-F5344CB8AC3E}">
        <p14:creationId xmlns:p14="http://schemas.microsoft.com/office/powerpoint/2010/main" val="20031825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Trust the Bible </a:t>
            </a:r>
          </a:p>
          <a:p>
            <a:r>
              <a:rPr lang="en-US" baseline="0" dirty="0"/>
              <a:t>	God loves you</a:t>
            </a:r>
          </a:p>
          <a:p>
            <a:r>
              <a:rPr lang="en-US" baseline="0" dirty="0"/>
              <a:t>	Sin is sin</a:t>
            </a:r>
          </a:p>
          <a:p>
            <a:r>
              <a:rPr lang="en-US" baseline="0" dirty="0"/>
              <a:t>	</a:t>
            </a:r>
          </a:p>
          <a:p>
            <a:r>
              <a:rPr lang="en-US" baseline="0" dirty="0"/>
              <a:t>	</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80</a:t>
            </a:fld>
            <a:endParaRPr lang="en-US"/>
          </a:p>
        </p:txBody>
      </p:sp>
    </p:spTree>
    <p:extLst>
      <p:ext uri="{BB962C8B-B14F-4D97-AF65-F5344CB8AC3E}">
        <p14:creationId xmlns:p14="http://schemas.microsoft.com/office/powerpoint/2010/main" val="18704979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Trust the Bible </a:t>
            </a:r>
          </a:p>
          <a:p>
            <a:r>
              <a:rPr lang="en-US" baseline="0" dirty="0"/>
              <a:t>	God loves you</a:t>
            </a:r>
          </a:p>
          <a:p>
            <a:r>
              <a:rPr lang="en-US" baseline="0" dirty="0"/>
              <a:t>	Sin is sin</a:t>
            </a:r>
          </a:p>
          <a:p>
            <a:r>
              <a:rPr lang="en-US" baseline="0" dirty="0"/>
              <a:t>	</a:t>
            </a:r>
          </a:p>
          <a:p>
            <a:r>
              <a:rPr lang="en-US" baseline="0" dirty="0"/>
              <a:t>	</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81</a:t>
            </a:fld>
            <a:endParaRPr lang="en-US"/>
          </a:p>
        </p:txBody>
      </p:sp>
    </p:spTree>
    <p:extLst>
      <p:ext uri="{BB962C8B-B14F-4D97-AF65-F5344CB8AC3E}">
        <p14:creationId xmlns:p14="http://schemas.microsoft.com/office/powerpoint/2010/main" val="35043521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False</a:t>
            </a:r>
            <a:r>
              <a:rPr lang="en-US" baseline="0" dirty="0"/>
              <a:t> teachers</a:t>
            </a:r>
          </a:p>
          <a:p>
            <a:r>
              <a:rPr lang="en-US" baseline="0" dirty="0"/>
              <a:t>False religions</a:t>
            </a:r>
          </a:p>
          <a:p>
            <a:r>
              <a:rPr lang="en-US" baseline="0" dirty="0"/>
              <a:t>False Christs</a:t>
            </a:r>
          </a:p>
          <a:p>
            <a:r>
              <a:rPr lang="en-US" baseline="0" dirty="0"/>
              <a:t>Dangerous trends</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97</a:t>
            </a:fld>
            <a:endParaRPr lang="en-US"/>
          </a:p>
        </p:txBody>
      </p:sp>
    </p:spTree>
    <p:extLst>
      <p:ext uri="{BB962C8B-B14F-4D97-AF65-F5344CB8AC3E}">
        <p14:creationId xmlns:p14="http://schemas.microsoft.com/office/powerpoint/2010/main" val="2178018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Tyre was queen of the sees. Capitol of </a:t>
            </a:r>
            <a:r>
              <a:rPr lang="en-US" dirty="0" err="1"/>
              <a:t>Phonecia</a:t>
            </a:r>
            <a:r>
              <a:rPr lang="en-US" baseline="0" dirty="0"/>
              <a:t> </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19</a:t>
            </a:fld>
            <a:endParaRPr lang="en-US"/>
          </a:p>
        </p:txBody>
      </p:sp>
    </p:spTree>
    <p:extLst>
      <p:ext uri="{BB962C8B-B14F-4D97-AF65-F5344CB8AC3E}">
        <p14:creationId xmlns:p14="http://schemas.microsoft.com/office/powerpoint/2010/main" val="7900397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Gospel</a:t>
            </a:r>
            <a:r>
              <a:rPr lang="en-US" baseline="0" dirty="0"/>
              <a:t> truths are in prophecy – Ps 22, Is 9, 53, Gen 22, </a:t>
            </a:r>
            <a:endParaRPr lang="en-US" dirty="0"/>
          </a:p>
          <a:p>
            <a:r>
              <a:rPr lang="en-US" dirty="0"/>
              <a:t>Comfort</a:t>
            </a:r>
          </a:p>
          <a:p>
            <a:r>
              <a:rPr lang="en-US" dirty="0"/>
              <a:t>Wisdom</a:t>
            </a:r>
          </a:p>
          <a:p>
            <a:r>
              <a:rPr lang="en-US" dirty="0"/>
              <a:t>You may not know it all, but, be</a:t>
            </a:r>
            <a:r>
              <a:rPr lang="en-US" baseline="0" dirty="0"/>
              <a:t> a student of prophecy!</a:t>
            </a:r>
          </a:p>
          <a:p>
            <a:r>
              <a:rPr lang="en-US" baseline="0" dirty="0"/>
              <a:t>	a student of prophecy is a student of Jesus!</a:t>
            </a:r>
            <a:endParaRPr lang="en-US" dirty="0"/>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99</a:t>
            </a:fld>
            <a:endParaRPr lang="en-US"/>
          </a:p>
        </p:txBody>
      </p:sp>
    </p:spTree>
    <p:extLst>
      <p:ext uri="{BB962C8B-B14F-4D97-AF65-F5344CB8AC3E}">
        <p14:creationId xmlns:p14="http://schemas.microsoft.com/office/powerpoint/2010/main" val="5637937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Gospel</a:t>
            </a:r>
            <a:r>
              <a:rPr lang="en-US" baseline="0" dirty="0"/>
              <a:t> truths are in prophecy – Ps 22, Is 9, 53, Gen 22, </a:t>
            </a:r>
            <a:endParaRPr lang="en-US" dirty="0"/>
          </a:p>
          <a:p>
            <a:r>
              <a:rPr lang="en-US" dirty="0"/>
              <a:t>Comfort</a:t>
            </a:r>
          </a:p>
          <a:p>
            <a:r>
              <a:rPr lang="en-US" dirty="0"/>
              <a:t>Wisdom</a:t>
            </a:r>
          </a:p>
          <a:p>
            <a:r>
              <a:rPr lang="en-US" dirty="0"/>
              <a:t>You may not know it all, but, be</a:t>
            </a:r>
            <a:r>
              <a:rPr lang="en-US" baseline="0" dirty="0"/>
              <a:t> a student of prophecy!</a:t>
            </a:r>
          </a:p>
          <a:p>
            <a:r>
              <a:rPr lang="en-US" baseline="0" dirty="0"/>
              <a:t>	a student of prophecy is a student of Jesus!</a:t>
            </a:r>
            <a:endParaRPr lang="en-US" dirty="0"/>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100</a:t>
            </a:fld>
            <a:endParaRPr lang="en-US"/>
          </a:p>
        </p:txBody>
      </p:sp>
    </p:spTree>
    <p:extLst>
      <p:ext uri="{BB962C8B-B14F-4D97-AF65-F5344CB8AC3E}">
        <p14:creationId xmlns:p14="http://schemas.microsoft.com/office/powerpoint/2010/main" val="2708390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http://www.bethinking.org/is-christianity-true/is-fulfilled-prophecy-of-value-for-scholarly-apologetics </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20</a:t>
            </a:fld>
            <a:endParaRPr lang="en-US"/>
          </a:p>
        </p:txBody>
      </p:sp>
    </p:spTree>
    <p:extLst>
      <p:ext uri="{BB962C8B-B14F-4D97-AF65-F5344CB8AC3E}">
        <p14:creationId xmlns:p14="http://schemas.microsoft.com/office/powerpoint/2010/main" val="1525476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http://www.bethinking.org/is-christianity-true/is-fulfilled-prophecy-of-value-for-scholarly-apologetics </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21</a:t>
            </a:fld>
            <a:endParaRPr lang="en-US"/>
          </a:p>
        </p:txBody>
      </p:sp>
    </p:spTree>
    <p:extLst>
      <p:ext uri="{BB962C8B-B14F-4D97-AF65-F5344CB8AC3E}">
        <p14:creationId xmlns:p14="http://schemas.microsoft.com/office/powerpoint/2010/main" val="688394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http://www.bethinking.org/is-christianity-true/is-fulfilled-prophecy-of-value-for-scholarly-apologetics </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22</a:t>
            </a:fld>
            <a:endParaRPr lang="en-US"/>
          </a:p>
        </p:txBody>
      </p:sp>
    </p:spTree>
    <p:extLst>
      <p:ext uri="{BB962C8B-B14F-4D97-AF65-F5344CB8AC3E}">
        <p14:creationId xmlns:p14="http://schemas.microsoft.com/office/powerpoint/2010/main" val="4127381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http://www.bethinking.org/is-christianity-true/is-fulfilled-prophecy-of-value-for-scholarly-apologetics </a:t>
            </a:r>
          </a:p>
          <a:p>
            <a:endParaRPr lang="en-US" dirty="0"/>
          </a:p>
          <a:p>
            <a:r>
              <a:rPr lang="en-US" dirty="0"/>
              <a:t>Overview</a:t>
            </a:r>
            <a:r>
              <a:rPr lang="en-US" baseline="0" dirty="0"/>
              <a:t> of prophecy 1-6</a:t>
            </a:r>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23</a:t>
            </a:fld>
            <a:endParaRPr lang="en-US"/>
          </a:p>
        </p:txBody>
      </p:sp>
    </p:spTree>
    <p:extLst>
      <p:ext uri="{BB962C8B-B14F-4D97-AF65-F5344CB8AC3E}">
        <p14:creationId xmlns:p14="http://schemas.microsoft.com/office/powerpoint/2010/main" val="1922693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http://www.bethinking.org/is-christianity-true/is-fulfilled-prophecy-of-value-for-scholarly-apologetics </a:t>
            </a:r>
          </a:p>
          <a:p>
            <a:endParaRPr lang="en-US" dirty="0"/>
          </a:p>
        </p:txBody>
      </p:sp>
      <p:sp>
        <p:nvSpPr>
          <p:cNvPr id="4" name="Slide Number Placeholder 3"/>
          <p:cNvSpPr>
            <a:spLocks noGrp="1"/>
          </p:cNvSpPr>
          <p:nvPr>
            <p:ph type="sldNum" sz="quarter" idx="10"/>
          </p:nvPr>
        </p:nvSpPr>
        <p:spPr/>
        <p:txBody>
          <a:bodyPr/>
          <a:lstStyle/>
          <a:p>
            <a:fld id="{6DC87307-18F0-488F-A7A3-10B43C5EA9F8}" type="slidenum">
              <a:rPr lang="en-US" smtClean="0"/>
              <a:t>24</a:t>
            </a:fld>
            <a:endParaRPr lang="en-US"/>
          </a:p>
        </p:txBody>
      </p:sp>
    </p:spTree>
    <p:extLst>
      <p:ext uri="{BB962C8B-B14F-4D97-AF65-F5344CB8AC3E}">
        <p14:creationId xmlns:p14="http://schemas.microsoft.com/office/powerpoint/2010/main" val="1121180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4/10/2016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4/10/2016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4/10/2016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4/10/2016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4/10/2016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4/10/2016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4/10/2016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4/10/2016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4/10/2016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4/10/2016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4/10/2016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4/10/2016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4/10/2016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4/10/2016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4/10/2016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6.png"/><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tile tx="0" ty="0" sx="100000" sy="100000" flip="none" algn="tl"/>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4/10/2016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49407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457200"/>
            <a:ext cx="12192000" cy="3995811"/>
          </a:xfrm>
        </p:spPr>
        <p:txBody>
          <a:bodyPr>
            <a:noAutofit/>
          </a:bodyPr>
          <a:lstStyle/>
          <a:p>
            <a:pPr lvl="1" indent="-742950">
              <a:spcBef>
                <a:spcPts val="0"/>
              </a:spcBef>
              <a:buFont typeface="+mj-lt"/>
              <a:buAutoNum type="arabicPeriod" startAt="5"/>
            </a:pPr>
            <a:r>
              <a:rPr lang="en-US" sz="5400" b="1" i="1" dirty="0"/>
              <a:t>Gives us the comfort of God’s sovereignty </a:t>
            </a:r>
          </a:p>
        </p:txBody>
      </p:sp>
    </p:spTree>
    <p:extLst>
      <p:ext uri="{BB962C8B-B14F-4D97-AF65-F5344CB8AC3E}">
        <p14:creationId xmlns:p14="http://schemas.microsoft.com/office/powerpoint/2010/main" val="260634224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7036" y="1778000"/>
            <a:ext cx="11783291" cy="5069608"/>
          </a:xfrm>
        </p:spPr>
        <p:txBody>
          <a:bodyPr>
            <a:noAutofit/>
          </a:bodyPr>
          <a:lstStyle/>
          <a:p>
            <a:pPr marL="0" indent="0" algn="ctr">
              <a:buNone/>
            </a:pPr>
            <a:r>
              <a:rPr lang="en-US" sz="4400" b="1" dirty="0"/>
              <a:t>Revelation 19:10b (NKJV)  </a:t>
            </a:r>
          </a:p>
          <a:p>
            <a:pPr marL="0" indent="0" algn="ctr">
              <a:buNone/>
            </a:pPr>
            <a:r>
              <a:rPr lang="en-US" sz="4400" b="1" dirty="0"/>
              <a:t>“For the testimony of Jesus is the spirit of prophecy.” </a:t>
            </a:r>
          </a:p>
          <a:p>
            <a:pPr marL="0" indent="0" algn="ctr">
              <a:buNone/>
            </a:pPr>
            <a:endParaRPr lang="en-US" sz="4400" b="1" dirty="0"/>
          </a:p>
          <a:p>
            <a:pPr marL="571500" lvl="1" indent="-571500" algn="ctr"/>
            <a:r>
              <a:rPr lang="en-US" sz="4000" b="1" dirty="0"/>
              <a:t>a student of prophecy is a student of Jesus!</a:t>
            </a:r>
          </a:p>
          <a:p>
            <a:pPr marL="0" indent="0" algn="ctr">
              <a:buNone/>
            </a:pPr>
            <a:endParaRPr lang="en-US" sz="4400" b="1" dirty="0"/>
          </a:p>
          <a:p>
            <a:pPr marL="457200" lvl="1" indent="0">
              <a:lnSpc>
                <a:spcPts val="4300"/>
              </a:lnSpc>
              <a:spcBef>
                <a:spcPts val="0"/>
              </a:spcBef>
              <a:buNone/>
            </a:pPr>
            <a:endParaRPr lang="en-US" sz="4000" b="1" dirty="0"/>
          </a:p>
        </p:txBody>
      </p:sp>
    </p:spTree>
    <p:extLst>
      <p:ext uri="{BB962C8B-B14F-4D97-AF65-F5344CB8AC3E}">
        <p14:creationId xmlns:p14="http://schemas.microsoft.com/office/powerpoint/2010/main" val="10468206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168403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457200"/>
            <a:ext cx="12192000" cy="3995811"/>
          </a:xfrm>
        </p:spPr>
        <p:txBody>
          <a:bodyPr>
            <a:noAutofit/>
          </a:bodyPr>
          <a:lstStyle/>
          <a:p>
            <a:pPr lvl="1" indent="-742950">
              <a:spcBef>
                <a:spcPts val="0"/>
              </a:spcBef>
              <a:buFont typeface="+mj-lt"/>
              <a:buAutoNum type="arabicPeriod" startAt="5"/>
            </a:pPr>
            <a:r>
              <a:rPr lang="en-US" sz="5400" b="1" i="1" dirty="0"/>
              <a:t>Gives us the comfort of God’s sovereignty </a:t>
            </a:r>
          </a:p>
          <a:p>
            <a:pPr lvl="1" indent="-742950">
              <a:spcBef>
                <a:spcPts val="0"/>
              </a:spcBef>
              <a:buFont typeface="+mj-lt"/>
              <a:buAutoNum type="arabicPeriod" startAt="5"/>
            </a:pPr>
            <a:r>
              <a:rPr lang="en-US" sz="5400" b="1" i="1" dirty="0"/>
              <a:t>It helps us make sense of what’s going on in the world around us</a:t>
            </a:r>
          </a:p>
          <a:p>
            <a:pPr marL="0" lvl="1" indent="0">
              <a:spcBef>
                <a:spcPts val="0"/>
              </a:spcBef>
              <a:buNone/>
            </a:pPr>
            <a:endParaRPr lang="en-US" sz="5400" dirty="0"/>
          </a:p>
        </p:txBody>
      </p:sp>
    </p:spTree>
    <p:extLst>
      <p:ext uri="{BB962C8B-B14F-4D97-AF65-F5344CB8AC3E}">
        <p14:creationId xmlns:p14="http://schemas.microsoft.com/office/powerpoint/2010/main" val="1303078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457200"/>
            <a:ext cx="12192000" cy="3995811"/>
          </a:xfrm>
        </p:spPr>
        <p:txBody>
          <a:bodyPr>
            <a:noAutofit/>
          </a:bodyPr>
          <a:lstStyle/>
          <a:p>
            <a:pPr lvl="1" indent="-742950">
              <a:spcBef>
                <a:spcPts val="0"/>
              </a:spcBef>
              <a:buFont typeface="+mj-lt"/>
              <a:buAutoNum type="arabicPeriod" startAt="5"/>
            </a:pPr>
            <a:r>
              <a:rPr lang="en-US" sz="5400" b="1" i="1" dirty="0"/>
              <a:t>Gives us the comfort of God’s sovereignty </a:t>
            </a:r>
          </a:p>
          <a:p>
            <a:pPr lvl="1" indent="-742950">
              <a:spcBef>
                <a:spcPts val="0"/>
              </a:spcBef>
              <a:buFont typeface="+mj-lt"/>
              <a:buAutoNum type="arabicPeriod" startAt="5"/>
            </a:pPr>
            <a:r>
              <a:rPr lang="en-US" sz="5400" b="1" i="1" dirty="0"/>
              <a:t>It helps us make sense of what’s going on in the world around us</a:t>
            </a:r>
          </a:p>
          <a:p>
            <a:pPr lvl="1" indent="-742950">
              <a:spcBef>
                <a:spcPts val="0"/>
              </a:spcBef>
              <a:buFont typeface="+mj-lt"/>
              <a:buAutoNum type="arabicPeriod" startAt="5"/>
            </a:pPr>
            <a:r>
              <a:rPr lang="en-US" sz="5400" b="1" i="1" dirty="0"/>
              <a:t>It gives us understanding about the life and sacrifice of the Lord, Jesus Christ</a:t>
            </a:r>
            <a:endParaRPr lang="en-US" sz="5400" dirty="0"/>
          </a:p>
        </p:txBody>
      </p:sp>
    </p:spTree>
    <p:extLst>
      <p:ext uri="{BB962C8B-B14F-4D97-AF65-F5344CB8AC3E}">
        <p14:creationId xmlns:p14="http://schemas.microsoft.com/office/powerpoint/2010/main" val="3547955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232" y="354227"/>
            <a:ext cx="11615352" cy="5894173"/>
          </a:xfrm>
        </p:spPr>
        <p:txBody>
          <a:bodyPr>
            <a:noAutofit/>
          </a:bodyPr>
          <a:lstStyle/>
          <a:p>
            <a:pPr lvl="1"/>
            <a:r>
              <a:rPr lang="en-US" sz="4400" b="1" dirty="0"/>
              <a:t>Prophecy is the fingerprint of God</a:t>
            </a:r>
            <a:endParaRPr lang="en-US" sz="4400" dirty="0"/>
          </a:p>
        </p:txBody>
      </p:sp>
    </p:spTree>
    <p:extLst>
      <p:ext uri="{BB962C8B-B14F-4D97-AF65-F5344CB8AC3E}">
        <p14:creationId xmlns:p14="http://schemas.microsoft.com/office/powerpoint/2010/main" val="3186358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232" y="354227"/>
            <a:ext cx="11615352" cy="5894173"/>
          </a:xfrm>
        </p:spPr>
        <p:txBody>
          <a:bodyPr>
            <a:noAutofit/>
          </a:bodyPr>
          <a:lstStyle/>
          <a:p>
            <a:pPr lvl="1"/>
            <a:r>
              <a:rPr lang="en-US" sz="4400" b="1" dirty="0"/>
              <a:t>Prophecy is the fingerprint of God</a:t>
            </a:r>
            <a:endParaRPr lang="en-US" sz="4400" dirty="0"/>
          </a:p>
          <a:p>
            <a:pPr lvl="2"/>
            <a:r>
              <a:rPr lang="en-US" sz="4400" b="1" dirty="0"/>
              <a:t>The Bible has many fulfilled prophecies</a:t>
            </a:r>
          </a:p>
        </p:txBody>
      </p:sp>
    </p:spTree>
    <p:extLst>
      <p:ext uri="{BB962C8B-B14F-4D97-AF65-F5344CB8AC3E}">
        <p14:creationId xmlns:p14="http://schemas.microsoft.com/office/powerpoint/2010/main" val="2754749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232" y="354227"/>
            <a:ext cx="11615352" cy="5894173"/>
          </a:xfrm>
        </p:spPr>
        <p:txBody>
          <a:bodyPr>
            <a:noAutofit/>
          </a:bodyPr>
          <a:lstStyle/>
          <a:p>
            <a:pPr lvl="1"/>
            <a:r>
              <a:rPr lang="en-US" sz="4400" b="1" dirty="0"/>
              <a:t>Prophecy is the fingerprint of God</a:t>
            </a:r>
            <a:endParaRPr lang="en-US" sz="4400" dirty="0"/>
          </a:p>
          <a:p>
            <a:pPr lvl="2"/>
            <a:r>
              <a:rPr lang="en-US" sz="4400" b="1" dirty="0"/>
              <a:t>The Bible has many fulfilled prophecies</a:t>
            </a:r>
          </a:p>
          <a:p>
            <a:pPr lvl="3"/>
            <a:r>
              <a:rPr lang="en-US" sz="4400" b="1" dirty="0"/>
              <a:t>Specific and complex prophecies</a:t>
            </a:r>
          </a:p>
        </p:txBody>
      </p:sp>
    </p:spTree>
    <p:extLst>
      <p:ext uri="{BB962C8B-B14F-4D97-AF65-F5344CB8AC3E}">
        <p14:creationId xmlns:p14="http://schemas.microsoft.com/office/powerpoint/2010/main" val="23222959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232" y="354227"/>
            <a:ext cx="11615352" cy="5894173"/>
          </a:xfrm>
        </p:spPr>
        <p:txBody>
          <a:bodyPr>
            <a:noAutofit/>
          </a:bodyPr>
          <a:lstStyle/>
          <a:p>
            <a:pPr lvl="1"/>
            <a:r>
              <a:rPr lang="en-US" sz="4000" b="1" dirty="0"/>
              <a:t>Ezekiel’s prophecy about Tyre (Ezekiel 26:1-21)</a:t>
            </a:r>
          </a:p>
          <a:p>
            <a:pPr lvl="2"/>
            <a:endParaRPr lang="en-US" sz="4000" b="1" dirty="0"/>
          </a:p>
        </p:txBody>
      </p:sp>
    </p:spTree>
    <p:extLst>
      <p:ext uri="{BB962C8B-B14F-4D97-AF65-F5344CB8AC3E}">
        <p14:creationId xmlns:p14="http://schemas.microsoft.com/office/powerpoint/2010/main" val="168969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232" y="354227"/>
            <a:ext cx="11615352" cy="5894173"/>
          </a:xfrm>
        </p:spPr>
        <p:txBody>
          <a:bodyPr>
            <a:noAutofit/>
          </a:bodyPr>
          <a:lstStyle/>
          <a:p>
            <a:pPr lvl="1"/>
            <a:r>
              <a:rPr lang="en-US" sz="4000" b="1" dirty="0"/>
              <a:t>Ezekiel’s prophecy about Tyre (Ezekiel 26:1-21)</a:t>
            </a:r>
          </a:p>
          <a:p>
            <a:pPr lvl="1"/>
            <a:r>
              <a:rPr lang="en-US" sz="4000" b="1" dirty="0"/>
              <a:t>Tyre was the capitol of the Phoenician Empire</a:t>
            </a:r>
          </a:p>
          <a:p>
            <a:pPr lvl="2"/>
            <a:endParaRPr lang="en-US" sz="4000" b="1" dirty="0"/>
          </a:p>
        </p:txBody>
      </p:sp>
    </p:spTree>
    <p:extLst>
      <p:ext uri="{BB962C8B-B14F-4D97-AF65-F5344CB8AC3E}">
        <p14:creationId xmlns:p14="http://schemas.microsoft.com/office/powerpoint/2010/main" val="23377019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232" y="354227"/>
            <a:ext cx="11615352" cy="5894173"/>
          </a:xfrm>
        </p:spPr>
        <p:txBody>
          <a:bodyPr>
            <a:noAutofit/>
          </a:bodyPr>
          <a:lstStyle/>
          <a:p>
            <a:pPr lvl="2"/>
            <a:endParaRPr lang="en-US" sz="4000" b="1"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41532" cy="6858000"/>
          </a:xfrm>
          <a:prstGeom prst="rect">
            <a:avLst/>
          </a:prstGeom>
        </p:spPr>
      </p:pic>
    </p:spTree>
    <p:extLst>
      <p:ext uri="{BB962C8B-B14F-4D97-AF65-F5344CB8AC3E}">
        <p14:creationId xmlns:p14="http://schemas.microsoft.com/office/powerpoint/2010/main" val="32212614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232" y="354227"/>
            <a:ext cx="11615352" cy="5894173"/>
          </a:xfrm>
        </p:spPr>
        <p:txBody>
          <a:bodyPr>
            <a:noAutofit/>
          </a:bodyPr>
          <a:lstStyle/>
          <a:p>
            <a:pPr lvl="1"/>
            <a:r>
              <a:rPr lang="en-US" sz="4000" b="1" dirty="0"/>
              <a:t>Ezekiel’s prophecy about Tyre (Ezekiel 26:1-21)</a:t>
            </a:r>
          </a:p>
          <a:p>
            <a:pPr lvl="1"/>
            <a:r>
              <a:rPr lang="en-US" sz="4000" b="1" dirty="0"/>
              <a:t>Tyre was the capitol of the Phoenician Empire</a:t>
            </a:r>
          </a:p>
          <a:p>
            <a:pPr lvl="2"/>
            <a:r>
              <a:rPr lang="en-US" sz="4000" b="1" dirty="0"/>
              <a:t>Continuously occupied for 2,000 years</a:t>
            </a:r>
          </a:p>
          <a:p>
            <a:pPr lvl="3"/>
            <a:r>
              <a:rPr lang="en-US" sz="4000" b="1" dirty="0"/>
              <a:t>“Impregnable” </a:t>
            </a:r>
          </a:p>
          <a:p>
            <a:pPr lvl="3"/>
            <a:r>
              <a:rPr lang="en-US" sz="4000" b="1" dirty="0"/>
              <a:t>“Queen of the Seas”</a:t>
            </a:r>
          </a:p>
          <a:p>
            <a:pPr lvl="2"/>
            <a:endParaRPr lang="en-US" sz="4000" b="1" dirty="0"/>
          </a:p>
        </p:txBody>
      </p:sp>
    </p:spTree>
    <p:extLst>
      <p:ext uri="{BB962C8B-B14F-4D97-AF65-F5344CB8AC3E}">
        <p14:creationId xmlns:p14="http://schemas.microsoft.com/office/powerpoint/2010/main" val="3580991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32080" y="-565667"/>
            <a:ext cx="11775440" cy="7725192"/>
          </a:xfrm>
          <a:prstGeom prst="rect">
            <a:avLst/>
          </a:prstGeom>
          <a:noFill/>
        </p:spPr>
        <p:txBody>
          <a:bodyPr wrap="square" rtlCol="0">
            <a:spAutoFit/>
          </a:bodyPr>
          <a:lstStyle/>
          <a:p>
            <a:pPr algn="ctr"/>
            <a:r>
              <a:rPr lang="en-US" sz="49600" dirty="0">
                <a:solidFill>
                  <a:schemeClr val="tx2">
                    <a:lumMod val="50000"/>
                  </a:schemeClr>
                </a:solidFill>
                <a:latin typeface="Adobe Song Std L" panose="02020300000000000000" pitchFamily="18" charset="-128"/>
                <a:ea typeface="Adobe Song Std L" panose="02020300000000000000" pitchFamily="18" charset="-128"/>
              </a:rPr>
              <a:t>?</a:t>
            </a:r>
            <a:endParaRPr lang="en-US" sz="3200" dirty="0">
              <a:solidFill>
                <a:schemeClr val="tx2">
                  <a:lumMod val="50000"/>
                </a:schemeClr>
              </a:solidFill>
              <a:latin typeface="Adobe Song Std L" panose="02020300000000000000" pitchFamily="18" charset="-128"/>
              <a:ea typeface="Adobe Song Std L" panose="02020300000000000000" pitchFamily="18" charset="-128"/>
            </a:endParaRPr>
          </a:p>
        </p:txBody>
      </p:sp>
    </p:spTree>
    <p:extLst>
      <p:ext uri="{BB962C8B-B14F-4D97-AF65-F5344CB8AC3E}">
        <p14:creationId xmlns:p14="http://schemas.microsoft.com/office/powerpoint/2010/main" val="26328336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7999"/>
          </a:xfrm>
        </p:spPr>
        <p:txBody>
          <a:bodyPr>
            <a:noAutofit/>
          </a:bodyPr>
          <a:lstStyle/>
          <a:p>
            <a:pPr marL="457200" lvl="1" indent="0">
              <a:lnSpc>
                <a:spcPts val="3800"/>
              </a:lnSpc>
              <a:buNone/>
            </a:pPr>
            <a:r>
              <a:rPr lang="en-US" sz="4000" b="1" dirty="0"/>
              <a:t>Ezekiel’s prophecy about Tyre (Ezekiel 26:1-21)</a:t>
            </a:r>
          </a:p>
          <a:p>
            <a:pPr marL="0" indent="0" algn="ctr">
              <a:lnSpc>
                <a:spcPts val="3800"/>
              </a:lnSpc>
              <a:spcBef>
                <a:spcPts val="0"/>
              </a:spcBef>
              <a:buNone/>
            </a:pPr>
            <a:r>
              <a:rPr lang="en-US" sz="4000" b="1" dirty="0"/>
              <a:t>“Therefore thus says the Lord </a:t>
            </a:r>
            <a:r>
              <a:rPr lang="en-US" sz="4000" b="1" cap="small" dirty="0"/>
              <a:t>God</a:t>
            </a:r>
            <a:r>
              <a:rPr lang="en-US" sz="4000" b="1" dirty="0"/>
              <a:t>: ‘Behold, I am against you, O Tyre, and will cause many nations to come up against you, as the sea causes its waves to come up. </a:t>
            </a:r>
            <a:r>
              <a:rPr lang="en-US" sz="4000" b="1" baseline="30000" dirty="0"/>
              <a:t>4</a:t>
            </a:r>
            <a:r>
              <a:rPr lang="en-US" sz="4000" b="1" dirty="0"/>
              <a:t>And they shall destroy the walls of Tyre and break down her towers; I will also scrape her dust from her, and make her like the top of a rock. </a:t>
            </a:r>
            <a:r>
              <a:rPr lang="en-US" sz="4000" b="1" baseline="30000" dirty="0"/>
              <a:t>5</a:t>
            </a:r>
            <a:r>
              <a:rPr lang="en-US" sz="4000" b="1" dirty="0"/>
              <a:t>It shall be a place for spreading nets in the midst of the sea, for I have spoken,’ says the Lord </a:t>
            </a:r>
            <a:r>
              <a:rPr lang="en-US" sz="4000" b="1" cap="small" dirty="0"/>
              <a:t>God</a:t>
            </a:r>
            <a:r>
              <a:rPr lang="en-US" sz="4000" b="1" dirty="0"/>
              <a:t>; ‘it shall become plunder for the nations. </a:t>
            </a:r>
            <a:r>
              <a:rPr lang="en-US" sz="4000" b="1" baseline="30000" dirty="0"/>
              <a:t>6</a:t>
            </a:r>
            <a:r>
              <a:rPr lang="en-US" sz="4000" b="1" dirty="0"/>
              <a:t>Also her daughter villages which are in the fields shall be slain by the sword. Then they shall know that I am the </a:t>
            </a:r>
            <a:r>
              <a:rPr lang="en-US" sz="4000" b="1" cap="small" dirty="0"/>
              <a:t>Lord</a:t>
            </a:r>
            <a:r>
              <a:rPr lang="en-US" sz="4000" b="1" dirty="0"/>
              <a:t>.’</a:t>
            </a:r>
            <a:endParaRPr lang="en-US" sz="4000" dirty="0"/>
          </a:p>
          <a:p>
            <a:pPr marL="914400" lvl="2" indent="0" algn="ctr">
              <a:lnSpc>
                <a:spcPts val="3500"/>
              </a:lnSpc>
              <a:spcBef>
                <a:spcPts val="0"/>
              </a:spcBef>
              <a:buNone/>
            </a:pPr>
            <a:endParaRPr lang="en-US" sz="4000" dirty="0"/>
          </a:p>
        </p:txBody>
      </p:sp>
    </p:spTree>
    <p:extLst>
      <p:ext uri="{BB962C8B-B14F-4D97-AF65-F5344CB8AC3E}">
        <p14:creationId xmlns:p14="http://schemas.microsoft.com/office/powerpoint/2010/main" val="19263617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7999"/>
          </a:xfrm>
        </p:spPr>
        <p:txBody>
          <a:bodyPr>
            <a:noAutofit/>
          </a:bodyPr>
          <a:lstStyle/>
          <a:p>
            <a:pPr marL="457200" lvl="1" indent="0">
              <a:lnSpc>
                <a:spcPts val="3800"/>
              </a:lnSpc>
              <a:buNone/>
            </a:pPr>
            <a:r>
              <a:rPr lang="en-US" sz="4000" b="1" dirty="0"/>
              <a:t>Ezekiel’s prophecy about Tyre (Ezekiel 26:1-21)</a:t>
            </a:r>
          </a:p>
          <a:p>
            <a:pPr marL="0" indent="0" algn="ctr">
              <a:lnSpc>
                <a:spcPts val="3800"/>
              </a:lnSpc>
              <a:spcBef>
                <a:spcPts val="0"/>
              </a:spcBef>
              <a:buNone/>
            </a:pPr>
            <a:r>
              <a:rPr lang="en-US" sz="4000" b="1" dirty="0"/>
              <a:t>“Therefore thus says the Lord </a:t>
            </a:r>
            <a:r>
              <a:rPr lang="en-US" sz="4000" b="1" cap="small" dirty="0"/>
              <a:t>God</a:t>
            </a:r>
            <a:r>
              <a:rPr lang="en-US" sz="4000" b="1" dirty="0"/>
              <a:t>: ‘Behold, I am against you, O Tyre, and will cause </a:t>
            </a:r>
            <a:r>
              <a:rPr lang="en-US" sz="4000" b="1" u="sng" dirty="0"/>
              <a:t>many nations</a:t>
            </a:r>
            <a:r>
              <a:rPr lang="en-US" sz="4000" b="1" dirty="0"/>
              <a:t> to come up against you, as the sea causes its waves to come up. </a:t>
            </a:r>
            <a:r>
              <a:rPr lang="en-US" sz="4000" b="1" baseline="30000" dirty="0"/>
              <a:t>4</a:t>
            </a:r>
            <a:r>
              <a:rPr lang="en-US" sz="4000" b="1" dirty="0"/>
              <a:t>And they shall destroy the walls of Tyre and break down her towers; I will also scrape her dust from her, and make her like the top of a rock. </a:t>
            </a:r>
            <a:r>
              <a:rPr lang="en-US" sz="4000" b="1" baseline="30000" dirty="0"/>
              <a:t>5</a:t>
            </a:r>
            <a:r>
              <a:rPr lang="en-US" sz="4000" b="1" dirty="0"/>
              <a:t>It shall be a place for spreading nets in the midst of the sea, for I have spoken,’ says the Lord </a:t>
            </a:r>
            <a:r>
              <a:rPr lang="en-US" sz="4000" b="1" cap="small" dirty="0"/>
              <a:t>God</a:t>
            </a:r>
            <a:r>
              <a:rPr lang="en-US" sz="4000" b="1" dirty="0"/>
              <a:t>; ‘it shall become plunder for the nations. </a:t>
            </a:r>
            <a:r>
              <a:rPr lang="en-US" sz="4000" b="1" baseline="30000" dirty="0"/>
              <a:t>6</a:t>
            </a:r>
            <a:r>
              <a:rPr lang="en-US" sz="4000" b="1" dirty="0"/>
              <a:t>Also her daughter villages which are in the fields shall be slain by the sword. Then they shall know that I am the </a:t>
            </a:r>
            <a:r>
              <a:rPr lang="en-US" sz="4000" b="1" cap="small" dirty="0"/>
              <a:t>Lord</a:t>
            </a:r>
            <a:r>
              <a:rPr lang="en-US" sz="4000" b="1" dirty="0"/>
              <a:t>.’</a:t>
            </a:r>
            <a:endParaRPr lang="en-US" sz="4000" dirty="0"/>
          </a:p>
          <a:p>
            <a:pPr marL="914400" lvl="2" indent="0" algn="ctr">
              <a:lnSpc>
                <a:spcPts val="3500"/>
              </a:lnSpc>
              <a:spcBef>
                <a:spcPts val="0"/>
              </a:spcBef>
              <a:buNone/>
            </a:pPr>
            <a:endParaRPr lang="en-US" sz="4000" dirty="0"/>
          </a:p>
        </p:txBody>
      </p:sp>
    </p:spTree>
    <p:extLst>
      <p:ext uri="{BB962C8B-B14F-4D97-AF65-F5344CB8AC3E}">
        <p14:creationId xmlns:p14="http://schemas.microsoft.com/office/powerpoint/2010/main" val="40921068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7999"/>
          </a:xfrm>
        </p:spPr>
        <p:txBody>
          <a:bodyPr>
            <a:noAutofit/>
          </a:bodyPr>
          <a:lstStyle/>
          <a:p>
            <a:pPr marL="457200" lvl="1" indent="0">
              <a:lnSpc>
                <a:spcPts val="3800"/>
              </a:lnSpc>
              <a:buNone/>
            </a:pPr>
            <a:r>
              <a:rPr lang="en-US" sz="4000" b="1" dirty="0"/>
              <a:t>Ezekiel’s prophecy about Tyre (Ezekiel 26:1-21)</a:t>
            </a:r>
          </a:p>
          <a:p>
            <a:pPr marL="0" indent="0" algn="ctr">
              <a:lnSpc>
                <a:spcPts val="3800"/>
              </a:lnSpc>
              <a:spcBef>
                <a:spcPts val="0"/>
              </a:spcBef>
              <a:buNone/>
            </a:pPr>
            <a:r>
              <a:rPr lang="en-US" sz="4000" b="1" dirty="0"/>
              <a:t>“Therefore thus says the Lord </a:t>
            </a:r>
            <a:r>
              <a:rPr lang="en-US" sz="4000" b="1" cap="small" dirty="0"/>
              <a:t>God</a:t>
            </a:r>
            <a:r>
              <a:rPr lang="en-US" sz="4000" b="1" dirty="0"/>
              <a:t>: ‘Behold, I am against you, O Tyre, and will cause </a:t>
            </a:r>
            <a:r>
              <a:rPr lang="en-US" sz="4000" b="1" u="sng" dirty="0"/>
              <a:t>many nations</a:t>
            </a:r>
            <a:r>
              <a:rPr lang="en-US" sz="4000" b="1" dirty="0"/>
              <a:t> to come up against you, as the sea causes its </a:t>
            </a:r>
            <a:r>
              <a:rPr lang="en-US" sz="4000" b="1" u="sng" dirty="0"/>
              <a:t>waves</a:t>
            </a:r>
            <a:r>
              <a:rPr lang="en-US" sz="4000" b="1" dirty="0"/>
              <a:t> to come up. </a:t>
            </a:r>
            <a:r>
              <a:rPr lang="en-US" sz="4000" b="1" baseline="30000" dirty="0"/>
              <a:t>4</a:t>
            </a:r>
            <a:r>
              <a:rPr lang="en-US" sz="4000" b="1" dirty="0"/>
              <a:t>And they shall destroy the walls of Tyre and break down her towers; I will also scrape her dust from her, and make her like the top of a rock. </a:t>
            </a:r>
            <a:r>
              <a:rPr lang="en-US" sz="4000" b="1" baseline="30000" dirty="0"/>
              <a:t>5</a:t>
            </a:r>
            <a:r>
              <a:rPr lang="en-US" sz="4000" b="1" dirty="0"/>
              <a:t>It shall be a place for spreading nets in the midst of the sea, for I have spoken,’ says the Lord </a:t>
            </a:r>
            <a:r>
              <a:rPr lang="en-US" sz="4000" b="1" cap="small" dirty="0"/>
              <a:t>God</a:t>
            </a:r>
            <a:r>
              <a:rPr lang="en-US" sz="4000" b="1" dirty="0"/>
              <a:t>; ‘it shall become plunder for the nations. </a:t>
            </a:r>
            <a:r>
              <a:rPr lang="en-US" sz="4000" b="1" baseline="30000" dirty="0"/>
              <a:t>6</a:t>
            </a:r>
            <a:r>
              <a:rPr lang="en-US" sz="4000" b="1" dirty="0"/>
              <a:t>Also her daughter villages which are in the fields shall be slain by the sword. Then they shall know that I am the </a:t>
            </a:r>
            <a:r>
              <a:rPr lang="en-US" sz="4000" b="1" cap="small" dirty="0"/>
              <a:t>Lord</a:t>
            </a:r>
            <a:r>
              <a:rPr lang="en-US" sz="4000" b="1" dirty="0"/>
              <a:t>.’</a:t>
            </a:r>
            <a:endParaRPr lang="en-US" sz="4000" dirty="0"/>
          </a:p>
          <a:p>
            <a:pPr marL="914400" lvl="2" indent="0" algn="ctr">
              <a:lnSpc>
                <a:spcPts val="3500"/>
              </a:lnSpc>
              <a:spcBef>
                <a:spcPts val="0"/>
              </a:spcBef>
              <a:buNone/>
            </a:pPr>
            <a:endParaRPr lang="en-US" sz="4000" dirty="0"/>
          </a:p>
        </p:txBody>
      </p:sp>
    </p:spTree>
    <p:extLst>
      <p:ext uri="{BB962C8B-B14F-4D97-AF65-F5344CB8AC3E}">
        <p14:creationId xmlns:p14="http://schemas.microsoft.com/office/powerpoint/2010/main" val="38102618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7999"/>
          </a:xfrm>
        </p:spPr>
        <p:txBody>
          <a:bodyPr>
            <a:noAutofit/>
          </a:bodyPr>
          <a:lstStyle/>
          <a:p>
            <a:pPr marL="457200" lvl="1" indent="0">
              <a:lnSpc>
                <a:spcPts val="3800"/>
              </a:lnSpc>
              <a:buNone/>
            </a:pPr>
            <a:r>
              <a:rPr lang="en-US" sz="4000" b="1" dirty="0"/>
              <a:t>Ezekiel’s prophecy about Tyre (Ezekiel 26:1-21)</a:t>
            </a:r>
          </a:p>
          <a:p>
            <a:pPr marL="0" indent="0" algn="ctr">
              <a:lnSpc>
                <a:spcPts val="3800"/>
              </a:lnSpc>
              <a:spcBef>
                <a:spcPts val="0"/>
              </a:spcBef>
              <a:buNone/>
            </a:pPr>
            <a:r>
              <a:rPr lang="en-US" sz="4000" b="1" dirty="0"/>
              <a:t>“Therefore thus says the Lord </a:t>
            </a:r>
            <a:r>
              <a:rPr lang="en-US" sz="4000" b="1" cap="small" dirty="0"/>
              <a:t>God</a:t>
            </a:r>
            <a:r>
              <a:rPr lang="en-US" sz="4000" b="1" dirty="0"/>
              <a:t>: ‘Behold, I am against you, O Tyre, and will cause </a:t>
            </a:r>
            <a:r>
              <a:rPr lang="en-US" sz="4000" b="1" u="sng" dirty="0"/>
              <a:t>many nations</a:t>
            </a:r>
            <a:r>
              <a:rPr lang="en-US" sz="4000" b="1" dirty="0"/>
              <a:t> to come up against you, as the sea causes its </a:t>
            </a:r>
            <a:r>
              <a:rPr lang="en-US" sz="4000" b="1" u="sng" dirty="0"/>
              <a:t>waves</a:t>
            </a:r>
            <a:r>
              <a:rPr lang="en-US" sz="4000" b="1" dirty="0"/>
              <a:t> to come up. </a:t>
            </a:r>
            <a:r>
              <a:rPr lang="en-US" sz="4000" b="1" baseline="30000" dirty="0"/>
              <a:t>4</a:t>
            </a:r>
            <a:r>
              <a:rPr lang="en-US" sz="4000" b="1" dirty="0"/>
              <a:t>And they shall </a:t>
            </a:r>
            <a:r>
              <a:rPr lang="en-US" sz="4000" b="1" u="sng" dirty="0"/>
              <a:t>destroy the walls</a:t>
            </a:r>
            <a:r>
              <a:rPr lang="en-US" sz="4000" b="1" dirty="0"/>
              <a:t> of Tyre and break down her </a:t>
            </a:r>
            <a:r>
              <a:rPr lang="en-US" sz="4000" b="1" u="sng" dirty="0"/>
              <a:t>towers</a:t>
            </a:r>
            <a:r>
              <a:rPr lang="en-US" sz="4000" b="1" dirty="0"/>
              <a:t>; I will also scrape her dust from her, and make her like the top of a rock. </a:t>
            </a:r>
            <a:r>
              <a:rPr lang="en-US" sz="4000" b="1" baseline="30000" dirty="0"/>
              <a:t>5</a:t>
            </a:r>
            <a:r>
              <a:rPr lang="en-US" sz="4000" b="1" dirty="0"/>
              <a:t>It shall be a place for spreading nets in the midst of the sea, for I have spoken,’ says the Lord </a:t>
            </a:r>
            <a:r>
              <a:rPr lang="en-US" sz="4000" b="1" cap="small" dirty="0"/>
              <a:t>God</a:t>
            </a:r>
            <a:r>
              <a:rPr lang="en-US" sz="4000" b="1" dirty="0"/>
              <a:t>; ‘it shall become plunder for the nations. </a:t>
            </a:r>
            <a:r>
              <a:rPr lang="en-US" sz="4000" b="1" baseline="30000" dirty="0"/>
              <a:t>6</a:t>
            </a:r>
            <a:r>
              <a:rPr lang="en-US" sz="4000" b="1" dirty="0"/>
              <a:t>Also her daughter villages which are in the fields shall be slain by the sword. Then they shall know that I am the </a:t>
            </a:r>
            <a:r>
              <a:rPr lang="en-US" sz="4000" b="1" cap="small" dirty="0"/>
              <a:t>Lord</a:t>
            </a:r>
            <a:r>
              <a:rPr lang="en-US" sz="4000" b="1" dirty="0"/>
              <a:t>.’</a:t>
            </a:r>
            <a:endParaRPr lang="en-US" sz="4000" dirty="0"/>
          </a:p>
          <a:p>
            <a:pPr marL="914400" lvl="2" indent="0" algn="ctr">
              <a:lnSpc>
                <a:spcPts val="3500"/>
              </a:lnSpc>
              <a:spcBef>
                <a:spcPts val="0"/>
              </a:spcBef>
              <a:buNone/>
            </a:pPr>
            <a:endParaRPr lang="en-US" sz="4000" dirty="0"/>
          </a:p>
        </p:txBody>
      </p:sp>
    </p:spTree>
    <p:extLst>
      <p:ext uri="{BB962C8B-B14F-4D97-AF65-F5344CB8AC3E}">
        <p14:creationId xmlns:p14="http://schemas.microsoft.com/office/powerpoint/2010/main" val="40761331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7999"/>
          </a:xfrm>
        </p:spPr>
        <p:txBody>
          <a:bodyPr>
            <a:noAutofit/>
          </a:bodyPr>
          <a:lstStyle/>
          <a:p>
            <a:pPr marL="457200" lvl="1" indent="0">
              <a:lnSpc>
                <a:spcPts val="3800"/>
              </a:lnSpc>
              <a:buNone/>
            </a:pPr>
            <a:r>
              <a:rPr lang="en-US" sz="4000" b="1" dirty="0"/>
              <a:t>Ezekiel’s prophecy about Tyre (Ezekiel 26:1-21)</a:t>
            </a:r>
          </a:p>
          <a:p>
            <a:pPr marL="0" indent="0" algn="ctr">
              <a:lnSpc>
                <a:spcPts val="3800"/>
              </a:lnSpc>
              <a:spcBef>
                <a:spcPts val="0"/>
              </a:spcBef>
              <a:buNone/>
            </a:pPr>
            <a:r>
              <a:rPr lang="en-US" sz="4000" b="1" dirty="0"/>
              <a:t>“Therefore thus says the Lord </a:t>
            </a:r>
            <a:r>
              <a:rPr lang="en-US" sz="4000" b="1" cap="small" dirty="0"/>
              <a:t>God</a:t>
            </a:r>
            <a:r>
              <a:rPr lang="en-US" sz="4000" b="1" dirty="0"/>
              <a:t>: ‘Behold, I am against you, O Tyre, and will cause </a:t>
            </a:r>
            <a:r>
              <a:rPr lang="en-US" sz="4000" b="1" u="sng" dirty="0"/>
              <a:t>many nations</a:t>
            </a:r>
            <a:r>
              <a:rPr lang="en-US" sz="4000" b="1" dirty="0"/>
              <a:t> to come up against you, as the sea causes its </a:t>
            </a:r>
            <a:r>
              <a:rPr lang="en-US" sz="4000" b="1" u="sng" dirty="0"/>
              <a:t>waves</a:t>
            </a:r>
            <a:r>
              <a:rPr lang="en-US" sz="4000" b="1" dirty="0"/>
              <a:t> to come up. </a:t>
            </a:r>
            <a:r>
              <a:rPr lang="en-US" sz="4000" b="1" baseline="30000" dirty="0"/>
              <a:t>4</a:t>
            </a:r>
            <a:r>
              <a:rPr lang="en-US" sz="4000" b="1" dirty="0"/>
              <a:t>And they shall </a:t>
            </a:r>
            <a:r>
              <a:rPr lang="en-US" sz="4000" b="1" u="sng" dirty="0"/>
              <a:t>destroy the walls</a:t>
            </a:r>
            <a:r>
              <a:rPr lang="en-US" sz="4000" b="1" dirty="0"/>
              <a:t> of Tyre and break down her </a:t>
            </a:r>
            <a:r>
              <a:rPr lang="en-US" sz="4000" b="1" u="sng" dirty="0"/>
              <a:t>towers</a:t>
            </a:r>
            <a:r>
              <a:rPr lang="en-US" sz="4000" b="1" dirty="0"/>
              <a:t>; I will also </a:t>
            </a:r>
            <a:r>
              <a:rPr lang="en-US" sz="4000" b="1" u="sng" dirty="0"/>
              <a:t>scrape her dust</a:t>
            </a:r>
            <a:r>
              <a:rPr lang="en-US" sz="4000" b="1" dirty="0"/>
              <a:t> from her, and make her </a:t>
            </a:r>
            <a:r>
              <a:rPr lang="en-US" sz="4000" b="1" u="sng" dirty="0"/>
              <a:t>like the top of a rock</a:t>
            </a:r>
            <a:r>
              <a:rPr lang="en-US" sz="4000" b="1" dirty="0"/>
              <a:t>. </a:t>
            </a:r>
            <a:r>
              <a:rPr lang="en-US" sz="4000" b="1" baseline="30000" dirty="0"/>
              <a:t>5</a:t>
            </a:r>
            <a:r>
              <a:rPr lang="en-US" sz="4000" b="1" dirty="0"/>
              <a:t>It shall be a place for spreading nets in the midst of the sea, for I have spoken,’ says the Lord </a:t>
            </a:r>
            <a:r>
              <a:rPr lang="en-US" sz="4000" b="1" cap="small" dirty="0"/>
              <a:t>God</a:t>
            </a:r>
            <a:r>
              <a:rPr lang="en-US" sz="4000" b="1" dirty="0"/>
              <a:t>; ‘it shall become plunder for the nations. </a:t>
            </a:r>
            <a:r>
              <a:rPr lang="en-US" sz="4000" b="1" baseline="30000" dirty="0"/>
              <a:t>6</a:t>
            </a:r>
            <a:r>
              <a:rPr lang="en-US" sz="4000" b="1" dirty="0"/>
              <a:t>Also her daughter villages which are in the fields shall be slain by the sword. Then they shall know that I am the </a:t>
            </a:r>
            <a:r>
              <a:rPr lang="en-US" sz="4000" b="1" cap="small" dirty="0"/>
              <a:t>Lord</a:t>
            </a:r>
            <a:r>
              <a:rPr lang="en-US" sz="4000" b="1" dirty="0"/>
              <a:t>.’</a:t>
            </a:r>
            <a:endParaRPr lang="en-US" sz="4000" dirty="0"/>
          </a:p>
          <a:p>
            <a:pPr marL="914400" lvl="2" indent="0" algn="ctr">
              <a:lnSpc>
                <a:spcPts val="3500"/>
              </a:lnSpc>
              <a:spcBef>
                <a:spcPts val="0"/>
              </a:spcBef>
              <a:buNone/>
            </a:pPr>
            <a:endParaRPr lang="en-US" sz="4000" dirty="0"/>
          </a:p>
        </p:txBody>
      </p:sp>
    </p:spTree>
    <p:extLst>
      <p:ext uri="{BB962C8B-B14F-4D97-AF65-F5344CB8AC3E}">
        <p14:creationId xmlns:p14="http://schemas.microsoft.com/office/powerpoint/2010/main" val="8287564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36418"/>
            <a:ext cx="12192000" cy="6421581"/>
          </a:xfrm>
        </p:spPr>
        <p:txBody>
          <a:bodyPr>
            <a:noAutofit/>
          </a:bodyPr>
          <a:lstStyle/>
          <a:p>
            <a:pPr marL="457200" lvl="1" indent="0">
              <a:lnSpc>
                <a:spcPts val="4000"/>
              </a:lnSpc>
              <a:buNone/>
            </a:pPr>
            <a:r>
              <a:rPr lang="en-US" sz="4000" b="1" dirty="0"/>
              <a:t>Ezekiel’s prophecy about Tyre (Ezekiel 26:1-21)</a:t>
            </a:r>
          </a:p>
          <a:p>
            <a:pPr marL="0" marR="0" indent="0" algn="ctr">
              <a:lnSpc>
                <a:spcPts val="4000"/>
              </a:lnSpc>
              <a:spcBef>
                <a:spcPts val="0"/>
              </a:spcBef>
              <a:buNone/>
            </a:pPr>
            <a:r>
              <a:rPr lang="en-US" sz="4000" b="1" baseline="30000" dirty="0"/>
              <a:t>7</a:t>
            </a:r>
            <a:r>
              <a:rPr lang="en-US" sz="4000" b="1" dirty="0"/>
              <a:t>“For thus says the Lord </a:t>
            </a:r>
            <a:r>
              <a:rPr lang="en-US" sz="4000" b="1" cap="small" dirty="0"/>
              <a:t>God</a:t>
            </a:r>
            <a:r>
              <a:rPr lang="en-US" sz="4000" b="1" dirty="0"/>
              <a:t>: ‘Behold, I will bring against Tyre from the north </a:t>
            </a:r>
            <a:r>
              <a:rPr lang="en-US" sz="4000" b="1" u="sng" dirty="0"/>
              <a:t>Nebuchadnezzar</a:t>
            </a:r>
            <a:r>
              <a:rPr lang="en-US" sz="4000" b="1" dirty="0"/>
              <a:t> king of Babylon, king of kings, with horses, with chariots, and with horsemen, and an army with many people. </a:t>
            </a:r>
            <a:r>
              <a:rPr lang="en-US" sz="4000" b="1" u="sng" baseline="30000" dirty="0"/>
              <a:t>8</a:t>
            </a:r>
            <a:r>
              <a:rPr lang="en-US" sz="4000" b="1" u="sng" dirty="0"/>
              <a:t>He</a:t>
            </a:r>
            <a:r>
              <a:rPr lang="en-US" sz="4000" b="1" dirty="0"/>
              <a:t> will slay with the sword your daughter villages in the fields; </a:t>
            </a:r>
            <a:r>
              <a:rPr lang="en-US" sz="4000" b="1" u="sng" dirty="0"/>
              <a:t>he</a:t>
            </a:r>
            <a:r>
              <a:rPr lang="en-US" sz="4000" b="1" dirty="0"/>
              <a:t> will heap up a siege mound against you, build a wall against you, and raise a defense against you. </a:t>
            </a:r>
            <a:r>
              <a:rPr lang="en-US" sz="4000" b="1" u="sng" baseline="30000" dirty="0"/>
              <a:t>9</a:t>
            </a:r>
            <a:r>
              <a:rPr lang="en-US" sz="4000" b="1" u="sng" dirty="0"/>
              <a:t>He</a:t>
            </a:r>
            <a:r>
              <a:rPr lang="en-US" sz="4000" b="1" dirty="0"/>
              <a:t> will direct his battering rams against your walls, and with his axes he will break down your towers. </a:t>
            </a:r>
          </a:p>
        </p:txBody>
      </p:sp>
    </p:spTree>
    <p:extLst>
      <p:ext uri="{BB962C8B-B14F-4D97-AF65-F5344CB8AC3E}">
        <p14:creationId xmlns:p14="http://schemas.microsoft.com/office/powerpoint/2010/main" val="36934074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18209"/>
            <a:ext cx="12192000" cy="6639790"/>
          </a:xfrm>
        </p:spPr>
        <p:txBody>
          <a:bodyPr>
            <a:noAutofit/>
          </a:bodyPr>
          <a:lstStyle/>
          <a:p>
            <a:pPr marL="457200" lvl="1" indent="0">
              <a:buNone/>
            </a:pPr>
            <a:r>
              <a:rPr lang="en-US" sz="4000" b="1" dirty="0"/>
              <a:t>Ezekiel’s prophecy about Tyre (Ezekiel 26:1-21)</a:t>
            </a:r>
          </a:p>
          <a:p>
            <a:pPr marL="0" marR="0" indent="0" algn="ctr">
              <a:spcBef>
                <a:spcPts val="0"/>
              </a:spcBef>
              <a:buNone/>
            </a:pPr>
            <a:r>
              <a:rPr lang="en-US" sz="4000" b="1" baseline="30000" dirty="0"/>
              <a:t>10</a:t>
            </a:r>
            <a:r>
              <a:rPr lang="en-US" sz="4000" b="1" dirty="0"/>
              <a:t>Because of the abundance of </a:t>
            </a:r>
            <a:r>
              <a:rPr lang="en-US" sz="4000" b="1" u="sng" dirty="0"/>
              <a:t>his</a:t>
            </a:r>
            <a:r>
              <a:rPr lang="en-US" sz="4000" b="1" dirty="0"/>
              <a:t> horses, their dust will cover you; your walls will shake at the noise of the horsemen, the wagons, and the chariots, when </a:t>
            </a:r>
            <a:r>
              <a:rPr lang="en-US" sz="4000" b="1" u="sng" dirty="0"/>
              <a:t>he</a:t>
            </a:r>
            <a:r>
              <a:rPr lang="en-US" sz="4000" b="1" dirty="0"/>
              <a:t> enters your gates, as men enter a city that has been breached. </a:t>
            </a:r>
          </a:p>
          <a:p>
            <a:pPr marL="0" marR="0" indent="0" algn="ctr">
              <a:spcBef>
                <a:spcPts val="0"/>
              </a:spcBef>
              <a:buNone/>
            </a:pPr>
            <a:r>
              <a:rPr lang="en-US" sz="4000" b="1" baseline="30000" dirty="0"/>
              <a:t>11</a:t>
            </a:r>
            <a:r>
              <a:rPr lang="en-US" sz="4000" b="1" dirty="0"/>
              <a:t>With the hooves of </a:t>
            </a:r>
            <a:r>
              <a:rPr lang="en-US" sz="4000" b="1" u="sng" dirty="0"/>
              <a:t>his</a:t>
            </a:r>
            <a:r>
              <a:rPr lang="en-US" sz="4000" b="1" dirty="0"/>
              <a:t> horses </a:t>
            </a:r>
            <a:r>
              <a:rPr lang="en-US" sz="4000" b="1" u="sng" dirty="0"/>
              <a:t>he</a:t>
            </a:r>
            <a:r>
              <a:rPr lang="en-US" sz="4000" b="1" dirty="0"/>
              <a:t> will trample all your streets; </a:t>
            </a:r>
            <a:r>
              <a:rPr lang="en-US" sz="4000" b="1" u="sng" dirty="0"/>
              <a:t>he</a:t>
            </a:r>
            <a:r>
              <a:rPr lang="en-US" sz="4000" b="1" dirty="0"/>
              <a:t> will slay your people by the sword, and your strong pillars will fall to the ground. </a:t>
            </a:r>
          </a:p>
          <a:p>
            <a:pPr marL="914400" lvl="2" indent="0" algn="ctr">
              <a:spcBef>
                <a:spcPts val="0"/>
              </a:spcBef>
              <a:buNone/>
            </a:pPr>
            <a:endParaRPr lang="en-US" sz="4000" b="1" dirty="0"/>
          </a:p>
        </p:txBody>
      </p:sp>
    </p:spTree>
    <p:extLst>
      <p:ext uri="{BB962C8B-B14F-4D97-AF65-F5344CB8AC3E}">
        <p14:creationId xmlns:p14="http://schemas.microsoft.com/office/powerpoint/2010/main" val="21763903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0"/>
            <a:ext cx="12364720" cy="6857999"/>
          </a:xfrm>
        </p:spPr>
        <p:txBody>
          <a:bodyPr>
            <a:noAutofit/>
          </a:bodyPr>
          <a:lstStyle/>
          <a:p>
            <a:pPr marL="457200" lvl="1" indent="0">
              <a:lnSpc>
                <a:spcPts val="4000"/>
              </a:lnSpc>
              <a:buNone/>
            </a:pPr>
            <a:r>
              <a:rPr lang="en-US" sz="4000" b="1" dirty="0"/>
              <a:t>Ezekiel’s prophecy about Tyre (Ezekiel 26:1-21)</a:t>
            </a:r>
          </a:p>
          <a:p>
            <a:pPr marL="0" marR="0" indent="0" algn="ctr">
              <a:lnSpc>
                <a:spcPts val="4000"/>
              </a:lnSpc>
              <a:spcBef>
                <a:spcPts val="0"/>
              </a:spcBef>
              <a:buNone/>
            </a:pPr>
            <a:r>
              <a:rPr lang="en-US" sz="4000" b="1" baseline="30000" dirty="0"/>
              <a:t>12</a:t>
            </a:r>
            <a:r>
              <a:rPr lang="en-US" sz="4000" b="1" u="sng" dirty="0"/>
              <a:t>They</a:t>
            </a:r>
            <a:r>
              <a:rPr lang="en-US" sz="4000" b="1" dirty="0"/>
              <a:t> will plunder your riches and pillage your merchandise; </a:t>
            </a:r>
            <a:r>
              <a:rPr lang="en-US" sz="4000" b="1" u="sng" dirty="0"/>
              <a:t>they</a:t>
            </a:r>
            <a:r>
              <a:rPr lang="en-US" sz="4000" b="1" dirty="0"/>
              <a:t> will break down your walls and destroy your pleasant houses; </a:t>
            </a:r>
            <a:r>
              <a:rPr lang="en-US" sz="4000" b="1" u="sng" dirty="0"/>
              <a:t>they</a:t>
            </a:r>
            <a:r>
              <a:rPr lang="en-US" sz="4000" b="1" dirty="0"/>
              <a:t> will lay your stones, your timber, and your soil in the midst of the water. </a:t>
            </a:r>
          </a:p>
          <a:p>
            <a:pPr marL="0" marR="0" indent="0" algn="ctr">
              <a:lnSpc>
                <a:spcPts val="4000"/>
              </a:lnSpc>
              <a:spcBef>
                <a:spcPts val="0"/>
              </a:spcBef>
              <a:buNone/>
            </a:pPr>
            <a:r>
              <a:rPr lang="en-US" sz="4000" b="1" baseline="30000" dirty="0"/>
              <a:t>13</a:t>
            </a:r>
            <a:r>
              <a:rPr lang="en-US" sz="4000" b="1" dirty="0"/>
              <a:t>I will put an end to the sound of your songs, and the sound of your harps shall be heard no more.</a:t>
            </a:r>
          </a:p>
          <a:p>
            <a:pPr marL="0" marR="0" indent="0" algn="ctr">
              <a:lnSpc>
                <a:spcPts val="4000"/>
              </a:lnSpc>
              <a:spcBef>
                <a:spcPts val="0"/>
              </a:spcBef>
              <a:buNone/>
            </a:pPr>
            <a:r>
              <a:rPr lang="en-US" sz="4000" b="1" baseline="30000" dirty="0"/>
              <a:t>14</a:t>
            </a:r>
            <a:r>
              <a:rPr lang="en-US" sz="4000" b="1" dirty="0"/>
              <a:t>I will make you like the top of a rock; you shall be a place for spreading nets, and you shall never be rebuilt, for I the LORD have spoken,’ says the Lord GOD.</a:t>
            </a:r>
          </a:p>
          <a:p>
            <a:pPr marL="914400" lvl="2" indent="0" algn="ctr">
              <a:spcBef>
                <a:spcPts val="0"/>
              </a:spcBef>
              <a:buNone/>
            </a:pPr>
            <a:endParaRPr lang="en-US" sz="3600" b="1" dirty="0"/>
          </a:p>
        </p:txBody>
      </p:sp>
    </p:spTree>
    <p:extLst>
      <p:ext uri="{BB962C8B-B14F-4D97-AF65-F5344CB8AC3E}">
        <p14:creationId xmlns:p14="http://schemas.microsoft.com/office/powerpoint/2010/main" val="32694357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7999"/>
          </a:xfrm>
        </p:spPr>
        <p:txBody>
          <a:bodyPr>
            <a:noAutofit/>
          </a:bodyPr>
          <a:lstStyle/>
          <a:p>
            <a:pPr lvl="1">
              <a:spcBef>
                <a:spcPts val="0"/>
              </a:spcBef>
            </a:pPr>
            <a:r>
              <a:rPr lang="en-US" sz="4000" b="1" dirty="0"/>
              <a:t>Requirements of this prophecy</a:t>
            </a:r>
            <a:endParaRPr lang="en-US" sz="4000" dirty="0"/>
          </a:p>
        </p:txBody>
      </p:sp>
    </p:spTree>
    <p:extLst>
      <p:ext uri="{BB962C8B-B14F-4D97-AF65-F5344CB8AC3E}">
        <p14:creationId xmlns:p14="http://schemas.microsoft.com/office/powerpoint/2010/main" val="198593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7999"/>
          </a:xfrm>
        </p:spPr>
        <p:txBody>
          <a:bodyPr>
            <a:noAutofit/>
          </a:bodyPr>
          <a:lstStyle/>
          <a:p>
            <a:pPr lvl="1">
              <a:spcBef>
                <a:spcPts val="0"/>
              </a:spcBef>
            </a:pPr>
            <a:r>
              <a:rPr lang="en-US" sz="4000" b="1" dirty="0"/>
              <a:t>Requirements of this prophecy</a:t>
            </a:r>
            <a:endParaRPr lang="en-US" sz="4000" dirty="0"/>
          </a:p>
          <a:p>
            <a:pPr lvl="2">
              <a:spcBef>
                <a:spcPts val="0"/>
              </a:spcBef>
            </a:pPr>
            <a:r>
              <a:rPr lang="en-US" sz="4000" b="1" dirty="0"/>
              <a:t>Many nations will come against Tyre</a:t>
            </a:r>
          </a:p>
        </p:txBody>
      </p:sp>
    </p:spTree>
    <p:extLst>
      <p:ext uri="{BB962C8B-B14F-4D97-AF65-F5344CB8AC3E}">
        <p14:creationId xmlns:p14="http://schemas.microsoft.com/office/powerpoint/2010/main" val="2611950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32080" y="-565667"/>
            <a:ext cx="11775440" cy="7725192"/>
          </a:xfrm>
          <a:prstGeom prst="rect">
            <a:avLst/>
          </a:prstGeom>
          <a:noFill/>
        </p:spPr>
        <p:txBody>
          <a:bodyPr wrap="square" rtlCol="0">
            <a:spAutoFit/>
          </a:bodyPr>
          <a:lstStyle/>
          <a:p>
            <a:pPr algn="ctr"/>
            <a:r>
              <a:rPr lang="en-US" sz="49600" dirty="0">
                <a:solidFill>
                  <a:schemeClr val="tx2">
                    <a:lumMod val="50000"/>
                  </a:schemeClr>
                </a:solidFill>
                <a:latin typeface="Adobe Song Std L" panose="02020300000000000000" pitchFamily="18" charset="-128"/>
                <a:ea typeface="Adobe Song Std L" panose="02020300000000000000" pitchFamily="18" charset="-128"/>
              </a:rPr>
              <a:t>?</a:t>
            </a:r>
            <a:endParaRPr lang="en-US" sz="3200" dirty="0">
              <a:solidFill>
                <a:schemeClr val="tx2">
                  <a:lumMod val="50000"/>
                </a:schemeClr>
              </a:solidFill>
              <a:latin typeface="Adobe Song Std L" panose="02020300000000000000" pitchFamily="18" charset="-128"/>
              <a:ea typeface="Adobe Song Std L" panose="02020300000000000000" pitchFamily="18" charset="-128"/>
            </a:endParaRPr>
          </a:p>
        </p:txBody>
      </p:sp>
      <p:sp>
        <p:nvSpPr>
          <p:cNvPr id="3" name="Content Placeholder 2"/>
          <p:cNvSpPr>
            <a:spLocks noGrp="1"/>
          </p:cNvSpPr>
          <p:nvPr>
            <p:ph idx="1"/>
          </p:nvPr>
        </p:nvSpPr>
        <p:spPr>
          <a:xfrm>
            <a:off x="-436418" y="872836"/>
            <a:ext cx="12628418" cy="5268191"/>
          </a:xfrm>
        </p:spPr>
        <p:txBody>
          <a:bodyPr>
            <a:noAutofit/>
          </a:bodyPr>
          <a:lstStyle/>
          <a:p>
            <a:pPr marL="457200" lvl="1" indent="0">
              <a:buNone/>
            </a:pPr>
            <a:endParaRPr lang="en-US" sz="3600" b="1" dirty="0"/>
          </a:p>
          <a:p>
            <a:pPr marL="457200" lvl="1" indent="0" algn="ctr">
              <a:buNone/>
            </a:pPr>
            <a:endParaRPr lang="en-US" sz="3600" b="1" dirty="0"/>
          </a:p>
          <a:p>
            <a:pPr marL="457200" lvl="1" indent="0" algn="ctr">
              <a:buNone/>
            </a:pPr>
            <a:r>
              <a:rPr lang="en-US" sz="6600" b="1" dirty="0"/>
              <a:t>How could ANY book prove</a:t>
            </a:r>
          </a:p>
          <a:p>
            <a:pPr marL="457200" lvl="1" indent="0" algn="ctr">
              <a:buNone/>
            </a:pPr>
            <a:r>
              <a:rPr lang="en-US" sz="6600" b="1" dirty="0"/>
              <a:t>it is from God?</a:t>
            </a:r>
          </a:p>
        </p:txBody>
      </p:sp>
    </p:spTree>
    <p:extLst>
      <p:ext uri="{BB962C8B-B14F-4D97-AF65-F5344CB8AC3E}">
        <p14:creationId xmlns:p14="http://schemas.microsoft.com/office/powerpoint/2010/main" val="23128534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7999"/>
          </a:xfrm>
        </p:spPr>
        <p:txBody>
          <a:bodyPr>
            <a:noAutofit/>
          </a:bodyPr>
          <a:lstStyle/>
          <a:p>
            <a:pPr lvl="1">
              <a:spcBef>
                <a:spcPts val="0"/>
              </a:spcBef>
            </a:pPr>
            <a:r>
              <a:rPr lang="en-US" sz="4000" b="1" dirty="0"/>
              <a:t>Requirements of this prophecy</a:t>
            </a:r>
            <a:endParaRPr lang="en-US" sz="4000" dirty="0"/>
          </a:p>
          <a:p>
            <a:pPr lvl="2">
              <a:spcBef>
                <a:spcPts val="0"/>
              </a:spcBef>
            </a:pPr>
            <a:r>
              <a:rPr lang="en-US" sz="4000" b="1" dirty="0"/>
              <a:t>Many nations will come against Tyre</a:t>
            </a:r>
          </a:p>
          <a:p>
            <a:pPr lvl="2">
              <a:spcBef>
                <a:spcPts val="0"/>
              </a:spcBef>
            </a:pPr>
            <a:r>
              <a:rPr lang="en-US" sz="4000" b="1" dirty="0"/>
              <a:t>Like the waves of the sea (in sets) </a:t>
            </a:r>
          </a:p>
        </p:txBody>
      </p:sp>
    </p:spTree>
    <p:extLst>
      <p:ext uri="{BB962C8B-B14F-4D97-AF65-F5344CB8AC3E}">
        <p14:creationId xmlns:p14="http://schemas.microsoft.com/office/powerpoint/2010/main" val="24787960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7999"/>
          </a:xfrm>
        </p:spPr>
        <p:txBody>
          <a:bodyPr>
            <a:noAutofit/>
          </a:bodyPr>
          <a:lstStyle/>
          <a:p>
            <a:pPr lvl="1">
              <a:spcBef>
                <a:spcPts val="0"/>
              </a:spcBef>
            </a:pPr>
            <a:r>
              <a:rPr lang="en-US" sz="4000" b="1" dirty="0"/>
              <a:t>Requirements of this prophecy</a:t>
            </a:r>
            <a:endParaRPr lang="en-US" sz="4000" dirty="0"/>
          </a:p>
          <a:p>
            <a:pPr lvl="2">
              <a:spcBef>
                <a:spcPts val="0"/>
              </a:spcBef>
            </a:pPr>
            <a:r>
              <a:rPr lang="en-US" sz="4000" b="1" dirty="0"/>
              <a:t>Many nations will come against Tyre</a:t>
            </a:r>
          </a:p>
          <a:p>
            <a:pPr lvl="2">
              <a:spcBef>
                <a:spcPts val="0"/>
              </a:spcBef>
            </a:pPr>
            <a:r>
              <a:rPr lang="en-US" sz="4000" b="1" dirty="0"/>
              <a:t>Like the waves of the sea (in sets) </a:t>
            </a:r>
          </a:p>
          <a:p>
            <a:pPr lvl="2">
              <a:spcBef>
                <a:spcPts val="0"/>
              </a:spcBef>
            </a:pPr>
            <a:r>
              <a:rPr lang="en-US" sz="4000" b="1" dirty="0"/>
              <a:t>Daughter villages slain by the sword</a:t>
            </a:r>
          </a:p>
        </p:txBody>
      </p:sp>
    </p:spTree>
    <p:extLst>
      <p:ext uri="{BB962C8B-B14F-4D97-AF65-F5344CB8AC3E}">
        <p14:creationId xmlns:p14="http://schemas.microsoft.com/office/powerpoint/2010/main" val="3252335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7999"/>
          </a:xfrm>
        </p:spPr>
        <p:txBody>
          <a:bodyPr>
            <a:noAutofit/>
          </a:bodyPr>
          <a:lstStyle/>
          <a:p>
            <a:pPr lvl="1">
              <a:spcBef>
                <a:spcPts val="0"/>
              </a:spcBef>
            </a:pPr>
            <a:r>
              <a:rPr lang="en-US" sz="4000" b="1" dirty="0"/>
              <a:t>Requirements of this prophecy</a:t>
            </a:r>
            <a:endParaRPr lang="en-US" sz="4000" dirty="0"/>
          </a:p>
          <a:p>
            <a:pPr lvl="2">
              <a:spcBef>
                <a:spcPts val="0"/>
              </a:spcBef>
            </a:pPr>
            <a:r>
              <a:rPr lang="en-US" sz="4000" b="1" dirty="0"/>
              <a:t>Many nations will come against Tyre</a:t>
            </a:r>
          </a:p>
          <a:p>
            <a:pPr lvl="2">
              <a:spcBef>
                <a:spcPts val="0"/>
              </a:spcBef>
            </a:pPr>
            <a:r>
              <a:rPr lang="en-US" sz="4000" b="1" dirty="0"/>
              <a:t>Like the waves of the sea (in sets) </a:t>
            </a:r>
          </a:p>
          <a:p>
            <a:pPr lvl="2">
              <a:spcBef>
                <a:spcPts val="0"/>
              </a:spcBef>
            </a:pPr>
            <a:r>
              <a:rPr lang="en-US" sz="4000" b="1" dirty="0"/>
              <a:t>Daughter villages slain by the sword</a:t>
            </a:r>
          </a:p>
          <a:p>
            <a:pPr lvl="2">
              <a:spcBef>
                <a:spcPts val="0"/>
              </a:spcBef>
            </a:pPr>
            <a:r>
              <a:rPr lang="en-US" sz="4000" b="1" dirty="0"/>
              <a:t>Destruction of the walls and towers of Tyre</a:t>
            </a:r>
          </a:p>
        </p:txBody>
      </p:sp>
    </p:spTree>
    <p:extLst>
      <p:ext uri="{BB962C8B-B14F-4D97-AF65-F5344CB8AC3E}">
        <p14:creationId xmlns:p14="http://schemas.microsoft.com/office/powerpoint/2010/main" val="36072593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7999"/>
          </a:xfrm>
        </p:spPr>
        <p:txBody>
          <a:bodyPr>
            <a:noAutofit/>
          </a:bodyPr>
          <a:lstStyle/>
          <a:p>
            <a:pPr lvl="1">
              <a:spcBef>
                <a:spcPts val="0"/>
              </a:spcBef>
            </a:pPr>
            <a:r>
              <a:rPr lang="en-US" sz="4000" b="1" dirty="0"/>
              <a:t>Requirements of this prophecy</a:t>
            </a:r>
            <a:endParaRPr lang="en-US" sz="4000" dirty="0"/>
          </a:p>
          <a:p>
            <a:pPr lvl="2">
              <a:spcBef>
                <a:spcPts val="0"/>
              </a:spcBef>
            </a:pPr>
            <a:r>
              <a:rPr lang="en-US" sz="4000" b="1" dirty="0"/>
              <a:t>Many nations will come against Tyre</a:t>
            </a:r>
          </a:p>
          <a:p>
            <a:pPr lvl="2">
              <a:spcBef>
                <a:spcPts val="0"/>
              </a:spcBef>
            </a:pPr>
            <a:r>
              <a:rPr lang="en-US" sz="4000" b="1" dirty="0"/>
              <a:t>Like the waves of the sea (in sets) </a:t>
            </a:r>
          </a:p>
          <a:p>
            <a:pPr lvl="2">
              <a:spcBef>
                <a:spcPts val="0"/>
              </a:spcBef>
            </a:pPr>
            <a:r>
              <a:rPr lang="en-US" sz="4000" b="1" dirty="0"/>
              <a:t>Daughter villages slain by the sword</a:t>
            </a:r>
          </a:p>
          <a:p>
            <a:pPr lvl="2">
              <a:spcBef>
                <a:spcPts val="0"/>
              </a:spcBef>
            </a:pPr>
            <a:r>
              <a:rPr lang="en-US" sz="4000" b="1" dirty="0"/>
              <a:t>Destruction of the walls and towers of Tyre</a:t>
            </a:r>
          </a:p>
          <a:p>
            <a:pPr lvl="2">
              <a:spcBef>
                <a:spcPts val="0"/>
              </a:spcBef>
            </a:pPr>
            <a:r>
              <a:rPr lang="en-US" sz="4000" b="1" dirty="0"/>
              <a:t>Nebuchadnezzar will breach the town</a:t>
            </a:r>
          </a:p>
        </p:txBody>
      </p:sp>
    </p:spTree>
    <p:extLst>
      <p:ext uri="{BB962C8B-B14F-4D97-AF65-F5344CB8AC3E}">
        <p14:creationId xmlns:p14="http://schemas.microsoft.com/office/powerpoint/2010/main" val="42932766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7999"/>
          </a:xfrm>
        </p:spPr>
        <p:txBody>
          <a:bodyPr>
            <a:noAutofit/>
          </a:bodyPr>
          <a:lstStyle/>
          <a:p>
            <a:pPr lvl="1">
              <a:spcBef>
                <a:spcPts val="0"/>
              </a:spcBef>
            </a:pPr>
            <a:r>
              <a:rPr lang="en-US" sz="4000" b="1" dirty="0"/>
              <a:t>Requirements of this prophecy</a:t>
            </a:r>
            <a:endParaRPr lang="en-US" sz="4000" dirty="0"/>
          </a:p>
          <a:p>
            <a:pPr lvl="2">
              <a:spcBef>
                <a:spcPts val="0"/>
              </a:spcBef>
            </a:pPr>
            <a:r>
              <a:rPr lang="en-US" sz="4000" b="1" dirty="0"/>
              <a:t>Many nations will come against Tyre</a:t>
            </a:r>
          </a:p>
          <a:p>
            <a:pPr lvl="2">
              <a:spcBef>
                <a:spcPts val="0"/>
              </a:spcBef>
            </a:pPr>
            <a:r>
              <a:rPr lang="en-US" sz="4000" b="1" dirty="0"/>
              <a:t>Like the waves of the sea (in sets) </a:t>
            </a:r>
          </a:p>
          <a:p>
            <a:pPr lvl="2">
              <a:spcBef>
                <a:spcPts val="0"/>
              </a:spcBef>
            </a:pPr>
            <a:r>
              <a:rPr lang="en-US" sz="4000" b="1" dirty="0"/>
              <a:t>Daughter villages slain by the sword</a:t>
            </a:r>
          </a:p>
          <a:p>
            <a:pPr lvl="2">
              <a:spcBef>
                <a:spcPts val="0"/>
              </a:spcBef>
            </a:pPr>
            <a:r>
              <a:rPr lang="en-US" sz="4000" b="1" dirty="0"/>
              <a:t>Destruction of the walls and towers of Tyre</a:t>
            </a:r>
          </a:p>
          <a:p>
            <a:pPr lvl="2">
              <a:spcBef>
                <a:spcPts val="0"/>
              </a:spcBef>
            </a:pPr>
            <a:r>
              <a:rPr lang="en-US" sz="4000" b="1" dirty="0"/>
              <a:t>Nebuchadnezzar will breach the town</a:t>
            </a:r>
          </a:p>
          <a:p>
            <a:pPr lvl="2">
              <a:spcBef>
                <a:spcPts val="0"/>
              </a:spcBef>
            </a:pPr>
            <a:r>
              <a:rPr lang="en-US" sz="4000" b="1" dirty="0"/>
              <a:t>The city will be cast into the sea</a:t>
            </a:r>
          </a:p>
        </p:txBody>
      </p:sp>
    </p:spTree>
    <p:extLst>
      <p:ext uri="{BB962C8B-B14F-4D97-AF65-F5344CB8AC3E}">
        <p14:creationId xmlns:p14="http://schemas.microsoft.com/office/powerpoint/2010/main" val="16757300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7999"/>
          </a:xfrm>
        </p:spPr>
        <p:txBody>
          <a:bodyPr>
            <a:noAutofit/>
          </a:bodyPr>
          <a:lstStyle/>
          <a:p>
            <a:pPr lvl="1">
              <a:spcBef>
                <a:spcPts val="0"/>
              </a:spcBef>
            </a:pPr>
            <a:r>
              <a:rPr lang="en-US" sz="4000" b="1" dirty="0"/>
              <a:t>Requirements of this prophecy</a:t>
            </a:r>
            <a:endParaRPr lang="en-US" sz="4000" dirty="0"/>
          </a:p>
          <a:p>
            <a:pPr lvl="2">
              <a:spcBef>
                <a:spcPts val="0"/>
              </a:spcBef>
            </a:pPr>
            <a:r>
              <a:rPr lang="en-US" sz="4000" b="1" dirty="0"/>
              <a:t>Many nations will come against Tyre</a:t>
            </a:r>
          </a:p>
          <a:p>
            <a:pPr lvl="2">
              <a:spcBef>
                <a:spcPts val="0"/>
              </a:spcBef>
            </a:pPr>
            <a:r>
              <a:rPr lang="en-US" sz="4000" b="1" dirty="0"/>
              <a:t>Like the waves of the sea (in sets) </a:t>
            </a:r>
          </a:p>
          <a:p>
            <a:pPr lvl="2">
              <a:spcBef>
                <a:spcPts val="0"/>
              </a:spcBef>
            </a:pPr>
            <a:r>
              <a:rPr lang="en-US" sz="4000" b="1" dirty="0"/>
              <a:t>Daughter villages slain by the sword</a:t>
            </a:r>
          </a:p>
          <a:p>
            <a:pPr lvl="2">
              <a:spcBef>
                <a:spcPts val="0"/>
              </a:spcBef>
            </a:pPr>
            <a:r>
              <a:rPr lang="en-US" sz="4000" b="1" dirty="0"/>
              <a:t>Destruction of the walls and towers of Tyre</a:t>
            </a:r>
          </a:p>
          <a:p>
            <a:pPr lvl="2">
              <a:spcBef>
                <a:spcPts val="0"/>
              </a:spcBef>
            </a:pPr>
            <a:r>
              <a:rPr lang="en-US" sz="4000" b="1" dirty="0"/>
              <a:t>Nebuchadnezzar will breach the town</a:t>
            </a:r>
          </a:p>
          <a:p>
            <a:pPr lvl="2">
              <a:spcBef>
                <a:spcPts val="0"/>
              </a:spcBef>
            </a:pPr>
            <a:r>
              <a:rPr lang="en-US" sz="4000" b="1" dirty="0"/>
              <a:t>The city will be cast into the sea</a:t>
            </a:r>
          </a:p>
          <a:p>
            <a:pPr lvl="2">
              <a:spcBef>
                <a:spcPts val="0"/>
              </a:spcBef>
            </a:pPr>
            <a:r>
              <a:rPr lang="en-US" sz="4000" b="1" dirty="0"/>
              <a:t>It will be like the top of a rock </a:t>
            </a:r>
          </a:p>
        </p:txBody>
      </p:sp>
    </p:spTree>
    <p:extLst>
      <p:ext uri="{BB962C8B-B14F-4D97-AF65-F5344CB8AC3E}">
        <p14:creationId xmlns:p14="http://schemas.microsoft.com/office/powerpoint/2010/main" val="35622155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7999"/>
          </a:xfrm>
        </p:spPr>
        <p:txBody>
          <a:bodyPr>
            <a:noAutofit/>
          </a:bodyPr>
          <a:lstStyle/>
          <a:p>
            <a:pPr lvl="1">
              <a:spcBef>
                <a:spcPts val="0"/>
              </a:spcBef>
            </a:pPr>
            <a:r>
              <a:rPr lang="en-US" sz="4000" b="1" dirty="0"/>
              <a:t>Requirements of this prophecy</a:t>
            </a:r>
            <a:endParaRPr lang="en-US" sz="4000" dirty="0"/>
          </a:p>
          <a:p>
            <a:pPr lvl="2">
              <a:spcBef>
                <a:spcPts val="0"/>
              </a:spcBef>
            </a:pPr>
            <a:r>
              <a:rPr lang="en-US" sz="4000" b="1" dirty="0"/>
              <a:t>Many nations will come against Tyre</a:t>
            </a:r>
          </a:p>
          <a:p>
            <a:pPr lvl="2">
              <a:spcBef>
                <a:spcPts val="0"/>
              </a:spcBef>
            </a:pPr>
            <a:r>
              <a:rPr lang="en-US" sz="4000" b="1" dirty="0"/>
              <a:t>Like the waves of the sea (in sets) </a:t>
            </a:r>
          </a:p>
          <a:p>
            <a:pPr lvl="2">
              <a:spcBef>
                <a:spcPts val="0"/>
              </a:spcBef>
            </a:pPr>
            <a:r>
              <a:rPr lang="en-US" sz="4000" b="1" dirty="0"/>
              <a:t>Daughter villages slain by the sword</a:t>
            </a:r>
          </a:p>
          <a:p>
            <a:pPr lvl="2">
              <a:spcBef>
                <a:spcPts val="0"/>
              </a:spcBef>
            </a:pPr>
            <a:r>
              <a:rPr lang="en-US" sz="4000" b="1" dirty="0"/>
              <a:t>Destruction of the walls and towers of Tyre</a:t>
            </a:r>
          </a:p>
          <a:p>
            <a:pPr lvl="2">
              <a:spcBef>
                <a:spcPts val="0"/>
              </a:spcBef>
            </a:pPr>
            <a:r>
              <a:rPr lang="en-US" sz="4000" b="1" dirty="0"/>
              <a:t>Nebuchadnezzar will breach the town</a:t>
            </a:r>
          </a:p>
          <a:p>
            <a:pPr lvl="2">
              <a:spcBef>
                <a:spcPts val="0"/>
              </a:spcBef>
            </a:pPr>
            <a:r>
              <a:rPr lang="en-US" sz="4000" b="1" dirty="0"/>
              <a:t>The city will be cast into the sea</a:t>
            </a:r>
          </a:p>
          <a:p>
            <a:pPr lvl="2">
              <a:spcBef>
                <a:spcPts val="0"/>
              </a:spcBef>
            </a:pPr>
            <a:r>
              <a:rPr lang="en-US" sz="4000" b="1" dirty="0"/>
              <a:t>It will be like the top of a rock </a:t>
            </a:r>
          </a:p>
          <a:p>
            <a:pPr lvl="2">
              <a:spcBef>
                <a:spcPts val="0"/>
              </a:spcBef>
            </a:pPr>
            <a:r>
              <a:rPr lang="en-US" sz="4000" b="1" dirty="0"/>
              <a:t>Fishermen will cast there nets there</a:t>
            </a:r>
          </a:p>
        </p:txBody>
      </p:sp>
    </p:spTree>
    <p:extLst>
      <p:ext uri="{BB962C8B-B14F-4D97-AF65-F5344CB8AC3E}">
        <p14:creationId xmlns:p14="http://schemas.microsoft.com/office/powerpoint/2010/main" val="2600343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7999"/>
          </a:xfrm>
        </p:spPr>
        <p:txBody>
          <a:bodyPr>
            <a:noAutofit/>
          </a:bodyPr>
          <a:lstStyle/>
          <a:p>
            <a:pPr lvl="1">
              <a:spcBef>
                <a:spcPts val="0"/>
              </a:spcBef>
            </a:pPr>
            <a:r>
              <a:rPr lang="en-US" sz="4000" b="1" dirty="0"/>
              <a:t>Requirements of this prophecy</a:t>
            </a:r>
            <a:endParaRPr lang="en-US" sz="4000" dirty="0"/>
          </a:p>
          <a:p>
            <a:pPr lvl="2">
              <a:spcBef>
                <a:spcPts val="0"/>
              </a:spcBef>
            </a:pPr>
            <a:r>
              <a:rPr lang="en-US" sz="4000" b="1" dirty="0"/>
              <a:t>Many nations will come against Tyre</a:t>
            </a:r>
          </a:p>
          <a:p>
            <a:pPr lvl="2">
              <a:spcBef>
                <a:spcPts val="0"/>
              </a:spcBef>
            </a:pPr>
            <a:r>
              <a:rPr lang="en-US" sz="4000" b="1" dirty="0"/>
              <a:t>Like the waves of the sea (in sets) </a:t>
            </a:r>
          </a:p>
          <a:p>
            <a:pPr lvl="2">
              <a:spcBef>
                <a:spcPts val="0"/>
              </a:spcBef>
            </a:pPr>
            <a:r>
              <a:rPr lang="en-US" sz="4000" b="1" dirty="0"/>
              <a:t>Daughter villages slain by the sword</a:t>
            </a:r>
          </a:p>
          <a:p>
            <a:pPr lvl="2">
              <a:spcBef>
                <a:spcPts val="0"/>
              </a:spcBef>
            </a:pPr>
            <a:r>
              <a:rPr lang="en-US" sz="4000" b="1" dirty="0"/>
              <a:t>Destruction of the walls and towers of Tyre</a:t>
            </a:r>
          </a:p>
          <a:p>
            <a:pPr lvl="2">
              <a:spcBef>
                <a:spcPts val="0"/>
              </a:spcBef>
            </a:pPr>
            <a:r>
              <a:rPr lang="en-US" sz="4000" b="1" dirty="0"/>
              <a:t>Nebuchadnezzar will breach the town</a:t>
            </a:r>
          </a:p>
          <a:p>
            <a:pPr lvl="2">
              <a:spcBef>
                <a:spcPts val="0"/>
              </a:spcBef>
            </a:pPr>
            <a:r>
              <a:rPr lang="en-US" sz="4000" b="1" dirty="0"/>
              <a:t>The city will be cast into the sea</a:t>
            </a:r>
          </a:p>
          <a:p>
            <a:pPr lvl="2">
              <a:spcBef>
                <a:spcPts val="0"/>
              </a:spcBef>
            </a:pPr>
            <a:r>
              <a:rPr lang="en-US" sz="4000" b="1" dirty="0"/>
              <a:t>It will be like the top of a rock </a:t>
            </a:r>
          </a:p>
          <a:p>
            <a:pPr lvl="2">
              <a:spcBef>
                <a:spcPts val="0"/>
              </a:spcBef>
            </a:pPr>
            <a:r>
              <a:rPr lang="en-US" sz="4000" b="1" dirty="0"/>
              <a:t>Fishermen will cast there nets there</a:t>
            </a:r>
          </a:p>
          <a:p>
            <a:pPr lvl="2">
              <a:spcBef>
                <a:spcPts val="0"/>
              </a:spcBef>
            </a:pPr>
            <a:r>
              <a:rPr lang="en-US" sz="4000" b="1" dirty="0"/>
              <a:t>This city will never be rebuilt</a:t>
            </a:r>
          </a:p>
        </p:txBody>
      </p:sp>
    </p:spTree>
    <p:extLst>
      <p:ext uri="{BB962C8B-B14F-4D97-AF65-F5344CB8AC3E}">
        <p14:creationId xmlns:p14="http://schemas.microsoft.com/office/powerpoint/2010/main" val="9396224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Autofit/>
          </a:bodyPr>
          <a:lstStyle/>
          <a:p>
            <a:pPr>
              <a:spcBef>
                <a:spcPts val="0"/>
              </a:spcBef>
            </a:pPr>
            <a:r>
              <a:rPr lang="en-US" sz="4000" b="1" dirty="0"/>
              <a:t>Many nations will come against Tyre</a:t>
            </a:r>
          </a:p>
          <a:p>
            <a:pPr marL="457200" lvl="1" indent="0">
              <a:spcBef>
                <a:spcPts val="0"/>
              </a:spcBef>
              <a:buNone/>
            </a:pPr>
            <a:endParaRPr lang="en-US" sz="4000" b="1" dirty="0"/>
          </a:p>
        </p:txBody>
      </p:sp>
    </p:spTree>
    <p:extLst>
      <p:ext uri="{BB962C8B-B14F-4D97-AF65-F5344CB8AC3E}">
        <p14:creationId xmlns:p14="http://schemas.microsoft.com/office/powerpoint/2010/main" val="41320080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Autofit/>
          </a:bodyPr>
          <a:lstStyle/>
          <a:p>
            <a:pPr>
              <a:spcBef>
                <a:spcPts val="0"/>
              </a:spcBef>
            </a:pPr>
            <a:r>
              <a:rPr lang="en-US" sz="4000" b="1" dirty="0"/>
              <a:t>Many nations will come against Tyre</a:t>
            </a:r>
          </a:p>
          <a:p>
            <a:pPr lvl="1">
              <a:spcBef>
                <a:spcPts val="0"/>
              </a:spcBef>
            </a:pPr>
            <a:r>
              <a:rPr lang="en-US" sz="4000" b="1" dirty="0"/>
              <a:t>Tyre had been occupied for 2,000 years!</a:t>
            </a:r>
          </a:p>
          <a:p>
            <a:pPr marL="457200" lvl="1" indent="0">
              <a:spcBef>
                <a:spcPts val="0"/>
              </a:spcBef>
              <a:buNone/>
            </a:pPr>
            <a:endParaRPr lang="en-US" sz="4000" b="1" dirty="0"/>
          </a:p>
        </p:txBody>
      </p:sp>
    </p:spTree>
    <p:extLst>
      <p:ext uri="{BB962C8B-B14F-4D97-AF65-F5344CB8AC3E}">
        <p14:creationId xmlns:p14="http://schemas.microsoft.com/office/powerpoint/2010/main" val="586466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232" y="592282"/>
            <a:ext cx="11615352" cy="6265718"/>
          </a:xfrm>
        </p:spPr>
        <p:txBody>
          <a:bodyPr>
            <a:noAutofit/>
          </a:bodyPr>
          <a:lstStyle/>
          <a:p>
            <a:pPr marL="457200" lvl="1" indent="0">
              <a:spcBef>
                <a:spcPts val="0"/>
              </a:spcBef>
              <a:buNone/>
            </a:pPr>
            <a:r>
              <a:rPr lang="en-US" sz="4400" b="1" dirty="0"/>
              <a:t>Isaiah 46:9-10 (NKJV)</a:t>
            </a:r>
            <a:br>
              <a:rPr lang="en-US" sz="4400" b="1" dirty="0"/>
            </a:br>
            <a:r>
              <a:rPr lang="en-US" sz="4400" b="1" i="1" dirty="0"/>
              <a:t>Remember the former things of old, For I am God, and there is no other; I am God, and there is </a:t>
            </a:r>
            <a:r>
              <a:rPr lang="en-US" sz="4400" b="1" i="1" u="sng" dirty="0"/>
              <a:t>none like Me</a:t>
            </a:r>
            <a:r>
              <a:rPr lang="en-US" sz="4400" b="1" i="1" dirty="0"/>
              <a:t>, declaring </a:t>
            </a:r>
            <a:r>
              <a:rPr lang="en-US" sz="4400" b="1" i="1" u="sng" dirty="0"/>
              <a:t>the end from the beginning</a:t>
            </a:r>
            <a:r>
              <a:rPr lang="en-US" sz="4400" b="1" i="1" dirty="0"/>
              <a:t>, and from ancient times things that are </a:t>
            </a:r>
            <a:r>
              <a:rPr lang="en-US" sz="4400" b="1" i="1" u="sng" dirty="0"/>
              <a:t>not yet done</a:t>
            </a:r>
            <a:r>
              <a:rPr lang="en-US" sz="4400" b="1" i="1" dirty="0"/>
              <a:t>, saying, ‘My counsel shall stand, And I will do all My pleasure,’ </a:t>
            </a:r>
            <a:endParaRPr lang="en-US" sz="4400" b="1" dirty="0"/>
          </a:p>
          <a:p>
            <a:pPr marL="457200" lvl="1" indent="0">
              <a:spcBef>
                <a:spcPts val="0"/>
              </a:spcBef>
              <a:buNone/>
            </a:pPr>
            <a:endParaRPr lang="en-US" sz="3600" b="1" dirty="0"/>
          </a:p>
        </p:txBody>
      </p:sp>
    </p:spTree>
    <p:extLst>
      <p:ext uri="{BB962C8B-B14F-4D97-AF65-F5344CB8AC3E}">
        <p14:creationId xmlns:p14="http://schemas.microsoft.com/office/powerpoint/2010/main" val="30325379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Autofit/>
          </a:bodyPr>
          <a:lstStyle/>
          <a:p>
            <a:pPr>
              <a:spcBef>
                <a:spcPts val="0"/>
              </a:spcBef>
            </a:pPr>
            <a:r>
              <a:rPr lang="en-US" sz="4000" b="1" dirty="0"/>
              <a:t>Many nations will come against Tyre</a:t>
            </a:r>
          </a:p>
          <a:p>
            <a:pPr lvl="1">
              <a:spcBef>
                <a:spcPts val="0"/>
              </a:spcBef>
            </a:pPr>
            <a:r>
              <a:rPr lang="en-US" sz="4000" b="1" dirty="0"/>
              <a:t>Tyre had been occupied for 2,000 years!</a:t>
            </a:r>
          </a:p>
          <a:p>
            <a:pPr>
              <a:spcBef>
                <a:spcPts val="0"/>
              </a:spcBef>
            </a:pPr>
            <a:r>
              <a:rPr lang="en-US" sz="4000" b="1" dirty="0"/>
              <a:t>Like the waves of the sea (in sets)</a:t>
            </a:r>
          </a:p>
          <a:p>
            <a:pPr marL="457200" lvl="1" indent="0">
              <a:spcBef>
                <a:spcPts val="0"/>
              </a:spcBef>
              <a:buNone/>
            </a:pPr>
            <a:endParaRPr lang="en-US" sz="4000" b="1" dirty="0"/>
          </a:p>
        </p:txBody>
      </p:sp>
    </p:spTree>
    <p:extLst>
      <p:ext uri="{BB962C8B-B14F-4D97-AF65-F5344CB8AC3E}">
        <p14:creationId xmlns:p14="http://schemas.microsoft.com/office/powerpoint/2010/main" val="13875200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Autofit/>
          </a:bodyPr>
          <a:lstStyle/>
          <a:p>
            <a:pPr>
              <a:spcBef>
                <a:spcPts val="0"/>
              </a:spcBef>
            </a:pPr>
            <a:r>
              <a:rPr lang="en-US" sz="4000" b="1" dirty="0"/>
              <a:t>Many nations will come against Tyre</a:t>
            </a:r>
          </a:p>
          <a:p>
            <a:pPr lvl="1">
              <a:spcBef>
                <a:spcPts val="0"/>
              </a:spcBef>
            </a:pPr>
            <a:r>
              <a:rPr lang="en-US" sz="4000" b="1" dirty="0"/>
              <a:t>Tyre had been occupied for 2,000 years!</a:t>
            </a:r>
          </a:p>
          <a:p>
            <a:pPr>
              <a:spcBef>
                <a:spcPts val="0"/>
              </a:spcBef>
            </a:pPr>
            <a:r>
              <a:rPr lang="en-US" sz="4000" b="1" dirty="0"/>
              <a:t>Like the waves of the sea (in sets)</a:t>
            </a:r>
          </a:p>
          <a:p>
            <a:pPr lvl="1">
              <a:spcBef>
                <a:spcPts val="0"/>
              </a:spcBef>
            </a:pPr>
            <a:r>
              <a:rPr lang="en-US" sz="4000" b="1" dirty="0"/>
              <a:t>Different times</a:t>
            </a:r>
          </a:p>
          <a:p>
            <a:pPr marL="457200" lvl="1" indent="0">
              <a:spcBef>
                <a:spcPts val="0"/>
              </a:spcBef>
              <a:buNone/>
            </a:pPr>
            <a:endParaRPr lang="en-US" sz="4000" b="1" dirty="0"/>
          </a:p>
        </p:txBody>
      </p:sp>
    </p:spTree>
    <p:extLst>
      <p:ext uri="{BB962C8B-B14F-4D97-AF65-F5344CB8AC3E}">
        <p14:creationId xmlns:p14="http://schemas.microsoft.com/office/powerpoint/2010/main" val="36673782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Autofit/>
          </a:bodyPr>
          <a:lstStyle/>
          <a:p>
            <a:pPr>
              <a:spcBef>
                <a:spcPts val="0"/>
              </a:spcBef>
            </a:pPr>
            <a:r>
              <a:rPr lang="en-US" sz="4000" b="1" dirty="0"/>
              <a:t>Many nations will come against Tyre</a:t>
            </a:r>
          </a:p>
          <a:p>
            <a:pPr lvl="1">
              <a:spcBef>
                <a:spcPts val="0"/>
              </a:spcBef>
            </a:pPr>
            <a:r>
              <a:rPr lang="en-US" sz="4000" b="1" dirty="0"/>
              <a:t>Tyre had been occupied for 2,000 years!</a:t>
            </a:r>
          </a:p>
          <a:p>
            <a:pPr>
              <a:spcBef>
                <a:spcPts val="0"/>
              </a:spcBef>
            </a:pPr>
            <a:r>
              <a:rPr lang="en-US" sz="4000" b="1" dirty="0"/>
              <a:t>Like the waves of the sea (in sets)</a:t>
            </a:r>
          </a:p>
          <a:p>
            <a:pPr lvl="1">
              <a:spcBef>
                <a:spcPts val="0"/>
              </a:spcBef>
            </a:pPr>
            <a:r>
              <a:rPr lang="en-US" sz="4000" b="1" dirty="0"/>
              <a:t>Different times</a:t>
            </a:r>
          </a:p>
          <a:p>
            <a:pPr>
              <a:spcBef>
                <a:spcPts val="0"/>
              </a:spcBef>
            </a:pPr>
            <a:r>
              <a:rPr lang="en-US" sz="4000" b="1" dirty="0"/>
              <a:t>Daughter villages slain by the sword</a:t>
            </a:r>
          </a:p>
          <a:p>
            <a:pPr marL="457200" lvl="1" indent="0">
              <a:spcBef>
                <a:spcPts val="0"/>
              </a:spcBef>
              <a:buNone/>
            </a:pPr>
            <a:endParaRPr lang="en-US" sz="4000" b="1" dirty="0"/>
          </a:p>
        </p:txBody>
      </p:sp>
    </p:spTree>
    <p:extLst>
      <p:ext uri="{BB962C8B-B14F-4D97-AF65-F5344CB8AC3E}">
        <p14:creationId xmlns:p14="http://schemas.microsoft.com/office/powerpoint/2010/main" val="31450905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Autofit/>
          </a:bodyPr>
          <a:lstStyle/>
          <a:p>
            <a:pPr>
              <a:spcBef>
                <a:spcPts val="0"/>
              </a:spcBef>
            </a:pPr>
            <a:r>
              <a:rPr lang="en-US" sz="4000" b="1" dirty="0"/>
              <a:t>Many nations will come against Tyre</a:t>
            </a:r>
          </a:p>
          <a:p>
            <a:pPr lvl="1">
              <a:spcBef>
                <a:spcPts val="0"/>
              </a:spcBef>
            </a:pPr>
            <a:r>
              <a:rPr lang="en-US" sz="4000" b="1" dirty="0"/>
              <a:t>Tyre had been occupied for 2,000 years!</a:t>
            </a:r>
          </a:p>
          <a:p>
            <a:pPr>
              <a:spcBef>
                <a:spcPts val="0"/>
              </a:spcBef>
            </a:pPr>
            <a:r>
              <a:rPr lang="en-US" sz="4000" b="1" dirty="0"/>
              <a:t>Like the waves of the sea (in sets)</a:t>
            </a:r>
          </a:p>
          <a:p>
            <a:pPr lvl="1">
              <a:spcBef>
                <a:spcPts val="0"/>
              </a:spcBef>
            </a:pPr>
            <a:r>
              <a:rPr lang="en-US" sz="4000" b="1" dirty="0"/>
              <a:t>Different times</a:t>
            </a:r>
          </a:p>
          <a:p>
            <a:pPr>
              <a:spcBef>
                <a:spcPts val="0"/>
              </a:spcBef>
            </a:pPr>
            <a:r>
              <a:rPr lang="en-US" sz="4000" b="1" dirty="0"/>
              <a:t>Daughter villages slain by the sword</a:t>
            </a:r>
          </a:p>
          <a:p>
            <a:pPr>
              <a:spcBef>
                <a:spcPts val="0"/>
              </a:spcBef>
            </a:pPr>
            <a:r>
              <a:rPr lang="en-US" sz="4000" b="1" dirty="0"/>
              <a:t>Destruction of the walls and towers of Tyre</a:t>
            </a:r>
          </a:p>
          <a:p>
            <a:pPr marL="457200" lvl="1" indent="0">
              <a:spcBef>
                <a:spcPts val="0"/>
              </a:spcBef>
              <a:buNone/>
            </a:pPr>
            <a:endParaRPr lang="en-US" sz="4000" b="1" dirty="0"/>
          </a:p>
        </p:txBody>
      </p:sp>
    </p:spTree>
    <p:extLst>
      <p:ext uri="{BB962C8B-B14F-4D97-AF65-F5344CB8AC3E}">
        <p14:creationId xmlns:p14="http://schemas.microsoft.com/office/powerpoint/2010/main" val="38694188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Autofit/>
          </a:bodyPr>
          <a:lstStyle/>
          <a:p>
            <a:pPr>
              <a:spcBef>
                <a:spcPts val="0"/>
              </a:spcBef>
            </a:pPr>
            <a:r>
              <a:rPr lang="en-US" sz="4000" b="1" dirty="0"/>
              <a:t>Many nations will come against Tyre</a:t>
            </a:r>
          </a:p>
          <a:p>
            <a:pPr lvl="1">
              <a:spcBef>
                <a:spcPts val="0"/>
              </a:spcBef>
            </a:pPr>
            <a:r>
              <a:rPr lang="en-US" sz="4000" b="1" dirty="0"/>
              <a:t>Tyre had been occupied for 2,000 years!</a:t>
            </a:r>
          </a:p>
          <a:p>
            <a:pPr>
              <a:spcBef>
                <a:spcPts val="0"/>
              </a:spcBef>
            </a:pPr>
            <a:r>
              <a:rPr lang="en-US" sz="4000" b="1" dirty="0"/>
              <a:t>Like the waves of the sea (in sets)</a:t>
            </a:r>
          </a:p>
          <a:p>
            <a:pPr lvl="1">
              <a:spcBef>
                <a:spcPts val="0"/>
              </a:spcBef>
            </a:pPr>
            <a:r>
              <a:rPr lang="en-US" sz="4000" b="1" dirty="0"/>
              <a:t>Different times</a:t>
            </a:r>
          </a:p>
          <a:p>
            <a:pPr>
              <a:spcBef>
                <a:spcPts val="0"/>
              </a:spcBef>
            </a:pPr>
            <a:r>
              <a:rPr lang="en-US" sz="4000" b="1" dirty="0"/>
              <a:t>Daughter villages slain by the sword</a:t>
            </a:r>
          </a:p>
          <a:p>
            <a:pPr>
              <a:spcBef>
                <a:spcPts val="0"/>
              </a:spcBef>
            </a:pPr>
            <a:r>
              <a:rPr lang="en-US" sz="4000" b="1" dirty="0"/>
              <a:t>Destruction of the walls and towers of Tyre</a:t>
            </a:r>
          </a:p>
          <a:p>
            <a:pPr>
              <a:spcBef>
                <a:spcPts val="0"/>
              </a:spcBef>
            </a:pPr>
            <a:r>
              <a:rPr lang="en-US" sz="4000" b="1" dirty="0"/>
              <a:t>Nebuchadnezzar will breach the town</a:t>
            </a:r>
          </a:p>
          <a:p>
            <a:pPr marL="457200" lvl="1" indent="0">
              <a:spcBef>
                <a:spcPts val="0"/>
              </a:spcBef>
              <a:buNone/>
            </a:pPr>
            <a:endParaRPr lang="en-US" sz="4000" b="1" dirty="0"/>
          </a:p>
        </p:txBody>
      </p:sp>
    </p:spTree>
    <p:extLst>
      <p:ext uri="{BB962C8B-B14F-4D97-AF65-F5344CB8AC3E}">
        <p14:creationId xmlns:p14="http://schemas.microsoft.com/office/powerpoint/2010/main" val="4872204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Autofit/>
          </a:bodyPr>
          <a:lstStyle/>
          <a:p>
            <a:pPr>
              <a:spcBef>
                <a:spcPts val="0"/>
              </a:spcBef>
            </a:pPr>
            <a:r>
              <a:rPr lang="en-US" sz="4000" b="1" dirty="0"/>
              <a:t>Many nations will come against Tyre</a:t>
            </a:r>
          </a:p>
          <a:p>
            <a:pPr lvl="1">
              <a:spcBef>
                <a:spcPts val="0"/>
              </a:spcBef>
            </a:pPr>
            <a:r>
              <a:rPr lang="en-US" sz="4000" b="1" dirty="0"/>
              <a:t>Tyre had been occupied for 2,000 years!</a:t>
            </a:r>
          </a:p>
          <a:p>
            <a:pPr>
              <a:spcBef>
                <a:spcPts val="0"/>
              </a:spcBef>
            </a:pPr>
            <a:r>
              <a:rPr lang="en-US" sz="4000" b="1" dirty="0"/>
              <a:t>Like the waves of the sea (in sets)</a:t>
            </a:r>
          </a:p>
          <a:p>
            <a:pPr lvl="1">
              <a:spcBef>
                <a:spcPts val="0"/>
              </a:spcBef>
            </a:pPr>
            <a:r>
              <a:rPr lang="en-US" sz="4000" b="1" dirty="0"/>
              <a:t>Different times</a:t>
            </a:r>
          </a:p>
          <a:p>
            <a:pPr>
              <a:spcBef>
                <a:spcPts val="0"/>
              </a:spcBef>
            </a:pPr>
            <a:r>
              <a:rPr lang="en-US" sz="4000" b="1" dirty="0"/>
              <a:t>Daughter villages slain by the sword</a:t>
            </a:r>
          </a:p>
          <a:p>
            <a:pPr>
              <a:spcBef>
                <a:spcPts val="0"/>
              </a:spcBef>
            </a:pPr>
            <a:r>
              <a:rPr lang="en-US" sz="4000" b="1" dirty="0"/>
              <a:t>Destruction of the walls and towers of Tyre</a:t>
            </a:r>
          </a:p>
          <a:p>
            <a:pPr>
              <a:spcBef>
                <a:spcPts val="0"/>
              </a:spcBef>
            </a:pPr>
            <a:r>
              <a:rPr lang="en-US" sz="4000" b="1" dirty="0"/>
              <a:t>Nebuchadnezzar will breach the town</a:t>
            </a:r>
          </a:p>
          <a:p>
            <a:pPr lvl="1">
              <a:spcBef>
                <a:spcPts val="0"/>
              </a:spcBef>
            </a:pPr>
            <a:r>
              <a:rPr lang="en-US" sz="4000" b="1" dirty="0" err="1"/>
              <a:t>Nebby</a:t>
            </a:r>
            <a:r>
              <a:rPr lang="en-US" sz="4000" b="1" dirty="0"/>
              <a:t> sieged Tyre for 13 years (586BC)</a:t>
            </a:r>
          </a:p>
          <a:p>
            <a:pPr marL="457200" lvl="1" indent="0">
              <a:spcBef>
                <a:spcPts val="0"/>
              </a:spcBef>
              <a:buNone/>
            </a:pPr>
            <a:endParaRPr lang="en-US" sz="4000" b="1" dirty="0"/>
          </a:p>
        </p:txBody>
      </p:sp>
    </p:spTree>
    <p:extLst>
      <p:ext uri="{BB962C8B-B14F-4D97-AF65-F5344CB8AC3E}">
        <p14:creationId xmlns:p14="http://schemas.microsoft.com/office/powerpoint/2010/main" val="38368140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Autofit/>
          </a:bodyPr>
          <a:lstStyle/>
          <a:p>
            <a:pPr>
              <a:spcBef>
                <a:spcPts val="0"/>
              </a:spcBef>
            </a:pPr>
            <a:r>
              <a:rPr lang="en-US" sz="4000" b="1" dirty="0"/>
              <a:t>Many nations will come against Tyre</a:t>
            </a:r>
          </a:p>
          <a:p>
            <a:pPr lvl="1">
              <a:spcBef>
                <a:spcPts val="0"/>
              </a:spcBef>
            </a:pPr>
            <a:r>
              <a:rPr lang="en-US" sz="4000" b="1" dirty="0"/>
              <a:t>Tyre had been occupied for 2,000 years!</a:t>
            </a:r>
          </a:p>
          <a:p>
            <a:pPr>
              <a:spcBef>
                <a:spcPts val="0"/>
              </a:spcBef>
            </a:pPr>
            <a:r>
              <a:rPr lang="en-US" sz="4000" b="1" dirty="0"/>
              <a:t>Like the waves of the sea (in sets)</a:t>
            </a:r>
          </a:p>
          <a:p>
            <a:pPr lvl="1">
              <a:spcBef>
                <a:spcPts val="0"/>
              </a:spcBef>
            </a:pPr>
            <a:r>
              <a:rPr lang="en-US" sz="4000" b="1" dirty="0"/>
              <a:t>Different times</a:t>
            </a:r>
          </a:p>
          <a:p>
            <a:pPr>
              <a:spcBef>
                <a:spcPts val="0"/>
              </a:spcBef>
            </a:pPr>
            <a:r>
              <a:rPr lang="en-US" sz="4000" b="1" dirty="0"/>
              <a:t>Daughter villages slain by the sword</a:t>
            </a:r>
          </a:p>
          <a:p>
            <a:pPr>
              <a:spcBef>
                <a:spcPts val="0"/>
              </a:spcBef>
            </a:pPr>
            <a:r>
              <a:rPr lang="en-US" sz="4000" b="1" dirty="0"/>
              <a:t>Destruction of the walls and towers of Tyre</a:t>
            </a:r>
          </a:p>
          <a:p>
            <a:pPr>
              <a:spcBef>
                <a:spcPts val="0"/>
              </a:spcBef>
            </a:pPr>
            <a:r>
              <a:rPr lang="en-US" sz="4000" b="1" dirty="0"/>
              <a:t>Nebuchadnezzar will breach the town</a:t>
            </a:r>
          </a:p>
          <a:p>
            <a:pPr lvl="1">
              <a:spcBef>
                <a:spcPts val="0"/>
              </a:spcBef>
            </a:pPr>
            <a:r>
              <a:rPr lang="en-US" sz="4000" b="1" dirty="0" err="1"/>
              <a:t>Nebby</a:t>
            </a:r>
            <a:r>
              <a:rPr lang="en-US" sz="4000" b="1" dirty="0"/>
              <a:t> sieged Tyre for 13 years (586BC)</a:t>
            </a:r>
          </a:p>
          <a:p>
            <a:pPr lvl="1">
              <a:spcBef>
                <a:spcPts val="0"/>
              </a:spcBef>
            </a:pPr>
            <a:r>
              <a:rPr lang="en-US" sz="4000" b="1" dirty="0"/>
              <a:t>The people of Tyre retreated to an Island ½ mile off the coast</a:t>
            </a:r>
          </a:p>
          <a:p>
            <a:pPr marL="457200" lvl="1" indent="0">
              <a:spcBef>
                <a:spcPts val="0"/>
              </a:spcBef>
              <a:buNone/>
            </a:pPr>
            <a:endParaRPr lang="en-US" sz="4000" b="1" dirty="0"/>
          </a:p>
        </p:txBody>
      </p:sp>
    </p:spTree>
    <p:extLst>
      <p:ext uri="{BB962C8B-B14F-4D97-AF65-F5344CB8AC3E}">
        <p14:creationId xmlns:p14="http://schemas.microsoft.com/office/powerpoint/2010/main" val="21701267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40080"/>
            <a:ext cx="12192000" cy="6217919"/>
          </a:xfrm>
        </p:spPr>
        <p:txBody>
          <a:bodyPr>
            <a:noAutofit/>
          </a:bodyPr>
          <a:lstStyle/>
          <a:p>
            <a:pPr lvl="2">
              <a:spcBef>
                <a:spcPts val="0"/>
              </a:spcBef>
            </a:pPr>
            <a:r>
              <a:rPr lang="en-US" sz="4000" b="1" dirty="0"/>
              <a:t>The city will be cast into the sea</a:t>
            </a:r>
          </a:p>
          <a:p>
            <a:pPr marL="914400" lvl="2" indent="0">
              <a:spcBef>
                <a:spcPts val="0"/>
              </a:spcBef>
              <a:buNone/>
            </a:pPr>
            <a:endParaRPr lang="en-US" sz="4000" b="1" dirty="0"/>
          </a:p>
        </p:txBody>
      </p:sp>
    </p:spTree>
    <p:extLst>
      <p:ext uri="{BB962C8B-B14F-4D97-AF65-F5344CB8AC3E}">
        <p14:creationId xmlns:p14="http://schemas.microsoft.com/office/powerpoint/2010/main" val="12474001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40080"/>
            <a:ext cx="12192000" cy="6217919"/>
          </a:xfrm>
        </p:spPr>
        <p:txBody>
          <a:bodyPr>
            <a:noAutofit/>
          </a:bodyPr>
          <a:lstStyle/>
          <a:p>
            <a:pPr lvl="2">
              <a:spcBef>
                <a:spcPts val="0"/>
              </a:spcBef>
            </a:pPr>
            <a:r>
              <a:rPr lang="en-US" sz="4000" b="1" dirty="0"/>
              <a:t>The city will be cast into the sea</a:t>
            </a:r>
          </a:p>
          <a:p>
            <a:pPr lvl="2">
              <a:spcBef>
                <a:spcPts val="0"/>
              </a:spcBef>
            </a:pPr>
            <a:r>
              <a:rPr lang="en-US" sz="4000" b="1" dirty="0"/>
              <a:t>It will be like the top of a rock </a:t>
            </a:r>
          </a:p>
        </p:txBody>
      </p:sp>
    </p:spTree>
    <p:extLst>
      <p:ext uri="{BB962C8B-B14F-4D97-AF65-F5344CB8AC3E}">
        <p14:creationId xmlns:p14="http://schemas.microsoft.com/office/powerpoint/2010/main" val="26211141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40080"/>
            <a:ext cx="12192000" cy="6217919"/>
          </a:xfrm>
        </p:spPr>
        <p:txBody>
          <a:bodyPr>
            <a:noAutofit/>
          </a:bodyPr>
          <a:lstStyle/>
          <a:p>
            <a:pPr lvl="2">
              <a:spcBef>
                <a:spcPts val="0"/>
              </a:spcBef>
            </a:pPr>
            <a:r>
              <a:rPr lang="en-US" sz="4000" b="1" dirty="0"/>
              <a:t>The city will be cast into the sea</a:t>
            </a:r>
          </a:p>
          <a:p>
            <a:pPr lvl="2">
              <a:spcBef>
                <a:spcPts val="0"/>
              </a:spcBef>
            </a:pPr>
            <a:r>
              <a:rPr lang="en-US" sz="4000" b="1" dirty="0"/>
              <a:t>It will be like the top of a rock </a:t>
            </a:r>
          </a:p>
          <a:p>
            <a:pPr lvl="3">
              <a:spcBef>
                <a:spcPts val="0"/>
              </a:spcBef>
            </a:pPr>
            <a:r>
              <a:rPr lang="en-US" sz="4000" b="1" dirty="0"/>
              <a:t>Alexander the Great (332 BC)</a:t>
            </a:r>
          </a:p>
        </p:txBody>
      </p:sp>
    </p:spTree>
    <p:extLst>
      <p:ext uri="{BB962C8B-B14F-4D97-AF65-F5344CB8AC3E}">
        <p14:creationId xmlns:p14="http://schemas.microsoft.com/office/powerpoint/2010/main" val="311352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850154" y="914401"/>
            <a:ext cx="11087846" cy="3982720"/>
          </a:xfrm>
        </p:spPr>
        <p:txBody>
          <a:bodyPr/>
          <a:lstStyle/>
          <a:p>
            <a:r>
              <a:rPr lang="en-US" sz="13800" dirty="0">
                <a:solidFill>
                  <a:schemeClr val="tx1"/>
                </a:solidFill>
              </a:rPr>
              <a:t>Prophecy</a:t>
            </a:r>
            <a:endParaRPr lang="en-US" sz="9600" dirty="0">
              <a:solidFill>
                <a:schemeClr val="tx1"/>
              </a:solidFill>
            </a:endParaRPr>
          </a:p>
        </p:txBody>
      </p:sp>
    </p:spTree>
    <p:extLst>
      <p:ext uri="{BB962C8B-B14F-4D97-AF65-F5344CB8AC3E}">
        <p14:creationId xmlns:p14="http://schemas.microsoft.com/office/powerpoint/2010/main" val="5560355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40080"/>
            <a:ext cx="12192000" cy="6217919"/>
          </a:xfrm>
        </p:spPr>
        <p:txBody>
          <a:bodyPr>
            <a:noAutofit/>
          </a:bodyPr>
          <a:lstStyle/>
          <a:p>
            <a:pPr lvl="2">
              <a:spcBef>
                <a:spcPts val="0"/>
              </a:spcBef>
            </a:pPr>
            <a:r>
              <a:rPr lang="en-US" sz="4000" b="1" dirty="0"/>
              <a:t>The city will be cast into the sea</a:t>
            </a:r>
          </a:p>
          <a:p>
            <a:pPr lvl="2">
              <a:spcBef>
                <a:spcPts val="0"/>
              </a:spcBef>
            </a:pPr>
            <a:r>
              <a:rPr lang="en-US" sz="4000" b="1" dirty="0"/>
              <a:t>It will be like the top of a rock </a:t>
            </a:r>
          </a:p>
          <a:p>
            <a:pPr lvl="3">
              <a:spcBef>
                <a:spcPts val="0"/>
              </a:spcBef>
            </a:pPr>
            <a:r>
              <a:rPr lang="en-US" sz="4000" b="1" dirty="0"/>
              <a:t>Alexander the Great (332 BC)</a:t>
            </a:r>
          </a:p>
          <a:p>
            <a:pPr lvl="3">
              <a:spcBef>
                <a:spcPts val="0"/>
              </a:spcBef>
            </a:pPr>
            <a:r>
              <a:rPr lang="en-US" sz="4000" b="1" dirty="0"/>
              <a:t>They retreated again</a:t>
            </a:r>
          </a:p>
        </p:txBody>
      </p:sp>
    </p:spTree>
    <p:extLst>
      <p:ext uri="{BB962C8B-B14F-4D97-AF65-F5344CB8AC3E}">
        <p14:creationId xmlns:p14="http://schemas.microsoft.com/office/powerpoint/2010/main" val="37429418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40080"/>
            <a:ext cx="12192000" cy="6217919"/>
          </a:xfrm>
        </p:spPr>
        <p:txBody>
          <a:bodyPr>
            <a:noAutofit/>
          </a:bodyPr>
          <a:lstStyle/>
          <a:p>
            <a:pPr lvl="2">
              <a:spcBef>
                <a:spcPts val="0"/>
              </a:spcBef>
            </a:pPr>
            <a:r>
              <a:rPr lang="en-US" sz="4000" b="1" dirty="0"/>
              <a:t>The city will be cast into the sea</a:t>
            </a:r>
          </a:p>
          <a:p>
            <a:pPr lvl="2">
              <a:spcBef>
                <a:spcPts val="0"/>
              </a:spcBef>
            </a:pPr>
            <a:r>
              <a:rPr lang="en-US" sz="4000" b="1" dirty="0"/>
              <a:t>It will be like the top of a rock </a:t>
            </a:r>
          </a:p>
          <a:p>
            <a:pPr lvl="3">
              <a:spcBef>
                <a:spcPts val="0"/>
              </a:spcBef>
            </a:pPr>
            <a:r>
              <a:rPr lang="en-US" sz="4000" b="1" dirty="0"/>
              <a:t>Alexander the Great (332 BC)</a:t>
            </a:r>
          </a:p>
          <a:p>
            <a:pPr lvl="3">
              <a:spcBef>
                <a:spcPts val="0"/>
              </a:spcBef>
            </a:pPr>
            <a:r>
              <a:rPr lang="en-US" sz="4000" b="1" dirty="0"/>
              <a:t>They retreated again</a:t>
            </a:r>
          </a:p>
          <a:p>
            <a:pPr lvl="4">
              <a:spcBef>
                <a:spcPts val="0"/>
              </a:spcBef>
            </a:pPr>
            <a:r>
              <a:rPr lang="en-US" sz="4000" b="1" dirty="0"/>
              <a:t>He built a causeway</a:t>
            </a:r>
          </a:p>
        </p:txBody>
      </p:sp>
    </p:spTree>
    <p:extLst>
      <p:ext uri="{BB962C8B-B14F-4D97-AF65-F5344CB8AC3E}">
        <p14:creationId xmlns:p14="http://schemas.microsoft.com/office/powerpoint/2010/main" val="6306820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1360" y="-173064"/>
            <a:ext cx="10468462" cy="7986104"/>
          </a:xfrm>
        </p:spPr>
      </p:pic>
    </p:spTree>
    <p:extLst>
      <p:ext uri="{BB962C8B-B14F-4D97-AF65-F5344CB8AC3E}">
        <p14:creationId xmlns:p14="http://schemas.microsoft.com/office/powerpoint/2010/main" val="38885019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29087" y="-154745"/>
            <a:ext cx="9603036" cy="7858736"/>
          </a:xfrm>
        </p:spPr>
      </p:pic>
    </p:spTree>
    <p:extLst>
      <p:ext uri="{BB962C8B-B14F-4D97-AF65-F5344CB8AC3E}">
        <p14:creationId xmlns:p14="http://schemas.microsoft.com/office/powerpoint/2010/main" val="36872736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38481"/>
            <a:ext cx="12192000" cy="5899390"/>
          </a:xfrm>
        </p:spPr>
        <p:txBody>
          <a:bodyPr>
            <a:noAutofit/>
          </a:bodyPr>
          <a:lstStyle/>
          <a:p>
            <a:pPr lvl="2">
              <a:spcBef>
                <a:spcPts val="0"/>
              </a:spcBef>
            </a:pPr>
            <a:r>
              <a:rPr lang="en-US" sz="4000" b="1" dirty="0"/>
              <a:t>The city will be cast into the sea</a:t>
            </a:r>
          </a:p>
          <a:p>
            <a:pPr lvl="2">
              <a:spcBef>
                <a:spcPts val="0"/>
              </a:spcBef>
            </a:pPr>
            <a:r>
              <a:rPr lang="en-US" sz="4000" b="1" dirty="0"/>
              <a:t>It will be like the top of a rock </a:t>
            </a:r>
          </a:p>
          <a:p>
            <a:pPr lvl="3">
              <a:spcBef>
                <a:spcPts val="0"/>
              </a:spcBef>
            </a:pPr>
            <a:r>
              <a:rPr lang="en-US" sz="4000" b="1" dirty="0"/>
              <a:t>Alexander the Great (332 BC)</a:t>
            </a:r>
          </a:p>
          <a:p>
            <a:pPr lvl="3">
              <a:spcBef>
                <a:spcPts val="0"/>
              </a:spcBef>
            </a:pPr>
            <a:r>
              <a:rPr lang="en-US" sz="4000" b="1" dirty="0"/>
              <a:t>They retreated again</a:t>
            </a:r>
          </a:p>
          <a:p>
            <a:pPr lvl="4">
              <a:spcBef>
                <a:spcPts val="0"/>
              </a:spcBef>
            </a:pPr>
            <a:r>
              <a:rPr lang="en-US" sz="4000" b="1" dirty="0"/>
              <a:t>He built a causeway</a:t>
            </a:r>
          </a:p>
          <a:p>
            <a:pPr lvl="2">
              <a:spcBef>
                <a:spcPts val="0"/>
              </a:spcBef>
            </a:pPr>
            <a:r>
              <a:rPr lang="en-US" sz="4000" b="1" dirty="0"/>
              <a:t>Fishermen will cast there nets there </a:t>
            </a:r>
          </a:p>
        </p:txBody>
      </p:sp>
    </p:spTree>
    <p:extLst>
      <p:ext uri="{BB962C8B-B14F-4D97-AF65-F5344CB8AC3E}">
        <p14:creationId xmlns:p14="http://schemas.microsoft.com/office/powerpoint/2010/main" val="3555114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38481"/>
            <a:ext cx="12192000" cy="5899390"/>
          </a:xfrm>
        </p:spPr>
        <p:txBody>
          <a:bodyPr>
            <a:noAutofit/>
          </a:bodyPr>
          <a:lstStyle/>
          <a:p>
            <a:pPr lvl="2">
              <a:spcBef>
                <a:spcPts val="0"/>
              </a:spcBef>
            </a:pPr>
            <a:r>
              <a:rPr lang="en-US" sz="4000" b="1" dirty="0"/>
              <a:t>The city will be cast into the sea</a:t>
            </a:r>
          </a:p>
          <a:p>
            <a:pPr lvl="2">
              <a:spcBef>
                <a:spcPts val="0"/>
              </a:spcBef>
            </a:pPr>
            <a:r>
              <a:rPr lang="en-US" sz="4000" b="1" dirty="0"/>
              <a:t>It will be like the top of a rock </a:t>
            </a:r>
          </a:p>
          <a:p>
            <a:pPr lvl="3">
              <a:spcBef>
                <a:spcPts val="0"/>
              </a:spcBef>
            </a:pPr>
            <a:r>
              <a:rPr lang="en-US" sz="4000" b="1" dirty="0"/>
              <a:t>Alexander the Great (332 BC)</a:t>
            </a:r>
          </a:p>
          <a:p>
            <a:pPr lvl="3">
              <a:spcBef>
                <a:spcPts val="0"/>
              </a:spcBef>
            </a:pPr>
            <a:r>
              <a:rPr lang="en-US" sz="4000" b="1" dirty="0"/>
              <a:t>They retreated again</a:t>
            </a:r>
          </a:p>
          <a:p>
            <a:pPr lvl="4">
              <a:spcBef>
                <a:spcPts val="0"/>
              </a:spcBef>
            </a:pPr>
            <a:r>
              <a:rPr lang="en-US" sz="4000" b="1" dirty="0"/>
              <a:t>He built a causeway</a:t>
            </a:r>
          </a:p>
          <a:p>
            <a:pPr lvl="2">
              <a:spcBef>
                <a:spcPts val="0"/>
              </a:spcBef>
            </a:pPr>
            <a:r>
              <a:rPr lang="en-US" sz="4000" b="1" dirty="0"/>
              <a:t>Fishermen will cast there nets there</a:t>
            </a:r>
          </a:p>
          <a:p>
            <a:pPr lvl="3">
              <a:spcBef>
                <a:spcPts val="0"/>
              </a:spcBef>
            </a:pPr>
            <a:r>
              <a:rPr lang="en-US" sz="4000" b="1" dirty="0"/>
              <a:t>The only thing that has constantly happened there is fishing</a:t>
            </a:r>
          </a:p>
        </p:txBody>
      </p:sp>
    </p:spTree>
    <p:extLst>
      <p:ext uri="{BB962C8B-B14F-4D97-AF65-F5344CB8AC3E}">
        <p14:creationId xmlns:p14="http://schemas.microsoft.com/office/powerpoint/2010/main" val="22765733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1440"/>
            <a:ext cx="12192000" cy="5894173"/>
          </a:xfrm>
        </p:spPr>
        <p:txBody>
          <a:bodyPr>
            <a:noAutofit/>
          </a:bodyPr>
          <a:lstStyle/>
          <a:p>
            <a:pPr lvl="2">
              <a:lnSpc>
                <a:spcPct val="80000"/>
              </a:lnSpc>
              <a:spcBef>
                <a:spcPts val="0"/>
              </a:spcBef>
            </a:pPr>
            <a:r>
              <a:rPr lang="en-US" sz="4000" b="1" dirty="0"/>
              <a:t>Tyre will “never be rebuilt” Ezekiel 26:12</a:t>
            </a:r>
          </a:p>
        </p:txBody>
      </p:sp>
    </p:spTree>
    <p:extLst>
      <p:ext uri="{BB962C8B-B14F-4D97-AF65-F5344CB8AC3E}">
        <p14:creationId xmlns:p14="http://schemas.microsoft.com/office/powerpoint/2010/main" val="241450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1440"/>
            <a:ext cx="12192000" cy="5894173"/>
          </a:xfrm>
        </p:spPr>
        <p:txBody>
          <a:bodyPr>
            <a:noAutofit/>
          </a:bodyPr>
          <a:lstStyle/>
          <a:p>
            <a:pPr lvl="2">
              <a:lnSpc>
                <a:spcPct val="80000"/>
              </a:lnSpc>
              <a:spcBef>
                <a:spcPts val="0"/>
              </a:spcBef>
            </a:pPr>
            <a:r>
              <a:rPr lang="en-US" sz="4000" b="1" dirty="0"/>
              <a:t>Tyre will “never be rebuilt” Ezekiel 26:12</a:t>
            </a:r>
          </a:p>
          <a:p>
            <a:pPr lvl="3">
              <a:lnSpc>
                <a:spcPct val="80000"/>
              </a:lnSpc>
              <a:spcBef>
                <a:spcPts val="0"/>
              </a:spcBef>
            </a:pPr>
            <a:r>
              <a:rPr lang="en-US" sz="4000" b="1" dirty="0"/>
              <a:t>Rebuilt: “be </a:t>
            </a:r>
            <a:r>
              <a:rPr lang="en-US" sz="4000" b="1" u="sng" dirty="0"/>
              <a:t>restored</a:t>
            </a:r>
            <a:r>
              <a:rPr lang="en-US" sz="4000" b="1" dirty="0"/>
              <a:t>, return to a prior existing state”</a:t>
            </a:r>
          </a:p>
        </p:txBody>
      </p:sp>
    </p:spTree>
    <p:extLst>
      <p:ext uri="{BB962C8B-B14F-4D97-AF65-F5344CB8AC3E}">
        <p14:creationId xmlns:p14="http://schemas.microsoft.com/office/powerpoint/2010/main" val="38381293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4016"/>
            <a:ext cx="12376276" cy="6985720"/>
          </a:xfrm>
        </p:spPr>
      </p:pic>
    </p:spTree>
    <p:extLst>
      <p:ext uri="{BB962C8B-B14F-4D97-AF65-F5344CB8AC3E}">
        <p14:creationId xmlns:p14="http://schemas.microsoft.com/office/powerpoint/2010/main" val="40443629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1440"/>
            <a:ext cx="12192000" cy="5894173"/>
          </a:xfrm>
        </p:spPr>
        <p:txBody>
          <a:bodyPr>
            <a:noAutofit/>
          </a:bodyPr>
          <a:lstStyle/>
          <a:p>
            <a:pPr lvl="2">
              <a:lnSpc>
                <a:spcPct val="80000"/>
              </a:lnSpc>
              <a:spcBef>
                <a:spcPts val="0"/>
              </a:spcBef>
            </a:pPr>
            <a:r>
              <a:rPr lang="en-US" sz="4000" b="1" dirty="0"/>
              <a:t>Tyre will “never be rebuilt” Ezekiel 26:12</a:t>
            </a:r>
          </a:p>
          <a:p>
            <a:pPr lvl="3">
              <a:lnSpc>
                <a:spcPct val="80000"/>
              </a:lnSpc>
              <a:spcBef>
                <a:spcPts val="0"/>
              </a:spcBef>
            </a:pPr>
            <a:r>
              <a:rPr lang="en-US" sz="4000" b="1" dirty="0"/>
              <a:t>Rebuilt: “be </a:t>
            </a:r>
            <a:r>
              <a:rPr lang="en-US" sz="4000" b="1" u="sng" dirty="0"/>
              <a:t>restored</a:t>
            </a:r>
            <a:r>
              <a:rPr lang="en-US" sz="4000" b="1" dirty="0"/>
              <a:t>, return to a prior existing state”</a:t>
            </a:r>
          </a:p>
          <a:p>
            <a:pPr lvl="3">
              <a:lnSpc>
                <a:spcPct val="80000"/>
              </a:lnSpc>
              <a:spcBef>
                <a:spcPts val="0"/>
              </a:spcBef>
            </a:pPr>
            <a:r>
              <a:rPr lang="en-US" sz="4000" b="1" dirty="0"/>
              <a:t>Modern day Tyre???</a:t>
            </a:r>
          </a:p>
        </p:txBody>
      </p:sp>
    </p:spTree>
    <p:extLst>
      <p:ext uri="{BB962C8B-B14F-4D97-AF65-F5344CB8AC3E}">
        <p14:creationId xmlns:p14="http://schemas.microsoft.com/office/powerpoint/2010/main" val="61256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509155"/>
            <a:ext cx="12192000" cy="3943856"/>
          </a:xfrm>
        </p:spPr>
        <p:txBody>
          <a:bodyPr>
            <a:noAutofit/>
          </a:bodyPr>
          <a:lstStyle/>
          <a:p>
            <a:pPr lvl="1" indent="-742950">
              <a:spcBef>
                <a:spcPts val="0"/>
              </a:spcBef>
              <a:buFont typeface="+mj-lt"/>
              <a:buAutoNum type="arabicPeriod"/>
            </a:pPr>
            <a:r>
              <a:rPr lang="en-US" sz="5400" b="1" i="1" dirty="0"/>
              <a:t>It proves that the message is from God</a:t>
            </a:r>
          </a:p>
        </p:txBody>
      </p:sp>
    </p:spTree>
    <p:extLst>
      <p:ext uri="{BB962C8B-B14F-4D97-AF65-F5344CB8AC3E}">
        <p14:creationId xmlns:p14="http://schemas.microsoft.com/office/powerpoint/2010/main" val="4170758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821" y="-4561609"/>
            <a:ext cx="19130122" cy="14347593"/>
          </a:xfrm>
        </p:spPr>
      </p:pic>
    </p:spTree>
    <p:extLst>
      <p:ext uri="{BB962C8B-B14F-4D97-AF65-F5344CB8AC3E}">
        <p14:creationId xmlns:p14="http://schemas.microsoft.com/office/powerpoint/2010/main" val="70611909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1440"/>
            <a:ext cx="12192000" cy="5894173"/>
          </a:xfrm>
        </p:spPr>
        <p:txBody>
          <a:bodyPr>
            <a:noAutofit/>
          </a:bodyPr>
          <a:lstStyle/>
          <a:p>
            <a:pPr lvl="2">
              <a:lnSpc>
                <a:spcPct val="80000"/>
              </a:lnSpc>
              <a:spcBef>
                <a:spcPts val="0"/>
              </a:spcBef>
            </a:pPr>
            <a:r>
              <a:rPr lang="en-US" sz="4000" b="1" dirty="0"/>
              <a:t>Tyre will “never be rebuilt” Ezekiel 26:12</a:t>
            </a:r>
          </a:p>
          <a:p>
            <a:pPr lvl="3">
              <a:lnSpc>
                <a:spcPct val="80000"/>
              </a:lnSpc>
              <a:spcBef>
                <a:spcPts val="0"/>
              </a:spcBef>
            </a:pPr>
            <a:r>
              <a:rPr lang="en-US" sz="4000" b="1" dirty="0"/>
              <a:t>Rebuilt: “be </a:t>
            </a:r>
            <a:r>
              <a:rPr lang="en-US" sz="4000" b="1" u="sng" dirty="0"/>
              <a:t>restored</a:t>
            </a:r>
            <a:r>
              <a:rPr lang="en-US" sz="4000" b="1" dirty="0"/>
              <a:t>, return to a prior existing state”</a:t>
            </a:r>
          </a:p>
          <a:p>
            <a:pPr lvl="3">
              <a:lnSpc>
                <a:spcPct val="80000"/>
              </a:lnSpc>
              <a:spcBef>
                <a:spcPts val="0"/>
              </a:spcBef>
            </a:pPr>
            <a:r>
              <a:rPr lang="en-US" sz="4000" b="1" dirty="0"/>
              <a:t>Modern day Tyre???</a:t>
            </a:r>
          </a:p>
          <a:p>
            <a:pPr lvl="3">
              <a:lnSpc>
                <a:spcPct val="80000"/>
              </a:lnSpc>
              <a:spcBef>
                <a:spcPts val="0"/>
              </a:spcBef>
            </a:pPr>
            <a:r>
              <a:rPr lang="en-US" sz="4000" b="1" dirty="0"/>
              <a:t>Can’t rebuild what is under water</a:t>
            </a:r>
          </a:p>
        </p:txBody>
      </p:sp>
    </p:spTree>
    <p:extLst>
      <p:ext uri="{BB962C8B-B14F-4D97-AF65-F5344CB8AC3E}">
        <p14:creationId xmlns:p14="http://schemas.microsoft.com/office/powerpoint/2010/main" val="19856774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1440"/>
            <a:ext cx="12192000" cy="5894173"/>
          </a:xfrm>
        </p:spPr>
        <p:txBody>
          <a:bodyPr>
            <a:noAutofit/>
          </a:bodyPr>
          <a:lstStyle/>
          <a:p>
            <a:pPr lvl="2">
              <a:lnSpc>
                <a:spcPct val="80000"/>
              </a:lnSpc>
              <a:spcBef>
                <a:spcPts val="0"/>
              </a:spcBef>
            </a:pPr>
            <a:r>
              <a:rPr lang="en-US" sz="4000" b="1" dirty="0"/>
              <a:t>Tyre will “never be rebuilt” Ezekiel 26:12</a:t>
            </a:r>
          </a:p>
          <a:p>
            <a:pPr lvl="3">
              <a:lnSpc>
                <a:spcPct val="80000"/>
              </a:lnSpc>
              <a:spcBef>
                <a:spcPts val="0"/>
              </a:spcBef>
            </a:pPr>
            <a:r>
              <a:rPr lang="en-US" sz="4000" b="1" dirty="0"/>
              <a:t>Rebuilt: “be </a:t>
            </a:r>
            <a:r>
              <a:rPr lang="en-US" sz="4000" b="1" u="sng" dirty="0"/>
              <a:t>restored</a:t>
            </a:r>
            <a:r>
              <a:rPr lang="en-US" sz="4000" b="1" dirty="0"/>
              <a:t>, return to a prior existing state”</a:t>
            </a:r>
          </a:p>
          <a:p>
            <a:pPr lvl="3">
              <a:lnSpc>
                <a:spcPct val="80000"/>
              </a:lnSpc>
              <a:spcBef>
                <a:spcPts val="0"/>
              </a:spcBef>
            </a:pPr>
            <a:r>
              <a:rPr lang="en-US" sz="4000" b="1" dirty="0"/>
              <a:t>Modern day Tyre???</a:t>
            </a:r>
          </a:p>
          <a:p>
            <a:pPr lvl="3">
              <a:lnSpc>
                <a:spcPct val="80000"/>
              </a:lnSpc>
              <a:spcBef>
                <a:spcPts val="0"/>
              </a:spcBef>
            </a:pPr>
            <a:r>
              <a:rPr lang="en-US" sz="4000" b="1" dirty="0"/>
              <a:t>Can’t rebuild what is under water</a:t>
            </a:r>
          </a:p>
          <a:p>
            <a:pPr lvl="3">
              <a:lnSpc>
                <a:spcPct val="80000"/>
              </a:lnSpc>
              <a:spcBef>
                <a:spcPts val="0"/>
              </a:spcBef>
            </a:pPr>
            <a:r>
              <a:rPr lang="en-US" sz="4000" b="1" dirty="0"/>
              <a:t>Historical sources indicate “New Tyre” “Old Tyre” distinction</a:t>
            </a:r>
          </a:p>
        </p:txBody>
      </p:sp>
    </p:spTree>
    <p:extLst>
      <p:ext uri="{BB962C8B-B14F-4D97-AF65-F5344CB8AC3E}">
        <p14:creationId xmlns:p14="http://schemas.microsoft.com/office/powerpoint/2010/main" val="36319198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1440"/>
            <a:ext cx="12192000" cy="5894173"/>
          </a:xfrm>
        </p:spPr>
        <p:txBody>
          <a:bodyPr>
            <a:noAutofit/>
          </a:bodyPr>
          <a:lstStyle/>
          <a:p>
            <a:pPr lvl="2">
              <a:lnSpc>
                <a:spcPct val="80000"/>
              </a:lnSpc>
              <a:spcBef>
                <a:spcPts val="0"/>
              </a:spcBef>
            </a:pPr>
            <a:r>
              <a:rPr lang="en-US" sz="4000" b="1" dirty="0"/>
              <a:t>Tyre will “never be rebuilt” Ezekiel 26:12</a:t>
            </a:r>
          </a:p>
          <a:p>
            <a:pPr lvl="3">
              <a:lnSpc>
                <a:spcPct val="80000"/>
              </a:lnSpc>
              <a:spcBef>
                <a:spcPts val="0"/>
              </a:spcBef>
            </a:pPr>
            <a:r>
              <a:rPr lang="en-US" sz="4000" b="1" dirty="0"/>
              <a:t>Rebuilt: “be </a:t>
            </a:r>
            <a:r>
              <a:rPr lang="en-US" sz="4000" b="1" u="sng" dirty="0"/>
              <a:t>restored</a:t>
            </a:r>
            <a:r>
              <a:rPr lang="en-US" sz="4000" b="1" dirty="0"/>
              <a:t>, return to a prior existing state”</a:t>
            </a:r>
          </a:p>
          <a:p>
            <a:pPr lvl="3">
              <a:lnSpc>
                <a:spcPct val="80000"/>
              </a:lnSpc>
              <a:spcBef>
                <a:spcPts val="0"/>
              </a:spcBef>
            </a:pPr>
            <a:r>
              <a:rPr lang="en-US" sz="4000" b="1" dirty="0"/>
              <a:t>Modern day Tyre???</a:t>
            </a:r>
          </a:p>
          <a:p>
            <a:pPr lvl="3">
              <a:lnSpc>
                <a:spcPct val="80000"/>
              </a:lnSpc>
              <a:spcBef>
                <a:spcPts val="0"/>
              </a:spcBef>
            </a:pPr>
            <a:r>
              <a:rPr lang="en-US" sz="4000" b="1" dirty="0"/>
              <a:t>Can’t rebuild what is under water</a:t>
            </a:r>
          </a:p>
          <a:p>
            <a:pPr lvl="3">
              <a:lnSpc>
                <a:spcPct val="80000"/>
              </a:lnSpc>
              <a:spcBef>
                <a:spcPts val="0"/>
              </a:spcBef>
            </a:pPr>
            <a:r>
              <a:rPr lang="en-US" sz="4000" b="1" dirty="0"/>
              <a:t>Historical sources indicate “New Tyre” “Old Tyre” distinction</a:t>
            </a:r>
          </a:p>
          <a:p>
            <a:pPr lvl="3">
              <a:lnSpc>
                <a:spcPct val="80000"/>
              </a:lnSpc>
              <a:spcBef>
                <a:spcPts val="0"/>
              </a:spcBef>
            </a:pPr>
            <a:r>
              <a:rPr lang="en-US" sz="4000" b="1" dirty="0"/>
              <a:t>We can’t call any “New Tyre” a “rebuilt Tyre” for two reasons</a:t>
            </a:r>
          </a:p>
        </p:txBody>
      </p:sp>
    </p:spTree>
    <p:extLst>
      <p:ext uri="{BB962C8B-B14F-4D97-AF65-F5344CB8AC3E}">
        <p14:creationId xmlns:p14="http://schemas.microsoft.com/office/powerpoint/2010/main" val="7369800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1440"/>
            <a:ext cx="12192000" cy="5894173"/>
          </a:xfrm>
        </p:spPr>
        <p:txBody>
          <a:bodyPr>
            <a:noAutofit/>
          </a:bodyPr>
          <a:lstStyle/>
          <a:p>
            <a:pPr lvl="2">
              <a:lnSpc>
                <a:spcPct val="80000"/>
              </a:lnSpc>
              <a:spcBef>
                <a:spcPts val="0"/>
              </a:spcBef>
            </a:pPr>
            <a:r>
              <a:rPr lang="en-US" sz="4000" b="1" dirty="0"/>
              <a:t>Tyre will “never be rebuilt” Ezekiel 26:12</a:t>
            </a:r>
          </a:p>
          <a:p>
            <a:pPr lvl="3">
              <a:lnSpc>
                <a:spcPct val="80000"/>
              </a:lnSpc>
              <a:spcBef>
                <a:spcPts val="0"/>
              </a:spcBef>
            </a:pPr>
            <a:r>
              <a:rPr lang="en-US" sz="4000" b="1" dirty="0"/>
              <a:t>Rebuilt: “be </a:t>
            </a:r>
            <a:r>
              <a:rPr lang="en-US" sz="4000" b="1" u="sng" dirty="0"/>
              <a:t>restored</a:t>
            </a:r>
            <a:r>
              <a:rPr lang="en-US" sz="4000" b="1" dirty="0"/>
              <a:t>, return to a prior existing state”</a:t>
            </a:r>
          </a:p>
          <a:p>
            <a:pPr lvl="3">
              <a:lnSpc>
                <a:spcPct val="80000"/>
              </a:lnSpc>
              <a:spcBef>
                <a:spcPts val="0"/>
              </a:spcBef>
            </a:pPr>
            <a:r>
              <a:rPr lang="en-US" sz="4000" b="1" dirty="0"/>
              <a:t>Modern day Tyre???</a:t>
            </a:r>
          </a:p>
          <a:p>
            <a:pPr lvl="3">
              <a:lnSpc>
                <a:spcPct val="80000"/>
              </a:lnSpc>
              <a:spcBef>
                <a:spcPts val="0"/>
              </a:spcBef>
            </a:pPr>
            <a:r>
              <a:rPr lang="en-US" sz="4000" b="1" dirty="0"/>
              <a:t>Can’t rebuild what is under water</a:t>
            </a:r>
          </a:p>
          <a:p>
            <a:pPr lvl="3">
              <a:lnSpc>
                <a:spcPct val="80000"/>
              </a:lnSpc>
              <a:spcBef>
                <a:spcPts val="0"/>
              </a:spcBef>
            </a:pPr>
            <a:r>
              <a:rPr lang="en-US" sz="4000" b="1" dirty="0"/>
              <a:t>Historical sources indicate “New Tyre” “Old Tyre” distinction</a:t>
            </a:r>
          </a:p>
          <a:p>
            <a:pPr lvl="3">
              <a:lnSpc>
                <a:spcPct val="80000"/>
              </a:lnSpc>
              <a:spcBef>
                <a:spcPts val="0"/>
              </a:spcBef>
            </a:pPr>
            <a:r>
              <a:rPr lang="en-US" sz="4000" b="1" dirty="0"/>
              <a:t>We can’t call any “New Tyre” a “rebuilt Tyre” for two reasons</a:t>
            </a:r>
          </a:p>
          <a:p>
            <a:pPr lvl="4">
              <a:lnSpc>
                <a:spcPct val="80000"/>
              </a:lnSpc>
              <a:spcBef>
                <a:spcPts val="0"/>
              </a:spcBef>
            </a:pPr>
            <a:r>
              <a:rPr lang="en-US" sz="4000" b="1" dirty="0"/>
              <a:t>1: No “old parts” were used</a:t>
            </a:r>
          </a:p>
        </p:txBody>
      </p:sp>
    </p:spTree>
    <p:extLst>
      <p:ext uri="{BB962C8B-B14F-4D97-AF65-F5344CB8AC3E}">
        <p14:creationId xmlns:p14="http://schemas.microsoft.com/office/powerpoint/2010/main" val="83821018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1440"/>
            <a:ext cx="12192000" cy="5894173"/>
          </a:xfrm>
        </p:spPr>
        <p:txBody>
          <a:bodyPr>
            <a:noAutofit/>
          </a:bodyPr>
          <a:lstStyle/>
          <a:p>
            <a:pPr lvl="2">
              <a:lnSpc>
                <a:spcPct val="80000"/>
              </a:lnSpc>
              <a:spcBef>
                <a:spcPts val="0"/>
              </a:spcBef>
            </a:pPr>
            <a:r>
              <a:rPr lang="en-US" sz="4000" b="1" dirty="0"/>
              <a:t>Tyre will “never be rebuilt” Ezekiel 26:12</a:t>
            </a:r>
          </a:p>
          <a:p>
            <a:pPr lvl="3">
              <a:lnSpc>
                <a:spcPct val="80000"/>
              </a:lnSpc>
              <a:spcBef>
                <a:spcPts val="0"/>
              </a:spcBef>
            </a:pPr>
            <a:r>
              <a:rPr lang="en-US" sz="4000" b="1" dirty="0"/>
              <a:t>Rebuilt: “be </a:t>
            </a:r>
            <a:r>
              <a:rPr lang="en-US" sz="4000" b="1" u="sng" dirty="0"/>
              <a:t>restored</a:t>
            </a:r>
            <a:r>
              <a:rPr lang="en-US" sz="4000" b="1" dirty="0"/>
              <a:t>, return to a prior existing state”</a:t>
            </a:r>
          </a:p>
          <a:p>
            <a:pPr lvl="3">
              <a:lnSpc>
                <a:spcPct val="80000"/>
              </a:lnSpc>
              <a:spcBef>
                <a:spcPts val="0"/>
              </a:spcBef>
            </a:pPr>
            <a:r>
              <a:rPr lang="en-US" sz="4000" b="1" dirty="0"/>
              <a:t>Modern day Tyre???</a:t>
            </a:r>
          </a:p>
          <a:p>
            <a:pPr lvl="3">
              <a:lnSpc>
                <a:spcPct val="80000"/>
              </a:lnSpc>
              <a:spcBef>
                <a:spcPts val="0"/>
              </a:spcBef>
            </a:pPr>
            <a:r>
              <a:rPr lang="en-US" sz="4000" b="1" dirty="0"/>
              <a:t>Can’t rebuild what is under water</a:t>
            </a:r>
          </a:p>
          <a:p>
            <a:pPr lvl="3">
              <a:lnSpc>
                <a:spcPct val="80000"/>
              </a:lnSpc>
              <a:spcBef>
                <a:spcPts val="0"/>
              </a:spcBef>
            </a:pPr>
            <a:r>
              <a:rPr lang="en-US" sz="4000" b="1" dirty="0"/>
              <a:t>Historical sources indicate “New Tyre” “Old Tyre” distinction</a:t>
            </a:r>
          </a:p>
          <a:p>
            <a:pPr lvl="3">
              <a:lnSpc>
                <a:spcPct val="80000"/>
              </a:lnSpc>
              <a:spcBef>
                <a:spcPts val="0"/>
              </a:spcBef>
            </a:pPr>
            <a:r>
              <a:rPr lang="en-US" sz="4000" b="1" dirty="0"/>
              <a:t>We can’t call any “New Tyre” a “rebuilt Tyre” for two reasons</a:t>
            </a:r>
          </a:p>
          <a:p>
            <a:pPr lvl="4">
              <a:lnSpc>
                <a:spcPct val="80000"/>
              </a:lnSpc>
              <a:spcBef>
                <a:spcPts val="0"/>
              </a:spcBef>
            </a:pPr>
            <a:r>
              <a:rPr lang="en-US" sz="4000" b="1" dirty="0"/>
              <a:t>1: No “old parts” were used</a:t>
            </a:r>
          </a:p>
          <a:p>
            <a:pPr lvl="4">
              <a:lnSpc>
                <a:spcPct val="80000"/>
              </a:lnSpc>
              <a:spcBef>
                <a:spcPts val="0"/>
              </a:spcBef>
            </a:pPr>
            <a:r>
              <a:rPr lang="en-US" sz="4000" b="1" dirty="0"/>
              <a:t>2: No resemblance to the old city</a:t>
            </a:r>
          </a:p>
        </p:txBody>
      </p:sp>
    </p:spTree>
    <p:extLst>
      <p:ext uri="{BB962C8B-B14F-4D97-AF65-F5344CB8AC3E}">
        <p14:creationId xmlns:p14="http://schemas.microsoft.com/office/powerpoint/2010/main" val="7490543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7557025"/>
          </a:xfrm>
        </p:spPr>
      </p:pic>
    </p:spTree>
    <p:extLst>
      <p:ext uri="{BB962C8B-B14F-4D97-AF65-F5344CB8AC3E}">
        <p14:creationId xmlns:p14="http://schemas.microsoft.com/office/powerpoint/2010/main" val="41321292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334736"/>
            <a:ext cx="12192000" cy="8102520"/>
          </a:xfrm>
        </p:spPr>
      </p:pic>
    </p:spTree>
    <p:extLst>
      <p:ext uri="{BB962C8B-B14F-4D97-AF65-F5344CB8AC3E}">
        <p14:creationId xmlns:p14="http://schemas.microsoft.com/office/powerpoint/2010/main" val="25657862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81760" y="0"/>
            <a:ext cx="9194800" cy="6892592"/>
          </a:xfrm>
        </p:spPr>
      </p:pic>
    </p:spTree>
    <p:extLst>
      <p:ext uri="{BB962C8B-B14F-4D97-AF65-F5344CB8AC3E}">
        <p14:creationId xmlns:p14="http://schemas.microsoft.com/office/powerpoint/2010/main" val="41107375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03909"/>
            <a:ext cx="12192000" cy="5881704"/>
          </a:xfrm>
        </p:spPr>
        <p:txBody>
          <a:bodyPr>
            <a:noAutofit/>
          </a:bodyPr>
          <a:lstStyle/>
          <a:p>
            <a:pPr>
              <a:lnSpc>
                <a:spcPts val="3500"/>
              </a:lnSpc>
              <a:spcBef>
                <a:spcPts val="0"/>
              </a:spcBef>
            </a:pPr>
            <a:r>
              <a:rPr lang="en-US" sz="4000" b="1" dirty="0"/>
              <a:t>Tyre will “never be rebuilt” Ezekiel 26:12</a:t>
            </a:r>
          </a:p>
          <a:p>
            <a:pPr lvl="1">
              <a:lnSpc>
                <a:spcPts val="3500"/>
              </a:lnSpc>
              <a:spcBef>
                <a:spcPts val="0"/>
              </a:spcBef>
            </a:pPr>
            <a:r>
              <a:rPr lang="en-US" sz="4000" b="1" dirty="0"/>
              <a:t>Rebuilt: “be </a:t>
            </a:r>
            <a:r>
              <a:rPr lang="en-US" sz="4000" b="1" u="sng" dirty="0"/>
              <a:t>restored</a:t>
            </a:r>
            <a:r>
              <a:rPr lang="en-US" sz="4000" b="1" dirty="0"/>
              <a:t>, return to a prior existing state”</a:t>
            </a:r>
          </a:p>
          <a:p>
            <a:pPr lvl="1">
              <a:lnSpc>
                <a:spcPts val="3500"/>
              </a:lnSpc>
              <a:spcBef>
                <a:spcPts val="0"/>
              </a:spcBef>
            </a:pPr>
            <a:r>
              <a:rPr lang="en-US" sz="4000" b="1" dirty="0"/>
              <a:t>Modern day Tyre???</a:t>
            </a:r>
          </a:p>
          <a:p>
            <a:pPr lvl="1">
              <a:lnSpc>
                <a:spcPts val="3500"/>
              </a:lnSpc>
              <a:spcBef>
                <a:spcPts val="0"/>
              </a:spcBef>
            </a:pPr>
            <a:r>
              <a:rPr lang="en-US" sz="4000" b="1" dirty="0"/>
              <a:t>Can’t rebuild what is under water</a:t>
            </a:r>
          </a:p>
          <a:p>
            <a:pPr lvl="1">
              <a:lnSpc>
                <a:spcPts val="3500"/>
              </a:lnSpc>
              <a:spcBef>
                <a:spcPts val="0"/>
              </a:spcBef>
            </a:pPr>
            <a:r>
              <a:rPr lang="en-US" sz="4000" b="1" dirty="0"/>
              <a:t>Historical sources indicate “New Tyre” “Old Tyre” distinction</a:t>
            </a:r>
          </a:p>
          <a:p>
            <a:pPr lvl="1">
              <a:lnSpc>
                <a:spcPts val="3500"/>
              </a:lnSpc>
              <a:spcBef>
                <a:spcPts val="0"/>
              </a:spcBef>
            </a:pPr>
            <a:r>
              <a:rPr lang="en-US" sz="4000" b="1" dirty="0"/>
              <a:t>We can’t call any “New Tyre” a “rebuilt Tyre” for two reasons</a:t>
            </a:r>
          </a:p>
          <a:p>
            <a:pPr lvl="2">
              <a:lnSpc>
                <a:spcPts val="3500"/>
              </a:lnSpc>
              <a:spcBef>
                <a:spcPts val="0"/>
              </a:spcBef>
            </a:pPr>
            <a:r>
              <a:rPr lang="en-US" sz="4000" b="1" dirty="0"/>
              <a:t>1: No “old parts” were used</a:t>
            </a:r>
          </a:p>
          <a:p>
            <a:pPr lvl="2">
              <a:lnSpc>
                <a:spcPts val="3500"/>
              </a:lnSpc>
              <a:spcBef>
                <a:spcPts val="0"/>
              </a:spcBef>
            </a:pPr>
            <a:r>
              <a:rPr lang="en-US" sz="4000" b="1" dirty="0"/>
              <a:t>2: No resemblance to the old city</a:t>
            </a:r>
          </a:p>
          <a:p>
            <a:pPr lvl="3">
              <a:lnSpc>
                <a:spcPts val="3500"/>
              </a:lnSpc>
              <a:spcBef>
                <a:spcPts val="0"/>
              </a:spcBef>
            </a:pPr>
            <a:r>
              <a:rPr lang="en-US" sz="4000" b="1" dirty="0"/>
              <a:t>Never the most prominent city</a:t>
            </a:r>
          </a:p>
        </p:txBody>
      </p:sp>
    </p:spTree>
    <p:extLst>
      <p:ext uri="{BB962C8B-B14F-4D97-AF65-F5344CB8AC3E}">
        <p14:creationId xmlns:p14="http://schemas.microsoft.com/office/powerpoint/2010/main" val="1803337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509155"/>
            <a:ext cx="12192000" cy="3943856"/>
          </a:xfrm>
        </p:spPr>
        <p:txBody>
          <a:bodyPr>
            <a:noAutofit/>
          </a:bodyPr>
          <a:lstStyle/>
          <a:p>
            <a:pPr lvl="1" indent="-742950">
              <a:spcBef>
                <a:spcPts val="0"/>
              </a:spcBef>
              <a:buFont typeface="+mj-lt"/>
              <a:buAutoNum type="arabicPeriod"/>
            </a:pPr>
            <a:r>
              <a:rPr lang="en-US" sz="5400" b="1" i="1" dirty="0"/>
              <a:t>It proves that the message is from God</a:t>
            </a:r>
          </a:p>
          <a:p>
            <a:pPr lvl="1" indent="-742950">
              <a:spcBef>
                <a:spcPts val="0"/>
              </a:spcBef>
              <a:buFont typeface="+mj-lt"/>
              <a:buAutoNum type="arabicPeriod"/>
            </a:pPr>
            <a:r>
              <a:rPr lang="en-US" sz="5400" b="1" i="1" dirty="0"/>
              <a:t>It guarantees the rest of God’s promises</a:t>
            </a:r>
          </a:p>
        </p:txBody>
      </p:sp>
    </p:spTree>
    <p:extLst>
      <p:ext uri="{BB962C8B-B14F-4D97-AF65-F5344CB8AC3E}">
        <p14:creationId xmlns:p14="http://schemas.microsoft.com/office/powerpoint/2010/main" val="161137527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03909"/>
            <a:ext cx="12192000" cy="5881704"/>
          </a:xfrm>
        </p:spPr>
        <p:txBody>
          <a:bodyPr>
            <a:noAutofit/>
          </a:bodyPr>
          <a:lstStyle/>
          <a:p>
            <a:pPr>
              <a:lnSpc>
                <a:spcPts val="3500"/>
              </a:lnSpc>
              <a:spcBef>
                <a:spcPts val="0"/>
              </a:spcBef>
            </a:pPr>
            <a:r>
              <a:rPr lang="en-US" sz="4000" b="1" dirty="0"/>
              <a:t>Tyre will “never be rebuilt” Ezekiel 26:12</a:t>
            </a:r>
          </a:p>
          <a:p>
            <a:pPr lvl="1">
              <a:lnSpc>
                <a:spcPts val="3500"/>
              </a:lnSpc>
              <a:spcBef>
                <a:spcPts val="0"/>
              </a:spcBef>
            </a:pPr>
            <a:r>
              <a:rPr lang="en-US" sz="4000" b="1" dirty="0"/>
              <a:t>Rebuilt: “be </a:t>
            </a:r>
            <a:r>
              <a:rPr lang="en-US" sz="4000" b="1" u="sng" dirty="0"/>
              <a:t>restored</a:t>
            </a:r>
            <a:r>
              <a:rPr lang="en-US" sz="4000" b="1" dirty="0"/>
              <a:t>, return to a prior existing state”</a:t>
            </a:r>
          </a:p>
          <a:p>
            <a:pPr lvl="1">
              <a:lnSpc>
                <a:spcPts val="3500"/>
              </a:lnSpc>
              <a:spcBef>
                <a:spcPts val="0"/>
              </a:spcBef>
            </a:pPr>
            <a:r>
              <a:rPr lang="en-US" sz="4000" b="1" dirty="0"/>
              <a:t>Modern day Tyre???</a:t>
            </a:r>
          </a:p>
          <a:p>
            <a:pPr lvl="1">
              <a:lnSpc>
                <a:spcPts val="3500"/>
              </a:lnSpc>
              <a:spcBef>
                <a:spcPts val="0"/>
              </a:spcBef>
            </a:pPr>
            <a:r>
              <a:rPr lang="en-US" sz="4000" b="1" dirty="0"/>
              <a:t>Can’t rebuild what is under water</a:t>
            </a:r>
          </a:p>
          <a:p>
            <a:pPr lvl="1">
              <a:lnSpc>
                <a:spcPts val="3500"/>
              </a:lnSpc>
              <a:spcBef>
                <a:spcPts val="0"/>
              </a:spcBef>
            </a:pPr>
            <a:r>
              <a:rPr lang="en-US" sz="4000" b="1" dirty="0"/>
              <a:t>Historical sources indicate “New Tyre” “Old Tyre” distinction</a:t>
            </a:r>
          </a:p>
          <a:p>
            <a:pPr lvl="1">
              <a:lnSpc>
                <a:spcPts val="3500"/>
              </a:lnSpc>
              <a:spcBef>
                <a:spcPts val="0"/>
              </a:spcBef>
            </a:pPr>
            <a:r>
              <a:rPr lang="en-US" sz="4000" b="1" dirty="0"/>
              <a:t>We can’t call any “New Tyre” a “rebuilt Tyre” for two reasons</a:t>
            </a:r>
          </a:p>
          <a:p>
            <a:pPr lvl="2">
              <a:lnSpc>
                <a:spcPts val="3500"/>
              </a:lnSpc>
              <a:spcBef>
                <a:spcPts val="0"/>
              </a:spcBef>
            </a:pPr>
            <a:r>
              <a:rPr lang="en-US" sz="4000" b="1" dirty="0"/>
              <a:t>1: No “old parts” were used</a:t>
            </a:r>
          </a:p>
          <a:p>
            <a:pPr lvl="2">
              <a:lnSpc>
                <a:spcPts val="3500"/>
              </a:lnSpc>
              <a:spcBef>
                <a:spcPts val="0"/>
              </a:spcBef>
            </a:pPr>
            <a:r>
              <a:rPr lang="en-US" sz="4000" b="1" dirty="0"/>
              <a:t>2: No resemblance to the old city</a:t>
            </a:r>
          </a:p>
          <a:p>
            <a:pPr lvl="3">
              <a:lnSpc>
                <a:spcPts val="3500"/>
              </a:lnSpc>
              <a:spcBef>
                <a:spcPts val="0"/>
              </a:spcBef>
            </a:pPr>
            <a:r>
              <a:rPr lang="en-US" sz="4000" b="1" dirty="0"/>
              <a:t>Never the most prominent city</a:t>
            </a:r>
          </a:p>
          <a:p>
            <a:pPr lvl="3">
              <a:lnSpc>
                <a:spcPts val="3500"/>
              </a:lnSpc>
              <a:spcBef>
                <a:spcPts val="0"/>
              </a:spcBef>
            </a:pPr>
            <a:r>
              <a:rPr lang="en-US" sz="4000" b="1" dirty="0"/>
              <a:t>Never controlled trade in Mediterranean</a:t>
            </a:r>
          </a:p>
        </p:txBody>
      </p:sp>
    </p:spTree>
    <p:extLst>
      <p:ext uri="{BB962C8B-B14F-4D97-AF65-F5344CB8AC3E}">
        <p14:creationId xmlns:p14="http://schemas.microsoft.com/office/powerpoint/2010/main" val="42333232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03909"/>
            <a:ext cx="12192000" cy="5881704"/>
          </a:xfrm>
        </p:spPr>
        <p:txBody>
          <a:bodyPr>
            <a:noAutofit/>
          </a:bodyPr>
          <a:lstStyle/>
          <a:p>
            <a:pPr>
              <a:lnSpc>
                <a:spcPts val="3500"/>
              </a:lnSpc>
              <a:spcBef>
                <a:spcPts val="0"/>
              </a:spcBef>
            </a:pPr>
            <a:r>
              <a:rPr lang="en-US" sz="4000" b="1" dirty="0"/>
              <a:t>Tyre will “never be rebuilt” Ezekiel 26:12</a:t>
            </a:r>
          </a:p>
          <a:p>
            <a:pPr lvl="1">
              <a:lnSpc>
                <a:spcPts val="3500"/>
              </a:lnSpc>
              <a:spcBef>
                <a:spcPts val="0"/>
              </a:spcBef>
            </a:pPr>
            <a:r>
              <a:rPr lang="en-US" sz="4000" b="1" dirty="0"/>
              <a:t>Rebuilt: “be </a:t>
            </a:r>
            <a:r>
              <a:rPr lang="en-US" sz="4000" b="1" u="sng" dirty="0"/>
              <a:t>restored</a:t>
            </a:r>
            <a:r>
              <a:rPr lang="en-US" sz="4000" b="1" dirty="0"/>
              <a:t>, return to a prior existing state”</a:t>
            </a:r>
          </a:p>
          <a:p>
            <a:pPr lvl="1">
              <a:lnSpc>
                <a:spcPts val="3500"/>
              </a:lnSpc>
              <a:spcBef>
                <a:spcPts val="0"/>
              </a:spcBef>
            </a:pPr>
            <a:r>
              <a:rPr lang="en-US" sz="4000" b="1" dirty="0"/>
              <a:t>Modern day Tyre???</a:t>
            </a:r>
          </a:p>
          <a:p>
            <a:pPr lvl="1">
              <a:lnSpc>
                <a:spcPts val="3500"/>
              </a:lnSpc>
              <a:spcBef>
                <a:spcPts val="0"/>
              </a:spcBef>
            </a:pPr>
            <a:r>
              <a:rPr lang="en-US" sz="4000" b="1" dirty="0"/>
              <a:t>Can’t rebuild what is under water</a:t>
            </a:r>
          </a:p>
          <a:p>
            <a:pPr lvl="1">
              <a:lnSpc>
                <a:spcPts val="3500"/>
              </a:lnSpc>
              <a:spcBef>
                <a:spcPts val="0"/>
              </a:spcBef>
            </a:pPr>
            <a:r>
              <a:rPr lang="en-US" sz="4000" b="1" dirty="0"/>
              <a:t>Historical sources indicate “New Tyre” “Old Tyre” distinction</a:t>
            </a:r>
          </a:p>
          <a:p>
            <a:pPr lvl="1">
              <a:lnSpc>
                <a:spcPts val="3500"/>
              </a:lnSpc>
              <a:spcBef>
                <a:spcPts val="0"/>
              </a:spcBef>
            </a:pPr>
            <a:r>
              <a:rPr lang="en-US" sz="4000" b="1" dirty="0"/>
              <a:t>We can’t call any “New Tyre” a “rebuilt Tyre” for two reasons</a:t>
            </a:r>
          </a:p>
          <a:p>
            <a:pPr lvl="2">
              <a:lnSpc>
                <a:spcPts val="3500"/>
              </a:lnSpc>
              <a:spcBef>
                <a:spcPts val="0"/>
              </a:spcBef>
            </a:pPr>
            <a:r>
              <a:rPr lang="en-US" sz="4000" b="1" dirty="0"/>
              <a:t>1: No “old parts” were used</a:t>
            </a:r>
          </a:p>
          <a:p>
            <a:pPr lvl="2">
              <a:lnSpc>
                <a:spcPts val="3500"/>
              </a:lnSpc>
              <a:spcBef>
                <a:spcPts val="0"/>
              </a:spcBef>
            </a:pPr>
            <a:r>
              <a:rPr lang="en-US" sz="4000" b="1" dirty="0"/>
              <a:t>2: No resemblance to the old city</a:t>
            </a:r>
          </a:p>
          <a:p>
            <a:pPr lvl="3">
              <a:lnSpc>
                <a:spcPts val="3500"/>
              </a:lnSpc>
              <a:spcBef>
                <a:spcPts val="0"/>
              </a:spcBef>
            </a:pPr>
            <a:r>
              <a:rPr lang="en-US" sz="4000" b="1" dirty="0"/>
              <a:t>Never the most prominent city</a:t>
            </a:r>
          </a:p>
          <a:p>
            <a:pPr lvl="3">
              <a:lnSpc>
                <a:spcPts val="3500"/>
              </a:lnSpc>
              <a:spcBef>
                <a:spcPts val="0"/>
              </a:spcBef>
            </a:pPr>
            <a:r>
              <a:rPr lang="en-US" sz="4000" b="1" dirty="0"/>
              <a:t>Never controlled trade in Mediterranean</a:t>
            </a:r>
          </a:p>
          <a:p>
            <a:pPr lvl="3">
              <a:lnSpc>
                <a:spcPts val="3500"/>
              </a:lnSpc>
              <a:spcBef>
                <a:spcPts val="0"/>
              </a:spcBef>
            </a:pPr>
            <a:r>
              <a:rPr lang="en-US" sz="4000" b="1" dirty="0"/>
              <a:t>Never “Queen of the Seas” or “Impregnable City” </a:t>
            </a:r>
          </a:p>
        </p:txBody>
      </p:sp>
    </p:spTree>
    <p:extLst>
      <p:ext uri="{BB962C8B-B14F-4D97-AF65-F5344CB8AC3E}">
        <p14:creationId xmlns:p14="http://schemas.microsoft.com/office/powerpoint/2010/main" val="21125840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3360" y="549238"/>
            <a:ext cx="11828823" cy="6776122"/>
          </a:xfrm>
        </p:spPr>
        <p:txBody>
          <a:bodyPr>
            <a:normAutofit/>
          </a:bodyPr>
          <a:lstStyle/>
          <a:p>
            <a:pPr marL="0" indent="0" algn="ctr">
              <a:spcBef>
                <a:spcPts val="0"/>
              </a:spcBef>
              <a:buNone/>
            </a:pPr>
            <a:r>
              <a:rPr lang="en-US" sz="4000" b="1" dirty="0"/>
              <a:t>One historian wrote,</a:t>
            </a:r>
          </a:p>
          <a:p>
            <a:pPr marL="0" indent="0" algn="ctr">
              <a:spcBef>
                <a:spcPts val="0"/>
              </a:spcBef>
              <a:buNone/>
            </a:pPr>
            <a:r>
              <a:rPr lang="en-US" sz="4000" b="1" i="1" dirty="0"/>
              <a:t>"Alexander did far more against </a:t>
            </a:r>
            <a:r>
              <a:rPr lang="en-US" sz="4000" b="1" i="1" dirty="0" err="1"/>
              <a:t>Tyre</a:t>
            </a:r>
            <a:r>
              <a:rPr lang="en-US" sz="4000" b="1" i="1" dirty="0"/>
              <a:t> than </a:t>
            </a:r>
            <a:r>
              <a:rPr lang="en-US" sz="4000" b="1" i="1" dirty="0" err="1"/>
              <a:t>Shalmaneser</a:t>
            </a:r>
            <a:r>
              <a:rPr lang="en-US" sz="4000" b="1" i="1" dirty="0"/>
              <a:t> or Nebuchadnezzar had done. Not content with crushing her, he took care that she never should revive; for he founded Alexandria as her substitute, and changed forever the track of the commerce of the world.“</a:t>
            </a:r>
          </a:p>
          <a:p>
            <a:pPr marL="0" indent="0" algn="ctr">
              <a:spcBef>
                <a:spcPts val="0"/>
              </a:spcBef>
              <a:buNone/>
            </a:pPr>
            <a:r>
              <a:rPr lang="en-US" sz="4000" b="1" dirty="0"/>
              <a:t>(Edward Creasy, Fifteen Decisive Battles of the World, </a:t>
            </a:r>
            <a:r>
              <a:rPr lang="en-US" sz="4000" b="1" dirty="0" err="1"/>
              <a:t>ch.</a:t>
            </a:r>
            <a:r>
              <a:rPr lang="en-US" sz="4000" b="1" dirty="0"/>
              <a:t> 4).</a:t>
            </a:r>
          </a:p>
          <a:p>
            <a:pPr lvl="1"/>
            <a:endParaRPr lang="en-US" sz="3200" dirty="0"/>
          </a:p>
        </p:txBody>
      </p:sp>
    </p:spTree>
    <p:extLst>
      <p:ext uri="{BB962C8B-B14F-4D97-AF65-F5344CB8AC3E}">
        <p14:creationId xmlns:p14="http://schemas.microsoft.com/office/powerpoint/2010/main" val="367421489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3360" y="549238"/>
            <a:ext cx="12192000" cy="6776122"/>
          </a:xfrm>
        </p:spPr>
        <p:txBody>
          <a:bodyPr>
            <a:normAutofit/>
          </a:bodyPr>
          <a:lstStyle/>
          <a:p>
            <a:pPr>
              <a:spcBef>
                <a:spcPts val="0"/>
              </a:spcBef>
            </a:pPr>
            <a:endParaRPr lang="en-US" sz="4000" b="1" dirty="0"/>
          </a:p>
          <a:p>
            <a:pPr>
              <a:spcBef>
                <a:spcPts val="0"/>
              </a:spcBef>
            </a:pPr>
            <a:r>
              <a:rPr lang="en-US" sz="4000" b="1" dirty="0"/>
              <a:t>There most rational conclusion is</a:t>
            </a:r>
          </a:p>
          <a:p>
            <a:pPr lvl="1"/>
            <a:endParaRPr lang="en-US" sz="3200" dirty="0"/>
          </a:p>
        </p:txBody>
      </p:sp>
    </p:spTree>
    <p:extLst>
      <p:ext uri="{BB962C8B-B14F-4D97-AF65-F5344CB8AC3E}">
        <p14:creationId xmlns:p14="http://schemas.microsoft.com/office/powerpoint/2010/main" val="14209585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3360" y="549238"/>
            <a:ext cx="12192000" cy="6776122"/>
          </a:xfrm>
        </p:spPr>
        <p:txBody>
          <a:bodyPr>
            <a:normAutofit/>
          </a:bodyPr>
          <a:lstStyle/>
          <a:p>
            <a:pPr>
              <a:spcBef>
                <a:spcPts val="0"/>
              </a:spcBef>
            </a:pPr>
            <a:endParaRPr lang="en-US" sz="4000" b="1" dirty="0"/>
          </a:p>
          <a:p>
            <a:pPr>
              <a:spcBef>
                <a:spcPts val="0"/>
              </a:spcBef>
            </a:pPr>
            <a:r>
              <a:rPr lang="en-US" sz="4000" b="1" dirty="0"/>
              <a:t>There most rational conclusion is</a:t>
            </a:r>
          </a:p>
          <a:p>
            <a:pPr lvl="1">
              <a:spcBef>
                <a:spcPts val="0"/>
              </a:spcBef>
            </a:pPr>
            <a:r>
              <a:rPr lang="en-US" sz="4000" b="1" dirty="0"/>
              <a:t>The Bible is God’s word</a:t>
            </a:r>
          </a:p>
          <a:p>
            <a:pPr lvl="1"/>
            <a:endParaRPr lang="en-US" sz="3200" dirty="0"/>
          </a:p>
        </p:txBody>
      </p:sp>
    </p:spTree>
    <p:extLst>
      <p:ext uri="{BB962C8B-B14F-4D97-AF65-F5344CB8AC3E}">
        <p14:creationId xmlns:p14="http://schemas.microsoft.com/office/powerpoint/2010/main" val="37853425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3360" y="549238"/>
            <a:ext cx="12192000" cy="6776122"/>
          </a:xfrm>
        </p:spPr>
        <p:txBody>
          <a:bodyPr>
            <a:normAutofit/>
          </a:bodyPr>
          <a:lstStyle/>
          <a:p>
            <a:pPr>
              <a:spcBef>
                <a:spcPts val="0"/>
              </a:spcBef>
            </a:pPr>
            <a:endParaRPr lang="en-US" sz="4000" b="1" dirty="0"/>
          </a:p>
          <a:p>
            <a:pPr>
              <a:spcBef>
                <a:spcPts val="0"/>
              </a:spcBef>
            </a:pPr>
            <a:r>
              <a:rPr lang="en-US" sz="4000" b="1" dirty="0"/>
              <a:t>There most rational conclusion is</a:t>
            </a:r>
          </a:p>
          <a:p>
            <a:pPr lvl="1">
              <a:spcBef>
                <a:spcPts val="0"/>
              </a:spcBef>
            </a:pPr>
            <a:r>
              <a:rPr lang="en-US" sz="4000" b="1" dirty="0"/>
              <a:t>The Bible is God’s word</a:t>
            </a:r>
          </a:p>
          <a:p>
            <a:pPr lvl="2">
              <a:spcBef>
                <a:spcPts val="0"/>
              </a:spcBef>
            </a:pPr>
            <a:r>
              <a:rPr lang="en-US" sz="4000" b="1" dirty="0"/>
              <a:t>Which also means</a:t>
            </a:r>
          </a:p>
          <a:p>
            <a:pPr lvl="1"/>
            <a:endParaRPr lang="en-US" sz="3200" dirty="0"/>
          </a:p>
        </p:txBody>
      </p:sp>
    </p:spTree>
    <p:extLst>
      <p:ext uri="{BB962C8B-B14F-4D97-AF65-F5344CB8AC3E}">
        <p14:creationId xmlns:p14="http://schemas.microsoft.com/office/powerpoint/2010/main" val="225553044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3360" y="549238"/>
            <a:ext cx="12192000" cy="6776122"/>
          </a:xfrm>
        </p:spPr>
        <p:txBody>
          <a:bodyPr>
            <a:normAutofit/>
          </a:bodyPr>
          <a:lstStyle/>
          <a:p>
            <a:pPr>
              <a:spcBef>
                <a:spcPts val="0"/>
              </a:spcBef>
            </a:pPr>
            <a:endParaRPr lang="en-US" sz="4000" b="1" dirty="0"/>
          </a:p>
          <a:p>
            <a:pPr>
              <a:spcBef>
                <a:spcPts val="0"/>
              </a:spcBef>
            </a:pPr>
            <a:r>
              <a:rPr lang="en-US" sz="4000" b="1" dirty="0"/>
              <a:t>There most rational conclusion is</a:t>
            </a:r>
          </a:p>
          <a:p>
            <a:pPr lvl="1">
              <a:spcBef>
                <a:spcPts val="0"/>
              </a:spcBef>
            </a:pPr>
            <a:r>
              <a:rPr lang="en-US" sz="4000" b="1" dirty="0"/>
              <a:t>The Bible is God’s word</a:t>
            </a:r>
          </a:p>
          <a:p>
            <a:pPr lvl="2">
              <a:spcBef>
                <a:spcPts val="0"/>
              </a:spcBef>
            </a:pPr>
            <a:r>
              <a:rPr lang="en-US" sz="4000" b="1" dirty="0"/>
              <a:t>Which also means</a:t>
            </a:r>
          </a:p>
          <a:p>
            <a:pPr lvl="3">
              <a:spcBef>
                <a:spcPts val="0"/>
              </a:spcBef>
            </a:pPr>
            <a:r>
              <a:rPr lang="en-US" sz="4000" b="1" dirty="0"/>
              <a:t>There is a God</a:t>
            </a:r>
            <a:endParaRPr lang="en-US" sz="4000" dirty="0"/>
          </a:p>
          <a:p>
            <a:pPr lvl="1"/>
            <a:endParaRPr lang="en-US" sz="3200" dirty="0"/>
          </a:p>
        </p:txBody>
      </p:sp>
    </p:spTree>
    <p:extLst>
      <p:ext uri="{BB962C8B-B14F-4D97-AF65-F5344CB8AC3E}">
        <p14:creationId xmlns:p14="http://schemas.microsoft.com/office/powerpoint/2010/main" val="390857486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9382" y="176645"/>
            <a:ext cx="11942618" cy="6681355"/>
          </a:xfrm>
        </p:spPr>
        <p:txBody>
          <a:bodyPr>
            <a:normAutofit/>
          </a:bodyPr>
          <a:lstStyle/>
          <a:p>
            <a:pPr>
              <a:spcBef>
                <a:spcPts val="0"/>
              </a:spcBef>
            </a:pPr>
            <a:r>
              <a:rPr lang="en-US" sz="4000" b="1" dirty="0"/>
              <a:t>Let’s not study prophecy and miss the point!</a:t>
            </a:r>
          </a:p>
        </p:txBody>
      </p:sp>
    </p:spTree>
    <p:extLst>
      <p:ext uri="{BB962C8B-B14F-4D97-AF65-F5344CB8AC3E}">
        <p14:creationId xmlns:p14="http://schemas.microsoft.com/office/powerpoint/2010/main" val="140652979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509155"/>
            <a:ext cx="12192000" cy="3943856"/>
          </a:xfrm>
        </p:spPr>
        <p:txBody>
          <a:bodyPr>
            <a:noAutofit/>
          </a:bodyPr>
          <a:lstStyle/>
          <a:p>
            <a:pPr lvl="1" indent="-742950">
              <a:spcBef>
                <a:spcPts val="0"/>
              </a:spcBef>
              <a:buFont typeface="+mj-lt"/>
              <a:buAutoNum type="arabicPeriod"/>
            </a:pPr>
            <a:r>
              <a:rPr lang="en-US" sz="5400" b="1" i="1" dirty="0"/>
              <a:t>It proves that the message is from God</a:t>
            </a:r>
          </a:p>
          <a:p>
            <a:pPr lvl="1" indent="-742950">
              <a:spcBef>
                <a:spcPts val="0"/>
              </a:spcBef>
              <a:buFont typeface="+mj-lt"/>
              <a:buAutoNum type="arabicPeriod"/>
            </a:pPr>
            <a:r>
              <a:rPr lang="en-US" sz="5400" b="1" i="1" u="sng" dirty="0"/>
              <a:t>It guarantees the rest of God’s promises</a:t>
            </a:r>
          </a:p>
          <a:p>
            <a:pPr lvl="1" indent="-742950">
              <a:spcBef>
                <a:spcPts val="0"/>
              </a:spcBef>
              <a:buFont typeface="+mj-lt"/>
              <a:buAutoNum type="arabicPeriod"/>
            </a:pPr>
            <a:r>
              <a:rPr lang="en-US" sz="5400" b="1" i="1" dirty="0"/>
              <a:t>It prepares us for the future</a:t>
            </a:r>
          </a:p>
          <a:p>
            <a:pPr lvl="1" indent="-742950">
              <a:spcBef>
                <a:spcPts val="0"/>
              </a:spcBef>
              <a:buFont typeface="+mj-lt"/>
              <a:buAutoNum type="arabicPeriod"/>
            </a:pPr>
            <a:r>
              <a:rPr lang="en-US" sz="5400" b="1" i="1" dirty="0"/>
              <a:t>It sets the Bible apart from all other religious books/religions</a:t>
            </a:r>
          </a:p>
        </p:txBody>
      </p:sp>
    </p:spTree>
    <p:extLst>
      <p:ext uri="{BB962C8B-B14F-4D97-AF65-F5344CB8AC3E}">
        <p14:creationId xmlns:p14="http://schemas.microsoft.com/office/powerpoint/2010/main" val="376866928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7427" y="1"/>
            <a:ext cx="11762510" cy="6858000"/>
          </a:xfrm>
        </p:spPr>
        <p:txBody>
          <a:bodyPr>
            <a:normAutofit/>
          </a:bodyPr>
          <a:lstStyle/>
          <a:p>
            <a:pPr marL="0" indent="0">
              <a:spcBef>
                <a:spcPts val="0"/>
              </a:spcBef>
              <a:buNone/>
            </a:pPr>
            <a:endParaRPr lang="en-US" sz="4000" b="1" dirty="0"/>
          </a:p>
          <a:p>
            <a:pPr marL="0" indent="0" algn="ctr">
              <a:buNone/>
            </a:pPr>
            <a:r>
              <a:rPr lang="en-US" sz="4000" b="1" dirty="0"/>
              <a:t>Psalm 12:6–7 (NKJV) </a:t>
            </a:r>
          </a:p>
          <a:p>
            <a:pPr marL="0" indent="0" algn="ctr">
              <a:buNone/>
            </a:pPr>
            <a:r>
              <a:rPr lang="en-US" sz="4000" b="1" baseline="30000" dirty="0"/>
              <a:t>6</a:t>
            </a:r>
            <a:r>
              <a:rPr lang="en-US" sz="4000" b="1" dirty="0"/>
              <a:t>The words of the </a:t>
            </a:r>
            <a:r>
              <a:rPr lang="en-US" sz="4000" b="1" cap="small" dirty="0"/>
              <a:t>Lord</a:t>
            </a:r>
            <a:r>
              <a:rPr lang="en-US" sz="4000" b="1" dirty="0"/>
              <a:t> are pure words, Like silver tried in a furnace of earth, Purified seven times. </a:t>
            </a:r>
          </a:p>
          <a:p>
            <a:pPr marL="0" indent="0" algn="ctr">
              <a:buNone/>
            </a:pPr>
            <a:r>
              <a:rPr lang="en-US" sz="4000" b="1" baseline="30000" dirty="0"/>
              <a:t>7</a:t>
            </a:r>
            <a:r>
              <a:rPr lang="en-US" sz="4000" b="1" dirty="0"/>
              <a:t>You shall keep them, O </a:t>
            </a:r>
            <a:r>
              <a:rPr lang="en-US" sz="4000" b="1" cap="small" dirty="0"/>
              <a:t>Lord</a:t>
            </a:r>
            <a:r>
              <a:rPr lang="en-US" sz="4000" b="1" dirty="0"/>
              <a:t>, You shall preserve them from this generation forever. </a:t>
            </a:r>
          </a:p>
          <a:p>
            <a:pPr marL="0" indent="0" algn="ctr">
              <a:spcBef>
                <a:spcPts val="0"/>
              </a:spcBef>
              <a:buNone/>
            </a:pPr>
            <a:r>
              <a:rPr lang="en-US" sz="4000" b="1" dirty="0"/>
              <a:t> </a:t>
            </a:r>
          </a:p>
          <a:p>
            <a:pPr marL="0" indent="0" algn="ctr">
              <a:spcBef>
                <a:spcPts val="0"/>
              </a:spcBef>
              <a:buNone/>
            </a:pPr>
            <a:endParaRPr lang="en-US" sz="4000" b="1" dirty="0"/>
          </a:p>
        </p:txBody>
      </p:sp>
    </p:spTree>
    <p:extLst>
      <p:ext uri="{BB962C8B-B14F-4D97-AF65-F5344CB8AC3E}">
        <p14:creationId xmlns:p14="http://schemas.microsoft.com/office/powerpoint/2010/main" val="2957632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509155"/>
            <a:ext cx="12192000" cy="3943856"/>
          </a:xfrm>
        </p:spPr>
        <p:txBody>
          <a:bodyPr>
            <a:noAutofit/>
          </a:bodyPr>
          <a:lstStyle/>
          <a:p>
            <a:pPr lvl="1" indent="-742950">
              <a:spcBef>
                <a:spcPts val="0"/>
              </a:spcBef>
              <a:buFont typeface="+mj-lt"/>
              <a:buAutoNum type="arabicPeriod"/>
            </a:pPr>
            <a:r>
              <a:rPr lang="en-US" sz="5400" b="1" i="1" dirty="0"/>
              <a:t>It proves that the message is from God</a:t>
            </a:r>
          </a:p>
          <a:p>
            <a:pPr lvl="1" indent="-742950">
              <a:spcBef>
                <a:spcPts val="0"/>
              </a:spcBef>
              <a:buFont typeface="+mj-lt"/>
              <a:buAutoNum type="arabicPeriod"/>
            </a:pPr>
            <a:r>
              <a:rPr lang="en-US" sz="5400" b="1" i="1" dirty="0"/>
              <a:t>It guarantees the rest of God’s promises</a:t>
            </a:r>
          </a:p>
          <a:p>
            <a:pPr lvl="1" indent="-742950">
              <a:spcBef>
                <a:spcPts val="0"/>
              </a:spcBef>
              <a:buFont typeface="+mj-lt"/>
              <a:buAutoNum type="arabicPeriod"/>
            </a:pPr>
            <a:r>
              <a:rPr lang="en-US" sz="5400" b="1" i="1" dirty="0"/>
              <a:t>It prepares us for the future</a:t>
            </a:r>
          </a:p>
        </p:txBody>
      </p:sp>
    </p:spTree>
    <p:extLst>
      <p:ext uri="{BB962C8B-B14F-4D97-AF65-F5344CB8AC3E}">
        <p14:creationId xmlns:p14="http://schemas.microsoft.com/office/powerpoint/2010/main" val="295263716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7427" y="1"/>
            <a:ext cx="11762510" cy="6858000"/>
          </a:xfrm>
        </p:spPr>
        <p:txBody>
          <a:bodyPr>
            <a:normAutofit/>
          </a:bodyPr>
          <a:lstStyle/>
          <a:p>
            <a:pPr marL="0" indent="0">
              <a:spcBef>
                <a:spcPts val="0"/>
              </a:spcBef>
              <a:buNone/>
            </a:pPr>
            <a:endParaRPr lang="en-US" sz="4000" b="1" dirty="0"/>
          </a:p>
          <a:p>
            <a:pPr marL="0" indent="0" algn="ctr">
              <a:buNone/>
            </a:pPr>
            <a:r>
              <a:rPr lang="en-US" sz="4000" b="1" dirty="0"/>
              <a:t>Psalm 12:6–7 (NKJV) </a:t>
            </a:r>
          </a:p>
          <a:p>
            <a:pPr marL="0" indent="0" algn="ctr">
              <a:buNone/>
            </a:pPr>
            <a:r>
              <a:rPr lang="en-US" sz="4000" b="1" baseline="30000" dirty="0"/>
              <a:t>6</a:t>
            </a:r>
            <a:r>
              <a:rPr lang="en-US" sz="4000" b="1" dirty="0"/>
              <a:t>The words of the </a:t>
            </a:r>
            <a:r>
              <a:rPr lang="en-US" sz="4000" b="1" cap="small" dirty="0"/>
              <a:t>Lord</a:t>
            </a:r>
            <a:r>
              <a:rPr lang="en-US" sz="4000" b="1" dirty="0"/>
              <a:t> are pure words, Like silver tried in a furnace of earth, Purified seven times. </a:t>
            </a:r>
          </a:p>
          <a:p>
            <a:pPr marL="0" indent="0" algn="ctr">
              <a:buNone/>
            </a:pPr>
            <a:r>
              <a:rPr lang="en-US" sz="4000" b="1" baseline="30000" dirty="0"/>
              <a:t>7</a:t>
            </a:r>
            <a:r>
              <a:rPr lang="en-US" sz="4000" b="1" dirty="0"/>
              <a:t>You shall keep them, O </a:t>
            </a:r>
            <a:r>
              <a:rPr lang="en-US" sz="4000" b="1" cap="small" dirty="0"/>
              <a:t>Lord</a:t>
            </a:r>
            <a:r>
              <a:rPr lang="en-US" sz="4000" b="1" dirty="0"/>
              <a:t>, You shall preserve them from this generation forever. </a:t>
            </a:r>
          </a:p>
          <a:p>
            <a:pPr>
              <a:spcBef>
                <a:spcPts val="0"/>
              </a:spcBef>
            </a:pPr>
            <a:endParaRPr lang="en-US" sz="4000" b="1" dirty="0"/>
          </a:p>
          <a:p>
            <a:pPr>
              <a:spcBef>
                <a:spcPts val="0"/>
              </a:spcBef>
            </a:pPr>
            <a:r>
              <a:rPr lang="en-US" sz="4000" b="1" dirty="0"/>
              <a:t>So, trust the Bible</a:t>
            </a:r>
          </a:p>
        </p:txBody>
      </p:sp>
    </p:spTree>
    <p:extLst>
      <p:ext uri="{BB962C8B-B14F-4D97-AF65-F5344CB8AC3E}">
        <p14:creationId xmlns:p14="http://schemas.microsoft.com/office/powerpoint/2010/main" val="424095257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7427" y="1"/>
            <a:ext cx="11762510" cy="6858000"/>
          </a:xfrm>
        </p:spPr>
        <p:txBody>
          <a:bodyPr>
            <a:normAutofit/>
          </a:bodyPr>
          <a:lstStyle/>
          <a:p>
            <a:pPr marL="0" indent="0">
              <a:spcBef>
                <a:spcPts val="0"/>
              </a:spcBef>
              <a:buNone/>
            </a:pPr>
            <a:endParaRPr lang="en-US" sz="4000" b="1" dirty="0"/>
          </a:p>
          <a:p>
            <a:pPr marL="0" indent="0" algn="ctr">
              <a:buNone/>
            </a:pPr>
            <a:r>
              <a:rPr lang="en-US" sz="4000" b="1" dirty="0"/>
              <a:t>Psalm 12:6–7 (NKJV) </a:t>
            </a:r>
          </a:p>
          <a:p>
            <a:pPr marL="0" indent="0" algn="ctr">
              <a:buNone/>
            </a:pPr>
            <a:r>
              <a:rPr lang="en-US" sz="4000" b="1" baseline="30000" dirty="0"/>
              <a:t>6</a:t>
            </a:r>
            <a:r>
              <a:rPr lang="en-US" sz="4000" b="1" dirty="0"/>
              <a:t>The words of the </a:t>
            </a:r>
            <a:r>
              <a:rPr lang="en-US" sz="4000" b="1" cap="small" dirty="0"/>
              <a:t>Lord</a:t>
            </a:r>
            <a:r>
              <a:rPr lang="en-US" sz="4000" b="1" dirty="0"/>
              <a:t> are pure words, Like silver tried in a furnace of earth, Purified seven times. </a:t>
            </a:r>
          </a:p>
          <a:p>
            <a:pPr marL="0" indent="0" algn="ctr">
              <a:buNone/>
            </a:pPr>
            <a:r>
              <a:rPr lang="en-US" sz="4000" b="1" baseline="30000" dirty="0"/>
              <a:t>7</a:t>
            </a:r>
            <a:r>
              <a:rPr lang="en-US" sz="4000" b="1" dirty="0"/>
              <a:t>You shall keep them, O </a:t>
            </a:r>
            <a:r>
              <a:rPr lang="en-US" sz="4000" b="1" cap="small" dirty="0"/>
              <a:t>Lord</a:t>
            </a:r>
            <a:r>
              <a:rPr lang="en-US" sz="4000" b="1" dirty="0"/>
              <a:t>, You shall preserve them from this generation forever. </a:t>
            </a:r>
          </a:p>
          <a:p>
            <a:pPr>
              <a:spcBef>
                <a:spcPts val="0"/>
              </a:spcBef>
            </a:pPr>
            <a:endParaRPr lang="en-US" sz="4000" b="1" dirty="0"/>
          </a:p>
          <a:p>
            <a:pPr>
              <a:spcBef>
                <a:spcPts val="0"/>
              </a:spcBef>
            </a:pPr>
            <a:r>
              <a:rPr lang="en-US" sz="4000" b="1" dirty="0"/>
              <a:t>So, trust the Bible</a:t>
            </a:r>
          </a:p>
          <a:p>
            <a:pPr lvl="1">
              <a:spcBef>
                <a:spcPts val="0"/>
              </a:spcBef>
            </a:pPr>
            <a:r>
              <a:rPr lang="en-US" sz="3800" b="1" dirty="0"/>
              <a:t>Not </a:t>
            </a:r>
            <a:r>
              <a:rPr lang="en-US" sz="3800" b="1" u="sng" dirty="0"/>
              <a:t>parts</a:t>
            </a:r>
            <a:r>
              <a:rPr lang="en-US" sz="3800" b="1" dirty="0"/>
              <a:t> of the Bible</a:t>
            </a:r>
          </a:p>
        </p:txBody>
      </p:sp>
    </p:spTree>
    <p:extLst>
      <p:ext uri="{BB962C8B-B14F-4D97-AF65-F5344CB8AC3E}">
        <p14:creationId xmlns:p14="http://schemas.microsoft.com/office/powerpoint/2010/main" val="1749849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509155"/>
            <a:ext cx="12192000" cy="3943856"/>
          </a:xfrm>
        </p:spPr>
        <p:txBody>
          <a:bodyPr>
            <a:noAutofit/>
          </a:bodyPr>
          <a:lstStyle/>
          <a:p>
            <a:pPr lvl="1" indent="-742950">
              <a:spcBef>
                <a:spcPts val="0"/>
              </a:spcBef>
              <a:buFont typeface="+mj-lt"/>
              <a:buAutoNum type="arabicPeriod"/>
            </a:pPr>
            <a:r>
              <a:rPr lang="en-US" sz="5400" b="1" i="1" dirty="0"/>
              <a:t>It proves that the message is from God</a:t>
            </a:r>
          </a:p>
          <a:p>
            <a:pPr lvl="1" indent="-742950">
              <a:spcBef>
                <a:spcPts val="0"/>
              </a:spcBef>
              <a:buFont typeface="+mj-lt"/>
              <a:buAutoNum type="arabicPeriod"/>
            </a:pPr>
            <a:r>
              <a:rPr lang="en-US" sz="5400" b="1" i="1" dirty="0"/>
              <a:t>It guarantees the rest of God’s promises</a:t>
            </a:r>
          </a:p>
          <a:p>
            <a:pPr lvl="1" indent="-742950">
              <a:spcBef>
                <a:spcPts val="0"/>
              </a:spcBef>
              <a:buFont typeface="+mj-lt"/>
              <a:buAutoNum type="arabicPeriod"/>
            </a:pPr>
            <a:r>
              <a:rPr lang="en-US" sz="5400" b="1" i="1" u="sng" dirty="0"/>
              <a:t>It prepares us for the future</a:t>
            </a:r>
          </a:p>
          <a:p>
            <a:pPr lvl="1" indent="-742950">
              <a:spcBef>
                <a:spcPts val="0"/>
              </a:spcBef>
              <a:buFont typeface="+mj-lt"/>
              <a:buAutoNum type="arabicPeriod"/>
            </a:pPr>
            <a:r>
              <a:rPr lang="en-US" sz="5400" b="1" i="1" dirty="0"/>
              <a:t>It sets the Bible apart from all other religious books/religions</a:t>
            </a:r>
          </a:p>
        </p:txBody>
      </p:sp>
    </p:spTree>
    <p:extLst>
      <p:ext uri="{BB962C8B-B14F-4D97-AF65-F5344CB8AC3E}">
        <p14:creationId xmlns:p14="http://schemas.microsoft.com/office/powerpoint/2010/main" val="21385529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9382" y="176645"/>
            <a:ext cx="11942618" cy="6681355"/>
          </a:xfrm>
        </p:spPr>
        <p:txBody>
          <a:bodyPr>
            <a:normAutofit/>
          </a:bodyPr>
          <a:lstStyle/>
          <a:p>
            <a:pPr marL="0" indent="0">
              <a:spcBef>
                <a:spcPts val="0"/>
              </a:spcBef>
              <a:buNone/>
            </a:pPr>
            <a:endParaRPr lang="en-US" sz="4000" b="1" dirty="0"/>
          </a:p>
          <a:p>
            <a:pPr marL="0" indent="0" algn="ctr">
              <a:spcBef>
                <a:spcPts val="0"/>
              </a:spcBef>
              <a:buNone/>
            </a:pPr>
            <a:r>
              <a:rPr lang="en-US" sz="4000" b="1" dirty="0"/>
              <a:t>Isaiah 46:11b (NKJV)</a:t>
            </a:r>
          </a:p>
          <a:p>
            <a:pPr marL="0" indent="0" algn="ctr">
              <a:spcBef>
                <a:spcPts val="0"/>
              </a:spcBef>
              <a:buNone/>
            </a:pPr>
            <a:r>
              <a:rPr lang="en-US" sz="4000" b="1" dirty="0"/>
              <a:t>Indeed I have spoken it; I will also bring it to pass. I have purposed it; I will also do it. </a:t>
            </a:r>
          </a:p>
          <a:p>
            <a:pPr marL="0" indent="0" algn="ctr">
              <a:spcBef>
                <a:spcPts val="0"/>
              </a:spcBef>
              <a:buNone/>
            </a:pPr>
            <a:endParaRPr lang="en-US" sz="4000" b="1" dirty="0"/>
          </a:p>
          <a:p>
            <a:pPr marL="0" indent="0" algn="ctr">
              <a:spcBef>
                <a:spcPts val="0"/>
              </a:spcBef>
              <a:buNone/>
            </a:pPr>
            <a:endParaRPr lang="en-US" sz="4000" b="1" dirty="0"/>
          </a:p>
          <a:p>
            <a:pPr marL="0" indent="0">
              <a:spcBef>
                <a:spcPts val="0"/>
              </a:spcBef>
              <a:buNone/>
            </a:pPr>
            <a:endParaRPr lang="en-US" sz="4000" b="1" dirty="0"/>
          </a:p>
        </p:txBody>
      </p:sp>
    </p:spTree>
    <p:extLst>
      <p:ext uri="{BB962C8B-B14F-4D97-AF65-F5344CB8AC3E}">
        <p14:creationId xmlns:p14="http://schemas.microsoft.com/office/powerpoint/2010/main" val="374081927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9382" y="176645"/>
            <a:ext cx="11942618" cy="6681355"/>
          </a:xfrm>
        </p:spPr>
        <p:txBody>
          <a:bodyPr>
            <a:normAutofit/>
          </a:bodyPr>
          <a:lstStyle/>
          <a:p>
            <a:pPr marL="0" indent="0">
              <a:spcBef>
                <a:spcPts val="0"/>
              </a:spcBef>
              <a:buNone/>
            </a:pPr>
            <a:endParaRPr lang="en-US" sz="4000" b="1" dirty="0"/>
          </a:p>
          <a:p>
            <a:pPr marL="0" indent="0" algn="ctr">
              <a:spcBef>
                <a:spcPts val="0"/>
              </a:spcBef>
              <a:buNone/>
            </a:pPr>
            <a:r>
              <a:rPr lang="en-US" sz="4000" b="1" dirty="0"/>
              <a:t>Isaiah 46:11b (NKJV)</a:t>
            </a:r>
          </a:p>
          <a:p>
            <a:pPr marL="0" indent="0" algn="ctr">
              <a:spcBef>
                <a:spcPts val="0"/>
              </a:spcBef>
              <a:buNone/>
            </a:pPr>
            <a:r>
              <a:rPr lang="en-US" sz="4000" b="1" dirty="0"/>
              <a:t>Indeed I have spoken it; I will also bring it to pass. I have purposed it; I will also do it. </a:t>
            </a:r>
          </a:p>
          <a:p>
            <a:pPr marL="0" indent="0" algn="ctr">
              <a:spcBef>
                <a:spcPts val="0"/>
              </a:spcBef>
              <a:buNone/>
            </a:pPr>
            <a:endParaRPr lang="en-US" sz="4000" b="1" dirty="0"/>
          </a:p>
          <a:p>
            <a:pPr marL="0" indent="0" algn="ctr">
              <a:buNone/>
            </a:pPr>
            <a:r>
              <a:rPr lang="en-US" sz="4000" b="1" dirty="0"/>
              <a:t>Revelation 22:6 (NKJV) </a:t>
            </a:r>
          </a:p>
          <a:p>
            <a:pPr marL="0" indent="0" algn="ctr">
              <a:buNone/>
            </a:pPr>
            <a:r>
              <a:rPr lang="en-US" sz="4000" b="1" dirty="0"/>
              <a:t>Then he said to me, “These words are faithful and true.” And the Lord God of the holy prophets sent His angel to show His servants the things which must shortly take place. </a:t>
            </a:r>
          </a:p>
          <a:p>
            <a:pPr marL="0" indent="0" algn="ctr">
              <a:spcBef>
                <a:spcPts val="0"/>
              </a:spcBef>
              <a:buNone/>
            </a:pPr>
            <a:endParaRPr lang="en-US" sz="4000" b="1" dirty="0"/>
          </a:p>
          <a:p>
            <a:pPr marL="0" indent="0">
              <a:spcBef>
                <a:spcPts val="0"/>
              </a:spcBef>
              <a:buNone/>
            </a:pPr>
            <a:endParaRPr lang="en-US" sz="4000" b="1" dirty="0"/>
          </a:p>
        </p:txBody>
      </p:sp>
    </p:spTree>
    <p:extLst>
      <p:ext uri="{BB962C8B-B14F-4D97-AF65-F5344CB8AC3E}">
        <p14:creationId xmlns:p14="http://schemas.microsoft.com/office/powerpoint/2010/main" val="53862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18209"/>
            <a:ext cx="12192000" cy="6629400"/>
          </a:xfrm>
        </p:spPr>
        <p:txBody>
          <a:bodyPr>
            <a:noAutofit/>
          </a:bodyPr>
          <a:lstStyle/>
          <a:p>
            <a:pPr lvl="1">
              <a:lnSpc>
                <a:spcPts val="4300"/>
              </a:lnSpc>
              <a:spcBef>
                <a:spcPts val="0"/>
              </a:spcBef>
            </a:pPr>
            <a:r>
              <a:rPr lang="en-US" sz="4000" b="1" dirty="0"/>
              <a:t>The purpose of knowing the signs of what’s to come is </a:t>
            </a:r>
            <a:r>
              <a:rPr lang="en-US" sz="4000" b="1" u="sng" dirty="0"/>
              <a:t>not</a:t>
            </a:r>
            <a:r>
              <a:rPr lang="en-US" sz="4000" b="1" dirty="0"/>
              <a:t> for us to guess at the future details</a:t>
            </a:r>
          </a:p>
        </p:txBody>
      </p:sp>
    </p:spTree>
    <p:extLst>
      <p:ext uri="{BB962C8B-B14F-4D97-AF65-F5344CB8AC3E}">
        <p14:creationId xmlns:p14="http://schemas.microsoft.com/office/powerpoint/2010/main" val="362985183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18209"/>
            <a:ext cx="12192000" cy="6629400"/>
          </a:xfrm>
        </p:spPr>
        <p:txBody>
          <a:bodyPr>
            <a:noAutofit/>
          </a:bodyPr>
          <a:lstStyle/>
          <a:p>
            <a:pPr lvl="1">
              <a:lnSpc>
                <a:spcPts val="4300"/>
              </a:lnSpc>
              <a:spcBef>
                <a:spcPts val="0"/>
              </a:spcBef>
            </a:pPr>
            <a:r>
              <a:rPr lang="en-US" sz="4000" b="1" dirty="0"/>
              <a:t>The purpose of knowing the signs of what’s to come is </a:t>
            </a:r>
            <a:r>
              <a:rPr lang="en-US" sz="4000" b="1" u="sng" dirty="0"/>
              <a:t>not</a:t>
            </a:r>
            <a:r>
              <a:rPr lang="en-US" sz="4000" b="1" dirty="0"/>
              <a:t> for us to guess at the future details</a:t>
            </a:r>
          </a:p>
          <a:p>
            <a:pPr lvl="2">
              <a:lnSpc>
                <a:spcPts val="4300"/>
              </a:lnSpc>
              <a:spcBef>
                <a:spcPts val="0"/>
              </a:spcBef>
            </a:pPr>
            <a:r>
              <a:rPr lang="en-US" sz="4000" b="1" dirty="0"/>
              <a:t>It can be fun</a:t>
            </a:r>
          </a:p>
        </p:txBody>
      </p:sp>
    </p:spTree>
    <p:extLst>
      <p:ext uri="{BB962C8B-B14F-4D97-AF65-F5344CB8AC3E}">
        <p14:creationId xmlns:p14="http://schemas.microsoft.com/office/powerpoint/2010/main" val="170521196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18209"/>
            <a:ext cx="12192000" cy="6629400"/>
          </a:xfrm>
        </p:spPr>
        <p:txBody>
          <a:bodyPr>
            <a:noAutofit/>
          </a:bodyPr>
          <a:lstStyle/>
          <a:p>
            <a:pPr lvl="1">
              <a:lnSpc>
                <a:spcPts val="4300"/>
              </a:lnSpc>
              <a:spcBef>
                <a:spcPts val="0"/>
              </a:spcBef>
            </a:pPr>
            <a:r>
              <a:rPr lang="en-US" sz="4000" b="1" dirty="0"/>
              <a:t>The purpose of knowing the signs of what’s to come is </a:t>
            </a:r>
            <a:r>
              <a:rPr lang="en-US" sz="4000" b="1" u="sng" dirty="0"/>
              <a:t>not</a:t>
            </a:r>
            <a:r>
              <a:rPr lang="en-US" sz="4000" b="1" dirty="0"/>
              <a:t> for us to guess at the future details</a:t>
            </a:r>
          </a:p>
          <a:p>
            <a:pPr lvl="2">
              <a:lnSpc>
                <a:spcPts val="4300"/>
              </a:lnSpc>
              <a:spcBef>
                <a:spcPts val="0"/>
              </a:spcBef>
            </a:pPr>
            <a:r>
              <a:rPr lang="en-US" sz="4000" b="1" dirty="0"/>
              <a:t>It can be fun</a:t>
            </a:r>
          </a:p>
          <a:p>
            <a:pPr lvl="2">
              <a:lnSpc>
                <a:spcPts val="4300"/>
              </a:lnSpc>
              <a:spcBef>
                <a:spcPts val="0"/>
              </a:spcBef>
            </a:pPr>
            <a:r>
              <a:rPr lang="en-US" sz="4000" b="1" dirty="0"/>
              <a:t>It can be foolish</a:t>
            </a:r>
          </a:p>
        </p:txBody>
      </p:sp>
    </p:spTree>
    <p:extLst>
      <p:ext uri="{BB962C8B-B14F-4D97-AF65-F5344CB8AC3E}">
        <p14:creationId xmlns:p14="http://schemas.microsoft.com/office/powerpoint/2010/main" val="336168131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18209"/>
            <a:ext cx="12192000" cy="6629400"/>
          </a:xfrm>
        </p:spPr>
        <p:txBody>
          <a:bodyPr>
            <a:noAutofit/>
          </a:bodyPr>
          <a:lstStyle/>
          <a:p>
            <a:pPr lvl="1">
              <a:lnSpc>
                <a:spcPts val="4300"/>
              </a:lnSpc>
              <a:spcBef>
                <a:spcPts val="0"/>
              </a:spcBef>
            </a:pPr>
            <a:r>
              <a:rPr lang="en-US" sz="4000" b="1" dirty="0"/>
              <a:t>The purpose of knowing the signs of what’s to come is </a:t>
            </a:r>
            <a:r>
              <a:rPr lang="en-US" sz="4000" b="1" u="sng" dirty="0"/>
              <a:t>not</a:t>
            </a:r>
            <a:r>
              <a:rPr lang="en-US" sz="4000" b="1" dirty="0"/>
              <a:t> for us to guess at the future details</a:t>
            </a:r>
          </a:p>
          <a:p>
            <a:pPr lvl="2">
              <a:lnSpc>
                <a:spcPts val="4300"/>
              </a:lnSpc>
              <a:spcBef>
                <a:spcPts val="0"/>
              </a:spcBef>
            </a:pPr>
            <a:r>
              <a:rPr lang="en-US" sz="4000" b="1" dirty="0"/>
              <a:t>It can be fun</a:t>
            </a:r>
          </a:p>
          <a:p>
            <a:pPr lvl="2">
              <a:lnSpc>
                <a:spcPts val="4300"/>
              </a:lnSpc>
              <a:spcBef>
                <a:spcPts val="0"/>
              </a:spcBef>
            </a:pPr>
            <a:r>
              <a:rPr lang="en-US" sz="4000" b="1" dirty="0"/>
              <a:t>It can be foolish</a:t>
            </a:r>
          </a:p>
          <a:p>
            <a:pPr lvl="2">
              <a:lnSpc>
                <a:spcPts val="4300"/>
              </a:lnSpc>
              <a:spcBef>
                <a:spcPts val="0"/>
              </a:spcBef>
            </a:pPr>
            <a:r>
              <a:rPr lang="en-US" sz="4000" b="1" dirty="0"/>
              <a:t>It is to be ready!</a:t>
            </a:r>
          </a:p>
        </p:txBody>
      </p:sp>
    </p:spTree>
    <p:extLst>
      <p:ext uri="{BB962C8B-B14F-4D97-AF65-F5344CB8AC3E}">
        <p14:creationId xmlns:p14="http://schemas.microsoft.com/office/powerpoint/2010/main" val="348704911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18209"/>
            <a:ext cx="12192000" cy="6629400"/>
          </a:xfrm>
        </p:spPr>
        <p:txBody>
          <a:bodyPr>
            <a:noAutofit/>
          </a:bodyPr>
          <a:lstStyle/>
          <a:p>
            <a:pPr lvl="1">
              <a:lnSpc>
                <a:spcPts val="4300"/>
              </a:lnSpc>
              <a:spcBef>
                <a:spcPts val="0"/>
              </a:spcBef>
            </a:pPr>
            <a:r>
              <a:rPr lang="en-US" sz="4000" b="1" dirty="0"/>
              <a:t>The purpose of knowing the signs of what’s to come is </a:t>
            </a:r>
            <a:r>
              <a:rPr lang="en-US" sz="4000" b="1" u="sng" dirty="0"/>
              <a:t>not</a:t>
            </a:r>
            <a:r>
              <a:rPr lang="en-US" sz="4000" b="1" dirty="0"/>
              <a:t> for us to guess at the future details</a:t>
            </a:r>
          </a:p>
          <a:p>
            <a:pPr lvl="2">
              <a:lnSpc>
                <a:spcPts val="4300"/>
              </a:lnSpc>
              <a:spcBef>
                <a:spcPts val="0"/>
              </a:spcBef>
            </a:pPr>
            <a:r>
              <a:rPr lang="en-US" sz="4000" b="1" dirty="0"/>
              <a:t>It can be fun</a:t>
            </a:r>
          </a:p>
          <a:p>
            <a:pPr lvl="2">
              <a:lnSpc>
                <a:spcPts val="4300"/>
              </a:lnSpc>
              <a:spcBef>
                <a:spcPts val="0"/>
              </a:spcBef>
            </a:pPr>
            <a:r>
              <a:rPr lang="en-US" sz="4000" b="1" dirty="0"/>
              <a:t>It can be foolish</a:t>
            </a:r>
          </a:p>
          <a:p>
            <a:pPr lvl="2">
              <a:lnSpc>
                <a:spcPts val="4300"/>
              </a:lnSpc>
              <a:spcBef>
                <a:spcPts val="0"/>
              </a:spcBef>
            </a:pPr>
            <a:r>
              <a:rPr lang="en-US" sz="4000" b="1" dirty="0"/>
              <a:t>It is to be ready!</a:t>
            </a:r>
          </a:p>
          <a:p>
            <a:pPr lvl="2">
              <a:lnSpc>
                <a:spcPts val="4300"/>
              </a:lnSpc>
              <a:spcBef>
                <a:spcPts val="0"/>
              </a:spcBef>
            </a:pPr>
            <a:r>
              <a:rPr lang="en-US" sz="4000" b="1" dirty="0"/>
              <a:t>It is to not be troubled</a:t>
            </a:r>
          </a:p>
        </p:txBody>
      </p:sp>
    </p:spTree>
    <p:extLst>
      <p:ext uri="{BB962C8B-B14F-4D97-AF65-F5344CB8AC3E}">
        <p14:creationId xmlns:p14="http://schemas.microsoft.com/office/powerpoint/2010/main" val="1401261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509155"/>
            <a:ext cx="12192000" cy="3943856"/>
          </a:xfrm>
        </p:spPr>
        <p:txBody>
          <a:bodyPr>
            <a:noAutofit/>
          </a:bodyPr>
          <a:lstStyle/>
          <a:p>
            <a:pPr lvl="1" indent="-742950">
              <a:spcBef>
                <a:spcPts val="0"/>
              </a:spcBef>
              <a:buFont typeface="+mj-lt"/>
              <a:buAutoNum type="arabicPeriod"/>
            </a:pPr>
            <a:r>
              <a:rPr lang="en-US" sz="5400" b="1" i="1" dirty="0"/>
              <a:t>It proves that the message is from God</a:t>
            </a:r>
          </a:p>
          <a:p>
            <a:pPr lvl="1" indent="-742950">
              <a:spcBef>
                <a:spcPts val="0"/>
              </a:spcBef>
              <a:buFont typeface="+mj-lt"/>
              <a:buAutoNum type="arabicPeriod"/>
            </a:pPr>
            <a:r>
              <a:rPr lang="en-US" sz="5400" b="1" i="1" dirty="0"/>
              <a:t>It guarantees the rest of God’s promises</a:t>
            </a:r>
          </a:p>
          <a:p>
            <a:pPr lvl="1" indent="-742950">
              <a:spcBef>
                <a:spcPts val="0"/>
              </a:spcBef>
              <a:buFont typeface="+mj-lt"/>
              <a:buAutoNum type="arabicPeriod"/>
            </a:pPr>
            <a:r>
              <a:rPr lang="en-US" sz="5400" b="1" i="1" dirty="0"/>
              <a:t>It prepares us for the future</a:t>
            </a:r>
          </a:p>
          <a:p>
            <a:pPr lvl="1" indent="-742950">
              <a:spcBef>
                <a:spcPts val="0"/>
              </a:spcBef>
              <a:buFont typeface="+mj-lt"/>
              <a:buAutoNum type="arabicPeriod"/>
            </a:pPr>
            <a:r>
              <a:rPr lang="en-US" sz="5400" b="1" i="1" dirty="0"/>
              <a:t>It sets the Bible apart from all other religious books/religions</a:t>
            </a:r>
          </a:p>
        </p:txBody>
      </p:sp>
    </p:spTree>
    <p:extLst>
      <p:ext uri="{BB962C8B-B14F-4D97-AF65-F5344CB8AC3E}">
        <p14:creationId xmlns:p14="http://schemas.microsoft.com/office/powerpoint/2010/main" val="32702510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18209"/>
            <a:ext cx="12192000" cy="6629400"/>
          </a:xfrm>
        </p:spPr>
        <p:txBody>
          <a:bodyPr>
            <a:noAutofit/>
          </a:bodyPr>
          <a:lstStyle/>
          <a:p>
            <a:pPr lvl="1">
              <a:lnSpc>
                <a:spcPts val="4300"/>
              </a:lnSpc>
              <a:spcBef>
                <a:spcPts val="0"/>
              </a:spcBef>
            </a:pPr>
            <a:r>
              <a:rPr lang="en-US" sz="4000" b="1" dirty="0"/>
              <a:t>The purpose of knowing the signs of what’s to come is </a:t>
            </a:r>
            <a:r>
              <a:rPr lang="en-US" sz="4000" b="1" u="sng" dirty="0"/>
              <a:t>not</a:t>
            </a:r>
            <a:r>
              <a:rPr lang="en-US" sz="4000" b="1" dirty="0"/>
              <a:t> for us to guess at the future details</a:t>
            </a:r>
          </a:p>
          <a:p>
            <a:pPr lvl="2">
              <a:lnSpc>
                <a:spcPts val="4300"/>
              </a:lnSpc>
              <a:spcBef>
                <a:spcPts val="0"/>
              </a:spcBef>
            </a:pPr>
            <a:r>
              <a:rPr lang="en-US" sz="4000" b="1" dirty="0"/>
              <a:t>It can be fun</a:t>
            </a:r>
          </a:p>
          <a:p>
            <a:pPr lvl="2">
              <a:lnSpc>
                <a:spcPts val="4300"/>
              </a:lnSpc>
              <a:spcBef>
                <a:spcPts val="0"/>
              </a:spcBef>
            </a:pPr>
            <a:r>
              <a:rPr lang="en-US" sz="4000" b="1" dirty="0"/>
              <a:t>It can be foolish</a:t>
            </a:r>
          </a:p>
          <a:p>
            <a:pPr lvl="2">
              <a:lnSpc>
                <a:spcPts val="4300"/>
              </a:lnSpc>
              <a:spcBef>
                <a:spcPts val="0"/>
              </a:spcBef>
            </a:pPr>
            <a:r>
              <a:rPr lang="en-US" sz="4000" b="1" dirty="0"/>
              <a:t>It is to be ready!</a:t>
            </a:r>
          </a:p>
          <a:p>
            <a:pPr lvl="2">
              <a:lnSpc>
                <a:spcPts val="4300"/>
              </a:lnSpc>
              <a:spcBef>
                <a:spcPts val="0"/>
              </a:spcBef>
            </a:pPr>
            <a:r>
              <a:rPr lang="en-US" sz="4000" b="1" dirty="0"/>
              <a:t>It is to not be troubled</a:t>
            </a:r>
          </a:p>
          <a:p>
            <a:pPr marL="0" indent="0" algn="ctr">
              <a:lnSpc>
                <a:spcPts val="4300"/>
              </a:lnSpc>
              <a:buNone/>
            </a:pPr>
            <a:r>
              <a:rPr lang="en-US" sz="4000" b="1" dirty="0"/>
              <a:t>Matthew 24:6 (NKJV) </a:t>
            </a:r>
            <a:r>
              <a:rPr lang="en-US" sz="4000" b="1" baseline="30000" dirty="0"/>
              <a:t>6</a:t>
            </a:r>
            <a:r>
              <a:rPr lang="en-US" sz="4000" b="1" dirty="0"/>
              <a:t>And you will hear of wars and rumors of wars. See that you are not troubled; for all these things must come to pass, but the end is not yet. </a:t>
            </a:r>
          </a:p>
        </p:txBody>
      </p:sp>
    </p:spTree>
    <p:extLst>
      <p:ext uri="{BB962C8B-B14F-4D97-AF65-F5344CB8AC3E}">
        <p14:creationId xmlns:p14="http://schemas.microsoft.com/office/powerpoint/2010/main" val="34927925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509155"/>
            <a:ext cx="12192000" cy="3943856"/>
          </a:xfrm>
        </p:spPr>
        <p:txBody>
          <a:bodyPr>
            <a:noAutofit/>
          </a:bodyPr>
          <a:lstStyle/>
          <a:p>
            <a:pPr lvl="1" indent="-742950">
              <a:spcBef>
                <a:spcPts val="0"/>
              </a:spcBef>
              <a:buFont typeface="+mj-lt"/>
              <a:buAutoNum type="arabicPeriod"/>
            </a:pPr>
            <a:r>
              <a:rPr lang="en-US" sz="5400" b="1" i="1" dirty="0"/>
              <a:t>It proves that the message is from God</a:t>
            </a:r>
          </a:p>
          <a:p>
            <a:pPr lvl="1" indent="-742950">
              <a:spcBef>
                <a:spcPts val="0"/>
              </a:spcBef>
              <a:buFont typeface="+mj-lt"/>
              <a:buAutoNum type="arabicPeriod"/>
            </a:pPr>
            <a:r>
              <a:rPr lang="en-US" sz="5400" b="1" i="1" dirty="0"/>
              <a:t>It guarantees the rest of God’s promises</a:t>
            </a:r>
          </a:p>
          <a:p>
            <a:pPr lvl="1" indent="-742950">
              <a:spcBef>
                <a:spcPts val="0"/>
              </a:spcBef>
              <a:buFont typeface="+mj-lt"/>
              <a:buAutoNum type="arabicPeriod"/>
            </a:pPr>
            <a:r>
              <a:rPr lang="en-US" sz="5400" b="1" i="1" dirty="0"/>
              <a:t>It prepares us for the future</a:t>
            </a:r>
          </a:p>
          <a:p>
            <a:pPr lvl="1" indent="-742950">
              <a:spcBef>
                <a:spcPts val="0"/>
              </a:spcBef>
              <a:buFont typeface="+mj-lt"/>
              <a:buAutoNum type="arabicPeriod"/>
            </a:pPr>
            <a:r>
              <a:rPr lang="en-US" sz="5400" b="1" i="1" u="sng" dirty="0"/>
              <a:t>It sets the Bible apart from all other religious books/religions</a:t>
            </a:r>
          </a:p>
        </p:txBody>
      </p:sp>
    </p:spTree>
    <p:extLst>
      <p:ext uri="{BB962C8B-B14F-4D97-AF65-F5344CB8AC3E}">
        <p14:creationId xmlns:p14="http://schemas.microsoft.com/office/powerpoint/2010/main" val="282881149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1878"/>
            <a:ext cx="12192000" cy="6776122"/>
          </a:xfrm>
        </p:spPr>
        <p:txBody>
          <a:bodyPr>
            <a:normAutofit/>
          </a:bodyPr>
          <a:lstStyle/>
          <a:p>
            <a:pPr lvl="1">
              <a:spcBef>
                <a:spcPts val="0"/>
              </a:spcBef>
            </a:pPr>
            <a:r>
              <a:rPr lang="en-US" sz="4000" b="1" dirty="0"/>
              <a:t>Don’t other religious writings have similar prophecies?</a:t>
            </a:r>
          </a:p>
          <a:p>
            <a:pPr lvl="2">
              <a:spcBef>
                <a:spcPts val="0"/>
              </a:spcBef>
            </a:pPr>
            <a:r>
              <a:rPr lang="en-US" sz="4000" b="1" dirty="0"/>
              <a:t>Not even close</a:t>
            </a:r>
            <a:endParaRPr lang="en-US" sz="4000" dirty="0"/>
          </a:p>
          <a:p>
            <a:pPr marL="457200" lvl="1" indent="0">
              <a:buNone/>
            </a:pPr>
            <a:endParaRPr lang="en-US" dirty="0"/>
          </a:p>
        </p:txBody>
      </p:sp>
    </p:spTree>
    <p:extLst>
      <p:ext uri="{BB962C8B-B14F-4D97-AF65-F5344CB8AC3E}">
        <p14:creationId xmlns:p14="http://schemas.microsoft.com/office/powerpoint/2010/main" val="233807968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457200"/>
            <a:ext cx="12192000" cy="3995811"/>
          </a:xfrm>
        </p:spPr>
        <p:txBody>
          <a:bodyPr>
            <a:noAutofit/>
          </a:bodyPr>
          <a:lstStyle/>
          <a:p>
            <a:pPr lvl="1" indent="-742950">
              <a:spcBef>
                <a:spcPts val="0"/>
              </a:spcBef>
              <a:buFont typeface="+mj-lt"/>
              <a:buAutoNum type="arabicPeriod" startAt="5"/>
            </a:pPr>
            <a:r>
              <a:rPr lang="en-US" sz="5400" b="1" i="1" u="sng" dirty="0"/>
              <a:t>Gives us the comfort of God’s sovereignty</a:t>
            </a:r>
            <a:r>
              <a:rPr lang="en-US" sz="5400" b="1" i="1" dirty="0"/>
              <a:t> </a:t>
            </a:r>
          </a:p>
          <a:p>
            <a:pPr lvl="1" indent="-742950">
              <a:spcBef>
                <a:spcPts val="0"/>
              </a:spcBef>
              <a:buFont typeface="+mj-lt"/>
              <a:buAutoNum type="arabicPeriod" startAt="5"/>
            </a:pPr>
            <a:r>
              <a:rPr lang="en-US" sz="5400" b="1" i="1" dirty="0"/>
              <a:t>It helps us make sense of what’s going on in the world around us</a:t>
            </a:r>
          </a:p>
          <a:p>
            <a:pPr lvl="1" indent="-742950">
              <a:spcBef>
                <a:spcPts val="0"/>
              </a:spcBef>
              <a:buFont typeface="+mj-lt"/>
              <a:buAutoNum type="arabicPeriod" startAt="5"/>
            </a:pPr>
            <a:r>
              <a:rPr lang="en-US" sz="5400" b="1" i="1" dirty="0"/>
              <a:t>It gives us understanding about the life and sacrifice of the Lord, Jesus Christ</a:t>
            </a:r>
            <a:endParaRPr lang="en-US" sz="5400" dirty="0"/>
          </a:p>
        </p:txBody>
      </p:sp>
    </p:spTree>
    <p:extLst>
      <p:ext uri="{BB962C8B-B14F-4D97-AF65-F5344CB8AC3E}">
        <p14:creationId xmlns:p14="http://schemas.microsoft.com/office/powerpoint/2010/main" val="179610268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1878"/>
            <a:ext cx="12192000" cy="6776122"/>
          </a:xfrm>
        </p:spPr>
        <p:txBody>
          <a:bodyPr>
            <a:normAutofit/>
          </a:bodyPr>
          <a:lstStyle/>
          <a:p>
            <a:pPr>
              <a:spcBef>
                <a:spcPts val="0"/>
              </a:spcBef>
            </a:pPr>
            <a:endParaRPr lang="en-US" sz="3200" b="1" dirty="0"/>
          </a:p>
          <a:p>
            <a:pPr>
              <a:spcBef>
                <a:spcPts val="0"/>
              </a:spcBef>
            </a:pPr>
            <a:endParaRPr lang="en-US" sz="3200" b="1" dirty="0"/>
          </a:p>
          <a:p>
            <a:pPr marL="0" indent="0" algn="ctr">
              <a:buNone/>
            </a:pPr>
            <a:r>
              <a:rPr lang="en-US" sz="4000" b="1" dirty="0"/>
              <a:t>Ephesians 1:11 (NKJV) </a:t>
            </a:r>
          </a:p>
          <a:p>
            <a:pPr marL="0" indent="0" algn="ctr">
              <a:buNone/>
            </a:pPr>
            <a:r>
              <a:rPr lang="en-US" sz="4000" b="1" baseline="30000" dirty="0"/>
              <a:t>11</a:t>
            </a:r>
            <a:r>
              <a:rPr lang="en-US" sz="4000" b="1" dirty="0"/>
              <a:t>In Him also we have obtained an inheritance, being predestined according to the purpose of </a:t>
            </a:r>
            <a:r>
              <a:rPr lang="en-US" sz="4000" b="1" u="sng" dirty="0"/>
              <a:t>Him who works all things according to the counsel of His will</a:t>
            </a:r>
            <a:r>
              <a:rPr lang="en-US" sz="4000" b="1" dirty="0"/>
              <a:t>, </a:t>
            </a:r>
          </a:p>
          <a:p>
            <a:pPr marL="0" indent="0">
              <a:spcBef>
                <a:spcPts val="0"/>
              </a:spcBef>
              <a:buNone/>
            </a:pPr>
            <a:endParaRPr lang="en-US" dirty="0"/>
          </a:p>
          <a:p>
            <a:pPr lvl="1"/>
            <a:endParaRPr lang="en-US" dirty="0"/>
          </a:p>
        </p:txBody>
      </p:sp>
    </p:spTree>
    <p:extLst>
      <p:ext uri="{BB962C8B-B14F-4D97-AF65-F5344CB8AC3E}">
        <p14:creationId xmlns:p14="http://schemas.microsoft.com/office/powerpoint/2010/main" val="17072689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7036" y="81878"/>
            <a:ext cx="11772900" cy="6776122"/>
          </a:xfrm>
        </p:spPr>
        <p:txBody>
          <a:bodyPr>
            <a:normAutofit/>
          </a:bodyPr>
          <a:lstStyle/>
          <a:p>
            <a:pPr>
              <a:spcBef>
                <a:spcPts val="0"/>
              </a:spcBef>
            </a:pPr>
            <a:endParaRPr lang="en-US" sz="3200" b="1" dirty="0"/>
          </a:p>
          <a:p>
            <a:pPr marL="0" indent="0" algn="ctr">
              <a:buNone/>
            </a:pPr>
            <a:r>
              <a:rPr lang="en-US" sz="4000" b="1" dirty="0"/>
              <a:t>Habakkuk 3:17–18 (NKJV) </a:t>
            </a:r>
          </a:p>
          <a:p>
            <a:pPr marL="0" indent="0" algn="ctr">
              <a:buNone/>
            </a:pPr>
            <a:r>
              <a:rPr lang="en-US" sz="4000" b="1" baseline="30000" dirty="0"/>
              <a:t>17</a:t>
            </a:r>
            <a:r>
              <a:rPr lang="en-US" sz="4000" b="1" dirty="0"/>
              <a:t>Though the fig tree may not blossom, Nor fruit be on the vines; Though the labor of the olive may fail, And the fields yield no food; Though the flock may be cut off from the fold, And there be no herd in the stalls— </a:t>
            </a:r>
          </a:p>
          <a:p>
            <a:pPr marL="0" indent="0" algn="ctr">
              <a:buNone/>
            </a:pPr>
            <a:r>
              <a:rPr lang="en-US" sz="4000" b="1" baseline="30000" dirty="0"/>
              <a:t>18</a:t>
            </a:r>
            <a:r>
              <a:rPr lang="en-US" sz="4000" b="1" dirty="0"/>
              <a:t>Yet I will rejoice in the </a:t>
            </a:r>
            <a:r>
              <a:rPr lang="en-US" sz="4000" b="1" cap="small" dirty="0"/>
              <a:t>Lord</a:t>
            </a:r>
            <a:r>
              <a:rPr lang="en-US" sz="4000" b="1" dirty="0"/>
              <a:t>, I will joy in the God of my salvation. </a:t>
            </a:r>
          </a:p>
          <a:p>
            <a:pPr marL="0" indent="0" algn="ctr">
              <a:buNone/>
            </a:pPr>
            <a:endParaRPr lang="en-US" sz="4000" b="1" dirty="0"/>
          </a:p>
          <a:p>
            <a:pPr marL="0" indent="0">
              <a:spcBef>
                <a:spcPts val="0"/>
              </a:spcBef>
              <a:buNone/>
            </a:pPr>
            <a:endParaRPr lang="en-US" b="1" dirty="0"/>
          </a:p>
          <a:p>
            <a:pPr marL="457200" lvl="1" indent="0">
              <a:buNone/>
            </a:pPr>
            <a:endParaRPr lang="en-US" b="1" dirty="0"/>
          </a:p>
        </p:txBody>
      </p:sp>
    </p:spTree>
    <p:extLst>
      <p:ext uri="{BB962C8B-B14F-4D97-AF65-F5344CB8AC3E}">
        <p14:creationId xmlns:p14="http://schemas.microsoft.com/office/powerpoint/2010/main" val="91978120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457200"/>
            <a:ext cx="12192000" cy="3995811"/>
          </a:xfrm>
        </p:spPr>
        <p:txBody>
          <a:bodyPr>
            <a:noAutofit/>
          </a:bodyPr>
          <a:lstStyle/>
          <a:p>
            <a:pPr lvl="1" indent="-742950">
              <a:spcBef>
                <a:spcPts val="0"/>
              </a:spcBef>
              <a:buFont typeface="+mj-lt"/>
              <a:buAutoNum type="arabicPeriod" startAt="5"/>
            </a:pPr>
            <a:r>
              <a:rPr lang="en-US" sz="5400" b="1" i="1" dirty="0"/>
              <a:t>Gives us the comfort of God’s sovereignty </a:t>
            </a:r>
          </a:p>
          <a:p>
            <a:pPr lvl="1" indent="-742950">
              <a:spcBef>
                <a:spcPts val="0"/>
              </a:spcBef>
              <a:buFont typeface="+mj-lt"/>
              <a:buAutoNum type="arabicPeriod" startAt="5"/>
            </a:pPr>
            <a:r>
              <a:rPr lang="en-US" sz="5400" b="1" i="1" u="sng" dirty="0"/>
              <a:t>It helps us make sense of what’s going on in the world around us</a:t>
            </a:r>
          </a:p>
          <a:p>
            <a:pPr lvl="1" indent="-742950">
              <a:spcBef>
                <a:spcPts val="0"/>
              </a:spcBef>
              <a:buFont typeface="+mj-lt"/>
              <a:buAutoNum type="arabicPeriod" startAt="5"/>
            </a:pPr>
            <a:r>
              <a:rPr lang="en-US" sz="5400" b="1" i="1" dirty="0"/>
              <a:t>It gives us understanding about the life and sacrifice of the Lord, Jesus Christ</a:t>
            </a:r>
            <a:endParaRPr lang="en-US" sz="5400" dirty="0"/>
          </a:p>
        </p:txBody>
      </p:sp>
    </p:spTree>
    <p:extLst>
      <p:ext uri="{BB962C8B-B14F-4D97-AF65-F5344CB8AC3E}">
        <p14:creationId xmlns:p14="http://schemas.microsoft.com/office/powerpoint/2010/main" val="109555100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7036" y="81878"/>
            <a:ext cx="11772900" cy="6776122"/>
          </a:xfrm>
        </p:spPr>
        <p:txBody>
          <a:bodyPr>
            <a:normAutofit/>
          </a:bodyPr>
          <a:lstStyle/>
          <a:p>
            <a:pPr marL="0" indent="0">
              <a:buNone/>
            </a:pPr>
            <a:endParaRPr lang="en-US" sz="4000" dirty="0"/>
          </a:p>
          <a:p>
            <a:pPr marL="0" indent="0">
              <a:buNone/>
            </a:pPr>
            <a:endParaRPr lang="en-US" sz="4000" dirty="0"/>
          </a:p>
          <a:p>
            <a:pPr marL="0" indent="0" algn="ctr">
              <a:buNone/>
            </a:pPr>
            <a:r>
              <a:rPr lang="en-US" sz="4000" b="1" dirty="0"/>
              <a:t>2 Timothy 3:1 (NKJV) </a:t>
            </a:r>
          </a:p>
          <a:p>
            <a:pPr marL="0" indent="0" algn="ctr">
              <a:buNone/>
            </a:pPr>
            <a:r>
              <a:rPr lang="en-US" sz="4000" b="1" baseline="30000" dirty="0"/>
              <a:t>1</a:t>
            </a:r>
            <a:r>
              <a:rPr lang="en-US" sz="4000" b="1" dirty="0"/>
              <a:t>But know this, that in the last days perilous times will come: </a:t>
            </a:r>
          </a:p>
          <a:p>
            <a:pPr marL="0" indent="0">
              <a:buNone/>
            </a:pPr>
            <a:endParaRPr lang="en-US" sz="4000" b="1" dirty="0"/>
          </a:p>
          <a:p>
            <a:pPr marL="0" indent="0" algn="ctr">
              <a:buNone/>
            </a:pPr>
            <a:endParaRPr lang="en-US" sz="4000" b="1" dirty="0"/>
          </a:p>
          <a:p>
            <a:pPr marL="0" indent="0" algn="ctr">
              <a:buNone/>
            </a:pPr>
            <a:endParaRPr lang="en-US" sz="4000" b="1" dirty="0"/>
          </a:p>
          <a:p>
            <a:pPr marL="0" indent="0">
              <a:spcBef>
                <a:spcPts val="0"/>
              </a:spcBef>
              <a:buNone/>
            </a:pPr>
            <a:endParaRPr lang="en-US" b="1" dirty="0"/>
          </a:p>
          <a:p>
            <a:pPr marL="457200" lvl="1" indent="0">
              <a:buNone/>
            </a:pPr>
            <a:endParaRPr lang="en-US" b="1" dirty="0"/>
          </a:p>
        </p:txBody>
      </p:sp>
    </p:spTree>
    <p:extLst>
      <p:ext uri="{BB962C8B-B14F-4D97-AF65-F5344CB8AC3E}">
        <p14:creationId xmlns:p14="http://schemas.microsoft.com/office/powerpoint/2010/main" val="220009930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457200"/>
            <a:ext cx="12192000" cy="3995811"/>
          </a:xfrm>
        </p:spPr>
        <p:txBody>
          <a:bodyPr>
            <a:noAutofit/>
          </a:bodyPr>
          <a:lstStyle/>
          <a:p>
            <a:pPr lvl="1" indent="-742950">
              <a:spcBef>
                <a:spcPts val="0"/>
              </a:spcBef>
              <a:buFont typeface="+mj-lt"/>
              <a:buAutoNum type="arabicPeriod" startAt="5"/>
            </a:pPr>
            <a:r>
              <a:rPr lang="en-US" sz="5400" b="1" i="1" dirty="0"/>
              <a:t>Gives us the comfort of God’s sovereignty </a:t>
            </a:r>
          </a:p>
          <a:p>
            <a:pPr lvl="1" indent="-742950">
              <a:spcBef>
                <a:spcPts val="0"/>
              </a:spcBef>
              <a:buFont typeface="+mj-lt"/>
              <a:buAutoNum type="arabicPeriod" startAt="5"/>
            </a:pPr>
            <a:r>
              <a:rPr lang="en-US" sz="5400" b="1" i="1" dirty="0"/>
              <a:t>It helps us make sense of what’s going on in the world around us</a:t>
            </a:r>
          </a:p>
          <a:p>
            <a:pPr lvl="1" indent="-742950">
              <a:spcBef>
                <a:spcPts val="0"/>
              </a:spcBef>
              <a:buFont typeface="+mj-lt"/>
              <a:buAutoNum type="arabicPeriod" startAt="5"/>
            </a:pPr>
            <a:r>
              <a:rPr lang="en-US" sz="5400" b="1" i="1" u="sng" dirty="0"/>
              <a:t>It gives us understanding about the life and sacrifice of the Lord, Jesus Christ</a:t>
            </a:r>
            <a:endParaRPr lang="en-US" sz="5400" u="sng" dirty="0"/>
          </a:p>
        </p:txBody>
      </p:sp>
    </p:spTree>
    <p:extLst>
      <p:ext uri="{BB962C8B-B14F-4D97-AF65-F5344CB8AC3E}">
        <p14:creationId xmlns:p14="http://schemas.microsoft.com/office/powerpoint/2010/main" val="370634292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7036" y="1778000"/>
            <a:ext cx="11783291" cy="5069608"/>
          </a:xfrm>
        </p:spPr>
        <p:txBody>
          <a:bodyPr>
            <a:noAutofit/>
          </a:bodyPr>
          <a:lstStyle/>
          <a:p>
            <a:pPr marL="0" indent="0" algn="ctr">
              <a:buNone/>
            </a:pPr>
            <a:r>
              <a:rPr lang="en-US" sz="4400" b="1" dirty="0"/>
              <a:t>Revelation 19:10b (NKJV)  </a:t>
            </a:r>
          </a:p>
          <a:p>
            <a:pPr marL="0" indent="0" algn="ctr">
              <a:buNone/>
            </a:pPr>
            <a:r>
              <a:rPr lang="en-US" sz="4400" b="1" dirty="0"/>
              <a:t>“For the testimony of Jesus is the spirit of prophecy.” </a:t>
            </a:r>
          </a:p>
          <a:p>
            <a:pPr marL="0" indent="0" algn="ctr">
              <a:buNone/>
            </a:pPr>
            <a:endParaRPr lang="en-US" sz="4400" b="1" dirty="0"/>
          </a:p>
          <a:p>
            <a:pPr marL="0" indent="0" algn="ctr">
              <a:buNone/>
            </a:pPr>
            <a:endParaRPr lang="en-US" sz="4400" b="1" dirty="0"/>
          </a:p>
          <a:p>
            <a:pPr marL="457200" lvl="1" indent="0">
              <a:lnSpc>
                <a:spcPts val="4300"/>
              </a:lnSpc>
              <a:spcBef>
                <a:spcPts val="0"/>
              </a:spcBef>
              <a:buNone/>
            </a:pPr>
            <a:endParaRPr lang="en-US" sz="4000" b="1" dirty="0"/>
          </a:p>
        </p:txBody>
      </p:sp>
    </p:spTree>
    <p:extLst>
      <p:ext uri="{BB962C8B-B14F-4D97-AF65-F5344CB8AC3E}">
        <p14:creationId xmlns:p14="http://schemas.microsoft.com/office/powerpoint/2010/main" val="31675367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15013</TotalTime>
  <Words>5226</Words>
  <Application>Microsoft Office PowerPoint</Application>
  <PresentationFormat>Widescreen</PresentationFormat>
  <Paragraphs>531</Paragraphs>
  <Slides>101</Slides>
  <Notes>41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101</vt:i4>
      </vt:variant>
    </vt:vector>
  </HeadingPairs>
  <TitlesOfParts>
    <vt:vector size="107" baseType="lpstr">
      <vt:lpstr>Adobe Song Std L</vt:lpstr>
      <vt:lpstr>Arial</vt:lpstr>
      <vt:lpstr>Calibri</vt:lpstr>
      <vt:lpstr>Century Gothic</vt:lpstr>
      <vt:lpstr>Wingdings 3</vt:lpstr>
      <vt:lpstr>Ion</vt:lpstr>
      <vt:lpstr>PowerPoint Presentation</vt:lpstr>
      <vt:lpstr>PowerPoint Presentation</vt:lpstr>
      <vt:lpstr>PowerPoint Presentation</vt:lpstr>
      <vt:lpstr>PowerPoint Presentation</vt:lpstr>
      <vt:lpstr>Prophecy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Evidence That The Bible Is From God</dc:title>
  <dc:creator>mikew@hosannachapel.org</dc:creator>
  <cp:lastModifiedBy>Mike Winger</cp:lastModifiedBy>
  <cp:revision>230</cp:revision>
  <dcterms:created xsi:type="dcterms:W3CDTF">2014-05-24T16:20:10Z</dcterms:created>
  <dcterms:modified xsi:type="dcterms:W3CDTF">2016-04-10T21:29:15Z</dcterms:modified>
</cp:coreProperties>
</file>