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15"/>
  </p:notesMasterIdLst>
  <p:sldIdLst>
    <p:sldId id="291" r:id="rId2"/>
    <p:sldId id="588" r:id="rId3"/>
    <p:sldId id="256" r:id="rId4"/>
    <p:sldId id="591" r:id="rId5"/>
    <p:sldId id="973" r:id="rId6"/>
    <p:sldId id="974" r:id="rId7"/>
    <p:sldId id="851" r:id="rId8"/>
    <p:sldId id="852" r:id="rId9"/>
    <p:sldId id="853" r:id="rId10"/>
    <p:sldId id="854" r:id="rId11"/>
    <p:sldId id="855" r:id="rId12"/>
    <p:sldId id="856" r:id="rId13"/>
    <p:sldId id="885" r:id="rId14"/>
    <p:sldId id="883" r:id="rId15"/>
    <p:sldId id="884" r:id="rId16"/>
    <p:sldId id="867" r:id="rId17"/>
    <p:sldId id="868" r:id="rId18"/>
    <p:sldId id="869" r:id="rId19"/>
    <p:sldId id="861" r:id="rId20"/>
    <p:sldId id="862" r:id="rId21"/>
    <p:sldId id="863" r:id="rId22"/>
    <p:sldId id="864" r:id="rId23"/>
    <p:sldId id="870" r:id="rId24"/>
    <p:sldId id="871" r:id="rId25"/>
    <p:sldId id="892" r:id="rId26"/>
    <p:sldId id="873" r:id="rId27"/>
    <p:sldId id="891" r:id="rId28"/>
    <p:sldId id="890" r:id="rId29"/>
    <p:sldId id="898" r:id="rId30"/>
    <p:sldId id="886" r:id="rId31"/>
    <p:sldId id="887" r:id="rId32"/>
    <p:sldId id="874" r:id="rId33"/>
    <p:sldId id="893" r:id="rId34"/>
    <p:sldId id="875" r:id="rId35"/>
    <p:sldId id="894" r:id="rId36"/>
    <p:sldId id="895" r:id="rId37"/>
    <p:sldId id="896" r:id="rId38"/>
    <p:sldId id="897" r:id="rId39"/>
    <p:sldId id="939" r:id="rId40"/>
    <p:sldId id="876" r:id="rId41"/>
    <p:sldId id="877" r:id="rId42"/>
    <p:sldId id="878" r:id="rId43"/>
    <p:sldId id="935" r:id="rId44"/>
    <p:sldId id="899" r:id="rId45"/>
    <p:sldId id="936" r:id="rId46"/>
    <p:sldId id="937" r:id="rId47"/>
    <p:sldId id="938" r:id="rId48"/>
    <p:sldId id="879" r:id="rId49"/>
    <p:sldId id="880" r:id="rId50"/>
    <p:sldId id="882" r:id="rId51"/>
    <p:sldId id="904" r:id="rId52"/>
    <p:sldId id="900" r:id="rId53"/>
    <p:sldId id="905" r:id="rId54"/>
    <p:sldId id="906" r:id="rId55"/>
    <p:sldId id="907" r:id="rId56"/>
    <p:sldId id="908" r:id="rId57"/>
    <p:sldId id="909" r:id="rId58"/>
    <p:sldId id="940" r:id="rId59"/>
    <p:sldId id="941" r:id="rId60"/>
    <p:sldId id="942" r:id="rId61"/>
    <p:sldId id="943" r:id="rId62"/>
    <p:sldId id="944" r:id="rId63"/>
    <p:sldId id="945" r:id="rId64"/>
    <p:sldId id="881" r:id="rId65"/>
    <p:sldId id="901" r:id="rId66"/>
    <p:sldId id="903" r:id="rId67"/>
    <p:sldId id="902" r:id="rId68"/>
    <p:sldId id="914" r:id="rId69"/>
    <p:sldId id="915" r:id="rId70"/>
    <p:sldId id="916" r:id="rId71"/>
    <p:sldId id="918" r:id="rId72"/>
    <p:sldId id="919" r:id="rId73"/>
    <p:sldId id="913" r:id="rId74"/>
    <p:sldId id="920" r:id="rId75"/>
    <p:sldId id="921" r:id="rId76"/>
    <p:sldId id="925" r:id="rId77"/>
    <p:sldId id="926" r:id="rId78"/>
    <p:sldId id="927" r:id="rId79"/>
    <p:sldId id="946" r:id="rId80"/>
    <p:sldId id="947" r:id="rId81"/>
    <p:sldId id="948" r:id="rId82"/>
    <p:sldId id="949" r:id="rId83"/>
    <p:sldId id="950" r:id="rId84"/>
    <p:sldId id="951" r:id="rId85"/>
    <p:sldId id="952" r:id="rId86"/>
    <p:sldId id="953" r:id="rId87"/>
    <p:sldId id="954" r:id="rId88"/>
    <p:sldId id="955" r:id="rId89"/>
    <p:sldId id="956" r:id="rId90"/>
    <p:sldId id="928" r:id="rId91"/>
    <p:sldId id="922" r:id="rId92"/>
    <p:sldId id="924" r:id="rId93"/>
    <p:sldId id="957" r:id="rId94"/>
    <p:sldId id="958" r:id="rId95"/>
    <p:sldId id="959" r:id="rId96"/>
    <p:sldId id="960" r:id="rId97"/>
    <p:sldId id="961" r:id="rId98"/>
    <p:sldId id="962" r:id="rId99"/>
    <p:sldId id="930" r:id="rId100"/>
    <p:sldId id="931" r:id="rId101"/>
    <p:sldId id="932" r:id="rId102"/>
    <p:sldId id="933" r:id="rId103"/>
    <p:sldId id="963" r:id="rId104"/>
    <p:sldId id="964" r:id="rId105"/>
    <p:sldId id="965" r:id="rId106"/>
    <p:sldId id="966" r:id="rId107"/>
    <p:sldId id="967" r:id="rId108"/>
    <p:sldId id="934" r:id="rId109"/>
    <p:sldId id="968" r:id="rId110"/>
    <p:sldId id="969" r:id="rId111"/>
    <p:sldId id="970" r:id="rId112"/>
    <p:sldId id="971" r:id="rId113"/>
    <p:sldId id="972" r:id="rId1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79" autoAdjust="0"/>
    <p:restoredTop sz="78611" autoAdjust="0"/>
  </p:normalViewPr>
  <p:slideViewPr>
    <p:cSldViewPr snapToGrid="0">
      <p:cViewPr varScale="1">
        <p:scale>
          <a:sx n="92" d="100"/>
          <a:sy n="92" d="100"/>
        </p:scale>
        <p:origin x="10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viewProps" Target="view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C841FA-CEE1-4348-AD0B-D2A2914D6C01}" type="datetimeFigureOut">
              <a:rPr lang="en-US" smtClean="0"/>
              <a:t>4/17/2016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C87307-18F0-488F-A7A3-10B43C5EA9F8}" type="slidenum">
              <a:rPr lang="en-US" smtClean="0"/>
              <a:t>‹#›</a:t>
            </a:fld>
            <a:endParaRPr lang="en-US"/>
          </a:p>
        </p:txBody>
      </p:sp>
    </p:spTree>
    <p:extLst>
      <p:ext uri="{BB962C8B-B14F-4D97-AF65-F5344CB8AC3E}">
        <p14:creationId xmlns:p14="http://schemas.microsoft.com/office/powerpoint/2010/main" val="3222055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slide" Target="../slides/slide73.xml"/><Relationship Id="rId1" Type="http://schemas.openxmlformats.org/officeDocument/2006/relationships/notesMaster" Target="../notesMasters/notesMaster1.xml"/><Relationship Id="rId6" Type="http://schemas.openxmlformats.org/officeDocument/2006/relationships/hyperlink" Target="about:blank" TargetMode="External"/><Relationship Id="rId5" Type="http://schemas.openxmlformats.org/officeDocument/2006/relationships/hyperlink" Target="about:blank" TargetMode="External"/><Relationship Id="rId4" Type="http://schemas.openxmlformats.org/officeDocument/2006/relationships/hyperlink" Target="about:blank" TargetMode="Externa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a:t>
            </a:r>
            <a:r>
              <a:rPr lang="en-US" baseline="0" dirty="0"/>
              <a:t> are interested in these four beasts</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7</a:t>
            </a:fld>
            <a:endParaRPr lang="en-US"/>
          </a:p>
        </p:txBody>
      </p:sp>
    </p:spTree>
    <p:extLst>
      <p:ext uri="{BB962C8B-B14F-4D97-AF65-F5344CB8AC3E}">
        <p14:creationId xmlns:p14="http://schemas.microsoft.com/office/powerpoint/2010/main" val="15264238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16</a:t>
            </a:fld>
            <a:endParaRPr lang="en-US"/>
          </a:p>
        </p:txBody>
      </p:sp>
    </p:spTree>
    <p:extLst>
      <p:ext uri="{BB962C8B-B14F-4D97-AF65-F5344CB8AC3E}">
        <p14:creationId xmlns:p14="http://schemas.microsoft.com/office/powerpoint/2010/main" val="146802333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2,300?</a:t>
            </a:r>
          </a:p>
          <a:p>
            <a:r>
              <a:rPr lang="en-US" dirty="0"/>
              <a:t>Let’s start with the cleansing</a:t>
            </a:r>
          </a:p>
          <a:p>
            <a:r>
              <a:rPr lang="en-US" dirty="0"/>
              <a:t>	Maccabean</a:t>
            </a:r>
            <a:r>
              <a:rPr lang="en-US" baseline="0" dirty="0"/>
              <a:t> Revolt!</a:t>
            </a:r>
          </a:p>
          <a:p>
            <a:r>
              <a:rPr lang="en-US" baseline="0" dirty="0"/>
              <a:t>		December 25</a:t>
            </a:r>
            <a:r>
              <a:rPr lang="en-US" baseline="30000" dirty="0"/>
              <a:t>th</a:t>
            </a:r>
            <a:r>
              <a:rPr lang="en-US" baseline="0" dirty="0"/>
              <a:t> 164BC it was cleansed – </a:t>
            </a:r>
            <a:r>
              <a:rPr lang="en-US" baseline="0" dirty="0" err="1"/>
              <a:t>Hannakuh</a:t>
            </a:r>
            <a:r>
              <a:rPr lang="en-US" baseline="0" dirty="0"/>
              <a:t> </a:t>
            </a:r>
            <a:endParaRPr lang="en-US" dirty="0"/>
          </a:p>
          <a:p>
            <a:r>
              <a:rPr lang="en-US" dirty="0"/>
              <a:t>What was 2300 days before that? About 6 years and 4 months.</a:t>
            </a:r>
          </a:p>
          <a:p>
            <a:r>
              <a:rPr lang="en-US" dirty="0"/>
              <a:t>	we don’t know</a:t>
            </a:r>
          </a:p>
          <a:p>
            <a:r>
              <a:rPr lang="en-US" dirty="0"/>
              <a:t>	Antiochus 1</a:t>
            </a:r>
            <a:r>
              <a:rPr lang="en-US" baseline="30000" dirty="0"/>
              <a:t>st</a:t>
            </a:r>
            <a:r>
              <a:rPr lang="en-US" dirty="0"/>
              <a:t> incursion into Jerusalem (170BC)</a:t>
            </a:r>
            <a:r>
              <a:rPr lang="en-US" baseline="0" dirty="0"/>
              <a:t> </a:t>
            </a:r>
            <a:endParaRPr lang="en-US" dirty="0"/>
          </a:p>
          <a:p>
            <a:r>
              <a:rPr lang="en-US" dirty="0"/>
              <a:t>	Murder of Onia the High Priest</a:t>
            </a:r>
          </a:p>
          <a:p>
            <a:r>
              <a:rPr lang="en-US" dirty="0"/>
              <a:t>	The ascension of Jason (a false high priest)</a:t>
            </a:r>
          </a:p>
          <a:p>
            <a:r>
              <a:rPr lang="en-US" dirty="0"/>
              <a:t>	The cessation</a:t>
            </a:r>
            <a:r>
              <a:rPr lang="en-US" baseline="0" dirty="0"/>
              <a:t> of the sacrifices (unknown date)</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106</a:t>
            </a:fld>
            <a:endParaRPr lang="en-US"/>
          </a:p>
        </p:txBody>
      </p:sp>
    </p:spTree>
    <p:extLst>
      <p:ext uri="{BB962C8B-B14F-4D97-AF65-F5344CB8AC3E}">
        <p14:creationId xmlns:p14="http://schemas.microsoft.com/office/powerpoint/2010/main" val="360172533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2,300?</a:t>
            </a:r>
          </a:p>
          <a:p>
            <a:r>
              <a:rPr lang="en-US" dirty="0"/>
              <a:t>Let’s start with the cleansing</a:t>
            </a:r>
          </a:p>
          <a:p>
            <a:r>
              <a:rPr lang="en-US" dirty="0"/>
              <a:t>	Maccabean</a:t>
            </a:r>
            <a:r>
              <a:rPr lang="en-US" baseline="0" dirty="0"/>
              <a:t> Revolt!</a:t>
            </a:r>
          </a:p>
          <a:p>
            <a:r>
              <a:rPr lang="en-US" baseline="0" dirty="0"/>
              <a:t>		December 25</a:t>
            </a:r>
            <a:r>
              <a:rPr lang="en-US" baseline="30000" dirty="0"/>
              <a:t>th</a:t>
            </a:r>
            <a:r>
              <a:rPr lang="en-US" baseline="0" dirty="0"/>
              <a:t> 164BC it was cleansed – </a:t>
            </a:r>
            <a:r>
              <a:rPr lang="en-US" baseline="0" dirty="0" err="1"/>
              <a:t>Hannakuh</a:t>
            </a:r>
            <a:r>
              <a:rPr lang="en-US" baseline="0" dirty="0"/>
              <a:t> </a:t>
            </a:r>
            <a:endParaRPr lang="en-US" dirty="0"/>
          </a:p>
          <a:p>
            <a:r>
              <a:rPr lang="en-US" dirty="0"/>
              <a:t>What was 2300 days before that? About 6 years and 4 months.</a:t>
            </a:r>
          </a:p>
          <a:p>
            <a:r>
              <a:rPr lang="en-US" dirty="0"/>
              <a:t>	we don’t know</a:t>
            </a:r>
          </a:p>
          <a:p>
            <a:r>
              <a:rPr lang="en-US" dirty="0"/>
              <a:t>	Antiochus 1</a:t>
            </a:r>
            <a:r>
              <a:rPr lang="en-US" baseline="30000" dirty="0"/>
              <a:t>st</a:t>
            </a:r>
            <a:r>
              <a:rPr lang="en-US" dirty="0"/>
              <a:t> incursion into Jerusalem (170BC)</a:t>
            </a:r>
            <a:r>
              <a:rPr lang="en-US" baseline="0" dirty="0"/>
              <a:t> </a:t>
            </a:r>
            <a:endParaRPr lang="en-US" dirty="0"/>
          </a:p>
          <a:p>
            <a:r>
              <a:rPr lang="en-US" dirty="0"/>
              <a:t>	Murder of Onia the High Priest</a:t>
            </a:r>
          </a:p>
          <a:p>
            <a:r>
              <a:rPr lang="en-US" dirty="0"/>
              <a:t>	The ascension of Jason (a false high priest)</a:t>
            </a:r>
          </a:p>
          <a:p>
            <a:r>
              <a:rPr lang="en-US" dirty="0"/>
              <a:t>	The cessation</a:t>
            </a:r>
            <a:r>
              <a:rPr lang="en-US" baseline="0" dirty="0"/>
              <a:t> of the sacrifices (unknown date)</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107</a:t>
            </a:fld>
            <a:endParaRPr lang="en-US"/>
          </a:p>
        </p:txBody>
      </p:sp>
    </p:spTree>
    <p:extLst>
      <p:ext uri="{BB962C8B-B14F-4D97-AF65-F5344CB8AC3E}">
        <p14:creationId xmlns:p14="http://schemas.microsoft.com/office/powerpoint/2010/main" val="98645147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Died of illness in 164BC the same year the Temple was cleansed</a:t>
            </a:r>
            <a:endParaRPr lang="en-US" baseline="0" dirty="0"/>
          </a:p>
          <a:p>
            <a:r>
              <a:rPr lang="en-US" baseline="0" dirty="0"/>
              <a:t>Antiochus fits like a glove!!!</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108</a:t>
            </a:fld>
            <a:endParaRPr lang="en-US"/>
          </a:p>
        </p:txBody>
      </p:sp>
    </p:spTree>
    <p:extLst>
      <p:ext uri="{BB962C8B-B14F-4D97-AF65-F5344CB8AC3E}">
        <p14:creationId xmlns:p14="http://schemas.microsoft.com/office/powerpoint/2010/main" val="2952443128"/>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Died of illness in 164BC the same year the Temple was cleansed</a:t>
            </a:r>
            <a:endParaRPr lang="en-US" baseline="0" dirty="0"/>
          </a:p>
          <a:p>
            <a:r>
              <a:rPr lang="en-US" baseline="0" dirty="0"/>
              <a:t>Antiochus fits like a glove!!!</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109</a:t>
            </a:fld>
            <a:endParaRPr lang="en-US"/>
          </a:p>
        </p:txBody>
      </p:sp>
    </p:spTree>
    <p:extLst>
      <p:ext uri="{BB962C8B-B14F-4D97-AF65-F5344CB8AC3E}">
        <p14:creationId xmlns:p14="http://schemas.microsoft.com/office/powerpoint/2010/main" val="135886584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Died of illness in 164BC the same year the Temple was cleansed</a:t>
            </a:r>
            <a:endParaRPr lang="en-US" baseline="0" dirty="0"/>
          </a:p>
          <a:p>
            <a:r>
              <a:rPr lang="en-US" baseline="0" dirty="0"/>
              <a:t>Antiochus fits like a glove!!!</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110</a:t>
            </a:fld>
            <a:endParaRPr lang="en-US"/>
          </a:p>
        </p:txBody>
      </p:sp>
    </p:spTree>
    <p:extLst>
      <p:ext uri="{BB962C8B-B14F-4D97-AF65-F5344CB8AC3E}">
        <p14:creationId xmlns:p14="http://schemas.microsoft.com/office/powerpoint/2010/main" val="27682550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Died of illness in 164BC the same year the Temple was cleansed</a:t>
            </a:r>
            <a:endParaRPr lang="en-US" baseline="0" dirty="0"/>
          </a:p>
          <a:p>
            <a:r>
              <a:rPr lang="en-US" baseline="0" dirty="0"/>
              <a:t>Antiochus fits like a glove!!!</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111</a:t>
            </a:fld>
            <a:endParaRPr lang="en-US"/>
          </a:p>
        </p:txBody>
      </p:sp>
    </p:spTree>
    <p:extLst>
      <p:ext uri="{BB962C8B-B14F-4D97-AF65-F5344CB8AC3E}">
        <p14:creationId xmlns:p14="http://schemas.microsoft.com/office/powerpoint/2010/main" val="295245125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Died of illness in 164BC the same year the Temple was cleansed</a:t>
            </a:r>
            <a:endParaRPr lang="en-US" baseline="0" dirty="0"/>
          </a:p>
          <a:p>
            <a:r>
              <a:rPr lang="en-US" baseline="0" dirty="0"/>
              <a:t>Antiochus fits like a glove!!!</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112</a:t>
            </a:fld>
            <a:endParaRPr lang="en-US"/>
          </a:p>
        </p:txBody>
      </p:sp>
    </p:spTree>
    <p:extLst>
      <p:ext uri="{BB962C8B-B14F-4D97-AF65-F5344CB8AC3E}">
        <p14:creationId xmlns:p14="http://schemas.microsoft.com/office/powerpoint/2010/main" val="117604245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a:t>
            </a:r>
            <a:r>
              <a:rPr lang="en-US" baseline="0" dirty="0"/>
              <a:t> WEEK – Daniel 9 and the dating of Daniel!</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113</a:t>
            </a:fld>
            <a:endParaRPr lang="en-US"/>
          </a:p>
        </p:txBody>
      </p:sp>
    </p:spTree>
    <p:extLst>
      <p:ext uri="{BB962C8B-B14F-4D97-AF65-F5344CB8AC3E}">
        <p14:creationId xmlns:p14="http://schemas.microsoft.com/office/powerpoint/2010/main" val="2386089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17</a:t>
            </a:fld>
            <a:endParaRPr lang="en-US"/>
          </a:p>
        </p:txBody>
      </p:sp>
    </p:spTree>
    <p:extLst>
      <p:ext uri="{BB962C8B-B14F-4D97-AF65-F5344CB8AC3E}">
        <p14:creationId xmlns:p14="http://schemas.microsoft.com/office/powerpoint/2010/main" val="1291553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Built by </a:t>
            </a:r>
            <a:r>
              <a:rPr lang="en-US" dirty="0" err="1"/>
              <a:t>Nebby</a:t>
            </a:r>
            <a:endParaRPr lang="en-US" baseline="0" dirty="0"/>
          </a:p>
          <a:p>
            <a:r>
              <a:rPr lang="en-US" baseline="0" dirty="0"/>
              <a:t>This and the walls</a:t>
            </a:r>
          </a:p>
          <a:p>
            <a:r>
              <a:rPr lang="en-US" baseline="0" dirty="0"/>
              <a:t>Lions were found on his palace walls as well</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18</a:t>
            </a:fld>
            <a:endParaRPr lang="en-US"/>
          </a:p>
        </p:txBody>
      </p:sp>
    </p:spTree>
    <p:extLst>
      <p:ext uri="{BB962C8B-B14F-4D97-AF65-F5344CB8AC3E}">
        <p14:creationId xmlns:p14="http://schemas.microsoft.com/office/powerpoint/2010/main" val="31565231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King of beasts – king</a:t>
            </a:r>
            <a:r>
              <a:rPr lang="en-US" baseline="0" dirty="0"/>
              <a:t> of birds</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19</a:t>
            </a:fld>
            <a:endParaRPr lang="en-US"/>
          </a:p>
        </p:txBody>
      </p:sp>
    </p:spTree>
    <p:extLst>
      <p:ext uri="{BB962C8B-B14F-4D97-AF65-F5344CB8AC3E}">
        <p14:creationId xmlns:p14="http://schemas.microsoft.com/office/powerpoint/2010/main" val="19743517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20</a:t>
            </a:fld>
            <a:endParaRPr lang="en-US"/>
          </a:p>
        </p:txBody>
      </p:sp>
    </p:spTree>
    <p:extLst>
      <p:ext uri="{BB962C8B-B14F-4D97-AF65-F5344CB8AC3E}">
        <p14:creationId xmlns:p14="http://schemas.microsoft.com/office/powerpoint/2010/main" val="5161365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21</a:t>
            </a:fld>
            <a:endParaRPr lang="en-US"/>
          </a:p>
        </p:txBody>
      </p:sp>
    </p:spTree>
    <p:extLst>
      <p:ext uri="{BB962C8B-B14F-4D97-AF65-F5344CB8AC3E}">
        <p14:creationId xmlns:p14="http://schemas.microsoft.com/office/powerpoint/2010/main" val="21600721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Could also be translated “mind”</a:t>
            </a:r>
          </a:p>
        </p:txBody>
      </p:sp>
      <p:sp>
        <p:nvSpPr>
          <p:cNvPr id="4" name="Slide Number Placeholder 3"/>
          <p:cNvSpPr>
            <a:spLocks noGrp="1"/>
          </p:cNvSpPr>
          <p:nvPr>
            <p:ph type="sldNum" sz="quarter" idx="10"/>
          </p:nvPr>
        </p:nvSpPr>
        <p:spPr/>
        <p:txBody>
          <a:bodyPr/>
          <a:lstStyle/>
          <a:p>
            <a:fld id="{6DC87307-18F0-488F-A7A3-10B43C5EA9F8}" type="slidenum">
              <a:rPr lang="en-US" smtClean="0"/>
              <a:t>22</a:t>
            </a:fld>
            <a:endParaRPr lang="en-US"/>
          </a:p>
        </p:txBody>
      </p:sp>
    </p:spTree>
    <p:extLst>
      <p:ext uri="{BB962C8B-B14F-4D97-AF65-F5344CB8AC3E}">
        <p14:creationId xmlns:p14="http://schemas.microsoft.com/office/powerpoint/2010/main" val="1046193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Could also be translated “mind”</a:t>
            </a:r>
          </a:p>
          <a:p>
            <a:r>
              <a:rPr lang="en-US" dirty="0" err="1"/>
              <a:t>Nebby’s</a:t>
            </a:r>
            <a:r>
              <a:rPr lang="en-US" dirty="0"/>
              <a:t> descent into madness 7 years</a:t>
            </a:r>
          </a:p>
        </p:txBody>
      </p:sp>
      <p:sp>
        <p:nvSpPr>
          <p:cNvPr id="4" name="Slide Number Placeholder 3"/>
          <p:cNvSpPr>
            <a:spLocks noGrp="1"/>
          </p:cNvSpPr>
          <p:nvPr>
            <p:ph type="sldNum" sz="quarter" idx="10"/>
          </p:nvPr>
        </p:nvSpPr>
        <p:spPr/>
        <p:txBody>
          <a:bodyPr/>
          <a:lstStyle/>
          <a:p>
            <a:fld id="{6DC87307-18F0-488F-A7A3-10B43C5EA9F8}" type="slidenum">
              <a:rPr lang="en-US" smtClean="0"/>
              <a:t>23</a:t>
            </a:fld>
            <a:endParaRPr lang="en-US"/>
          </a:p>
        </p:txBody>
      </p:sp>
    </p:spTree>
    <p:extLst>
      <p:ext uri="{BB962C8B-B14F-4D97-AF65-F5344CB8AC3E}">
        <p14:creationId xmlns:p14="http://schemas.microsoft.com/office/powerpoint/2010/main" val="29991710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a:t>
            </a:r>
            <a:r>
              <a:rPr lang="en-US" baseline="30000" dirty="0"/>
              <a:t>st</a:t>
            </a:r>
            <a:r>
              <a:rPr lang="en-US" dirty="0"/>
              <a:t> year of king Belshazzar</a:t>
            </a:r>
          </a:p>
        </p:txBody>
      </p:sp>
      <p:sp>
        <p:nvSpPr>
          <p:cNvPr id="4" name="Slide Number Placeholder 3"/>
          <p:cNvSpPr>
            <a:spLocks noGrp="1"/>
          </p:cNvSpPr>
          <p:nvPr>
            <p:ph type="sldNum" sz="quarter" idx="10"/>
          </p:nvPr>
        </p:nvSpPr>
        <p:spPr/>
        <p:txBody>
          <a:bodyPr/>
          <a:lstStyle/>
          <a:p>
            <a:fld id="{6DC87307-18F0-488F-A7A3-10B43C5EA9F8}" type="slidenum">
              <a:rPr lang="en-US" smtClean="0"/>
              <a:t>24</a:t>
            </a:fld>
            <a:endParaRPr lang="en-US"/>
          </a:p>
        </p:txBody>
      </p:sp>
    </p:spTree>
    <p:extLst>
      <p:ext uri="{BB962C8B-B14F-4D97-AF65-F5344CB8AC3E}">
        <p14:creationId xmlns:p14="http://schemas.microsoft.com/office/powerpoint/2010/main" val="37184806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among other things, keeps us from interpreting it any way we want</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25</a:t>
            </a:fld>
            <a:endParaRPr lang="en-US"/>
          </a:p>
        </p:txBody>
      </p:sp>
    </p:spTree>
    <p:extLst>
      <p:ext uri="{BB962C8B-B14F-4D97-AF65-F5344CB8AC3E}">
        <p14:creationId xmlns:p14="http://schemas.microsoft.com/office/powerpoint/2010/main" val="3016645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8</a:t>
            </a:fld>
            <a:endParaRPr lang="en-US"/>
          </a:p>
        </p:txBody>
      </p:sp>
    </p:spTree>
    <p:extLst>
      <p:ext uri="{BB962C8B-B14F-4D97-AF65-F5344CB8AC3E}">
        <p14:creationId xmlns:p14="http://schemas.microsoft.com/office/powerpoint/2010/main" val="30406692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among other things, keeps us from interpreting it any way we want</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26</a:t>
            </a:fld>
            <a:endParaRPr lang="en-US"/>
          </a:p>
        </p:txBody>
      </p:sp>
    </p:spTree>
    <p:extLst>
      <p:ext uri="{BB962C8B-B14F-4D97-AF65-F5344CB8AC3E}">
        <p14:creationId xmlns:p14="http://schemas.microsoft.com/office/powerpoint/2010/main" val="6851168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among other things, keeps us from interpreting it any way we want</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27</a:t>
            </a:fld>
            <a:endParaRPr lang="en-US"/>
          </a:p>
        </p:txBody>
      </p:sp>
    </p:spTree>
    <p:extLst>
      <p:ext uri="{BB962C8B-B14F-4D97-AF65-F5344CB8AC3E}">
        <p14:creationId xmlns:p14="http://schemas.microsoft.com/office/powerpoint/2010/main" val="1115480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Bear – lumbering, taking what it wants</a:t>
            </a:r>
          </a:p>
        </p:txBody>
      </p:sp>
      <p:sp>
        <p:nvSpPr>
          <p:cNvPr id="4" name="Slide Number Placeholder 3"/>
          <p:cNvSpPr>
            <a:spLocks noGrp="1"/>
          </p:cNvSpPr>
          <p:nvPr>
            <p:ph type="sldNum" sz="quarter" idx="10"/>
          </p:nvPr>
        </p:nvSpPr>
        <p:spPr/>
        <p:txBody>
          <a:bodyPr/>
          <a:lstStyle/>
          <a:p>
            <a:fld id="{6DC87307-18F0-488F-A7A3-10B43C5EA9F8}" type="slidenum">
              <a:rPr lang="en-US" smtClean="0"/>
              <a:t>28</a:t>
            </a:fld>
            <a:endParaRPr lang="en-US"/>
          </a:p>
        </p:txBody>
      </p:sp>
    </p:spTree>
    <p:extLst>
      <p:ext uri="{BB962C8B-B14F-4D97-AF65-F5344CB8AC3E}">
        <p14:creationId xmlns:p14="http://schemas.microsoft.com/office/powerpoint/2010/main" val="35565534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Founded Persian Empire – started as a client state of the Medes</a:t>
            </a:r>
          </a:p>
        </p:txBody>
      </p:sp>
      <p:sp>
        <p:nvSpPr>
          <p:cNvPr id="4" name="Slide Number Placeholder 3"/>
          <p:cNvSpPr>
            <a:spLocks noGrp="1"/>
          </p:cNvSpPr>
          <p:nvPr>
            <p:ph type="sldNum" sz="quarter" idx="10"/>
          </p:nvPr>
        </p:nvSpPr>
        <p:spPr/>
        <p:txBody>
          <a:bodyPr/>
          <a:lstStyle/>
          <a:p>
            <a:fld id="{6DC87307-18F0-488F-A7A3-10B43C5EA9F8}" type="slidenum">
              <a:rPr lang="en-US" smtClean="0"/>
              <a:t>29</a:t>
            </a:fld>
            <a:endParaRPr lang="en-US"/>
          </a:p>
        </p:txBody>
      </p:sp>
    </p:spTree>
    <p:extLst>
      <p:ext uri="{BB962C8B-B14F-4D97-AF65-F5344CB8AC3E}">
        <p14:creationId xmlns:p14="http://schemas.microsoft.com/office/powerpoint/2010/main" val="8426844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Media was the overlord of Persia until Cyrus</a:t>
            </a:r>
          </a:p>
          <a:p>
            <a:r>
              <a:rPr lang="en-US" dirty="0"/>
              <a:t>Cyrus took</a:t>
            </a:r>
            <a:r>
              <a:rPr lang="en-US" baseline="0" dirty="0"/>
              <a:t> over and the Persians slowly rose to power </a:t>
            </a:r>
          </a:p>
          <a:p>
            <a:r>
              <a:rPr lang="en-US" baseline="0" dirty="0"/>
              <a:t>In 546 he took the capitol of Media (who had been in power over Persia) and 3 years later changed his title to King of Persia</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30</a:t>
            </a:fld>
            <a:endParaRPr lang="en-US"/>
          </a:p>
        </p:txBody>
      </p:sp>
    </p:spTree>
    <p:extLst>
      <p:ext uri="{BB962C8B-B14F-4D97-AF65-F5344CB8AC3E}">
        <p14:creationId xmlns:p14="http://schemas.microsoft.com/office/powerpoint/2010/main" val="39893150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among other things, keeps us from interpreting it any way we want</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31</a:t>
            </a:fld>
            <a:endParaRPr lang="en-US"/>
          </a:p>
        </p:txBody>
      </p:sp>
    </p:spTree>
    <p:extLst>
      <p:ext uri="{BB962C8B-B14F-4D97-AF65-F5344CB8AC3E}">
        <p14:creationId xmlns:p14="http://schemas.microsoft.com/office/powerpoint/2010/main" val="13780139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These three had treaties with the previous king of Media but had war with Cyrus</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32</a:t>
            </a:fld>
            <a:endParaRPr lang="en-US"/>
          </a:p>
        </p:txBody>
      </p:sp>
    </p:spTree>
    <p:extLst>
      <p:ext uri="{BB962C8B-B14F-4D97-AF65-F5344CB8AC3E}">
        <p14:creationId xmlns:p14="http://schemas.microsoft.com/office/powerpoint/2010/main" val="23122889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Arise! – you are the next ruler!</a:t>
            </a:r>
            <a:endParaRPr lang="en-US" baseline="0" dirty="0"/>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33</a:t>
            </a:fld>
            <a:endParaRPr lang="en-US"/>
          </a:p>
        </p:txBody>
      </p:sp>
    </p:spTree>
    <p:extLst>
      <p:ext uri="{BB962C8B-B14F-4D97-AF65-F5344CB8AC3E}">
        <p14:creationId xmlns:p14="http://schemas.microsoft.com/office/powerpoint/2010/main" val="42169246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swift</a:t>
            </a:r>
          </a:p>
          <a:p>
            <a:r>
              <a:rPr lang="en-US" sz="1200" kern="1200" dirty="0">
                <a:solidFill>
                  <a:schemeClr val="tx1"/>
                </a:solidFill>
                <a:effectLst/>
                <a:latin typeface="+mn-lt"/>
                <a:ea typeface="+mn-ea"/>
                <a:cs typeface="+mn-cs"/>
              </a:rPr>
              <a:t>Alex was born</a:t>
            </a:r>
            <a:r>
              <a:rPr lang="en-US" sz="1200" kern="1200" baseline="0" dirty="0">
                <a:solidFill>
                  <a:schemeClr val="tx1"/>
                </a:solidFill>
                <a:effectLst/>
                <a:latin typeface="+mn-lt"/>
                <a:ea typeface="+mn-ea"/>
                <a:cs typeface="+mn-cs"/>
              </a:rPr>
              <a:t> in 356</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Alexander conquered the entire empire between 334 and 330BC</a:t>
            </a:r>
          </a:p>
          <a:p>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powerful</a:t>
            </a:r>
            <a:r>
              <a:rPr lang="en-US" sz="1200" kern="1200" dirty="0">
                <a:solidFill>
                  <a:schemeClr val="tx1"/>
                </a:solidFill>
                <a:effectLst/>
                <a:latin typeface="+mn-lt"/>
                <a:ea typeface="+mn-ea"/>
                <a:cs typeface="+mn-cs"/>
              </a:rPr>
              <a:t> and has </a:t>
            </a:r>
            <a:r>
              <a:rPr lang="en-US" sz="1200" u="sng" kern="1200" dirty="0">
                <a:solidFill>
                  <a:schemeClr val="tx1"/>
                </a:solidFill>
                <a:effectLst/>
                <a:latin typeface="+mn-lt"/>
                <a:ea typeface="+mn-ea"/>
                <a:cs typeface="+mn-cs"/>
              </a:rPr>
              <a:t>dominion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 you’re next</a:t>
            </a:r>
          </a:p>
          <a:p>
            <a:r>
              <a:rPr lang="en-US" sz="1200" kern="1200" dirty="0">
                <a:solidFill>
                  <a:schemeClr val="tx1"/>
                </a:solidFill>
                <a:effectLst/>
                <a:latin typeface="+mn-lt"/>
                <a:ea typeface="+mn-ea"/>
                <a:cs typeface="+mn-cs"/>
              </a:rPr>
              <a:t>	~ everywhere he went they just surrendered</a:t>
            </a:r>
          </a:p>
          <a:p>
            <a:r>
              <a:rPr lang="en-US" sz="1200" kern="120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 dominion is given!</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34</a:t>
            </a:fld>
            <a:endParaRPr lang="en-US"/>
          </a:p>
        </p:txBody>
      </p:sp>
    </p:spTree>
    <p:extLst>
      <p:ext uri="{BB962C8B-B14F-4D97-AF65-F5344CB8AC3E}">
        <p14:creationId xmlns:p14="http://schemas.microsoft.com/office/powerpoint/2010/main" val="27226125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swift</a:t>
            </a:r>
          </a:p>
          <a:p>
            <a:r>
              <a:rPr lang="en-US" sz="1200" kern="1200" dirty="0">
                <a:solidFill>
                  <a:schemeClr val="tx1"/>
                </a:solidFill>
                <a:effectLst/>
                <a:latin typeface="+mn-lt"/>
                <a:ea typeface="+mn-ea"/>
                <a:cs typeface="+mn-cs"/>
              </a:rPr>
              <a:t>Alex was born</a:t>
            </a:r>
            <a:r>
              <a:rPr lang="en-US" sz="1200" kern="1200" baseline="0" dirty="0">
                <a:solidFill>
                  <a:schemeClr val="tx1"/>
                </a:solidFill>
                <a:effectLst/>
                <a:latin typeface="+mn-lt"/>
                <a:ea typeface="+mn-ea"/>
                <a:cs typeface="+mn-cs"/>
              </a:rPr>
              <a:t> in 356</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Alexander conquered the entire empire between 334 and 330BC</a:t>
            </a:r>
          </a:p>
          <a:p>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powerful</a:t>
            </a:r>
            <a:r>
              <a:rPr lang="en-US" sz="1200" kern="1200" dirty="0">
                <a:solidFill>
                  <a:schemeClr val="tx1"/>
                </a:solidFill>
                <a:effectLst/>
                <a:latin typeface="+mn-lt"/>
                <a:ea typeface="+mn-ea"/>
                <a:cs typeface="+mn-cs"/>
              </a:rPr>
              <a:t> and has </a:t>
            </a:r>
            <a:r>
              <a:rPr lang="en-US" sz="1200" u="sng" kern="1200" dirty="0">
                <a:solidFill>
                  <a:schemeClr val="tx1"/>
                </a:solidFill>
                <a:effectLst/>
                <a:latin typeface="+mn-lt"/>
                <a:ea typeface="+mn-ea"/>
                <a:cs typeface="+mn-cs"/>
              </a:rPr>
              <a:t>dominion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 you’re next</a:t>
            </a:r>
          </a:p>
          <a:p>
            <a:r>
              <a:rPr lang="en-US" sz="1200" kern="1200" dirty="0">
                <a:solidFill>
                  <a:schemeClr val="tx1"/>
                </a:solidFill>
                <a:effectLst/>
                <a:latin typeface="+mn-lt"/>
                <a:ea typeface="+mn-ea"/>
                <a:cs typeface="+mn-cs"/>
              </a:rPr>
              <a:t>	~ everywhere he went they just surrendered</a:t>
            </a:r>
          </a:p>
          <a:p>
            <a:r>
              <a:rPr lang="en-US" sz="1200" kern="120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 dominion is given!</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35</a:t>
            </a:fld>
            <a:endParaRPr lang="en-US"/>
          </a:p>
        </p:txBody>
      </p:sp>
    </p:spTree>
    <p:extLst>
      <p:ext uri="{BB962C8B-B14F-4D97-AF65-F5344CB8AC3E}">
        <p14:creationId xmlns:p14="http://schemas.microsoft.com/office/powerpoint/2010/main" val="3130883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9</a:t>
            </a:fld>
            <a:endParaRPr lang="en-US"/>
          </a:p>
        </p:txBody>
      </p:sp>
    </p:spTree>
    <p:extLst>
      <p:ext uri="{BB962C8B-B14F-4D97-AF65-F5344CB8AC3E}">
        <p14:creationId xmlns:p14="http://schemas.microsoft.com/office/powerpoint/2010/main" val="37205874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swift</a:t>
            </a:r>
          </a:p>
          <a:p>
            <a:r>
              <a:rPr lang="en-US" sz="1200" kern="1200" dirty="0">
                <a:solidFill>
                  <a:schemeClr val="tx1"/>
                </a:solidFill>
                <a:effectLst/>
                <a:latin typeface="+mn-lt"/>
                <a:ea typeface="+mn-ea"/>
                <a:cs typeface="+mn-cs"/>
              </a:rPr>
              <a:t>Alex was born</a:t>
            </a:r>
            <a:r>
              <a:rPr lang="en-US" sz="1200" kern="1200" baseline="0" dirty="0">
                <a:solidFill>
                  <a:schemeClr val="tx1"/>
                </a:solidFill>
                <a:effectLst/>
                <a:latin typeface="+mn-lt"/>
                <a:ea typeface="+mn-ea"/>
                <a:cs typeface="+mn-cs"/>
              </a:rPr>
              <a:t> in 356</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Alexander conquered the entire empire between 334 and 330BC</a:t>
            </a:r>
          </a:p>
          <a:p>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powerful</a:t>
            </a:r>
            <a:r>
              <a:rPr lang="en-US" sz="1200" kern="1200" dirty="0">
                <a:solidFill>
                  <a:schemeClr val="tx1"/>
                </a:solidFill>
                <a:effectLst/>
                <a:latin typeface="+mn-lt"/>
                <a:ea typeface="+mn-ea"/>
                <a:cs typeface="+mn-cs"/>
              </a:rPr>
              <a:t> and has </a:t>
            </a:r>
            <a:r>
              <a:rPr lang="en-US" sz="1200" u="sng" kern="1200" dirty="0">
                <a:solidFill>
                  <a:schemeClr val="tx1"/>
                </a:solidFill>
                <a:effectLst/>
                <a:latin typeface="+mn-lt"/>
                <a:ea typeface="+mn-ea"/>
                <a:cs typeface="+mn-cs"/>
              </a:rPr>
              <a:t>dominion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 you’re next</a:t>
            </a:r>
          </a:p>
          <a:p>
            <a:r>
              <a:rPr lang="en-US" sz="1200" kern="1200" dirty="0">
                <a:solidFill>
                  <a:schemeClr val="tx1"/>
                </a:solidFill>
                <a:effectLst/>
                <a:latin typeface="+mn-lt"/>
                <a:ea typeface="+mn-ea"/>
                <a:cs typeface="+mn-cs"/>
              </a:rPr>
              <a:t>	~ everywhere he went they just surrendered</a:t>
            </a:r>
          </a:p>
          <a:p>
            <a:r>
              <a:rPr lang="en-US" sz="1200" kern="120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 dominion is given!</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36</a:t>
            </a:fld>
            <a:endParaRPr lang="en-US"/>
          </a:p>
        </p:txBody>
      </p:sp>
    </p:spTree>
    <p:extLst>
      <p:ext uri="{BB962C8B-B14F-4D97-AF65-F5344CB8AC3E}">
        <p14:creationId xmlns:p14="http://schemas.microsoft.com/office/powerpoint/2010/main" val="27964737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swift</a:t>
            </a:r>
          </a:p>
          <a:p>
            <a:r>
              <a:rPr lang="en-US" sz="1200" kern="1200" dirty="0">
                <a:solidFill>
                  <a:schemeClr val="tx1"/>
                </a:solidFill>
                <a:effectLst/>
                <a:latin typeface="+mn-lt"/>
                <a:ea typeface="+mn-ea"/>
                <a:cs typeface="+mn-cs"/>
              </a:rPr>
              <a:t>Alex was born</a:t>
            </a:r>
            <a:r>
              <a:rPr lang="en-US" sz="1200" kern="1200" baseline="0" dirty="0">
                <a:solidFill>
                  <a:schemeClr val="tx1"/>
                </a:solidFill>
                <a:effectLst/>
                <a:latin typeface="+mn-lt"/>
                <a:ea typeface="+mn-ea"/>
                <a:cs typeface="+mn-cs"/>
              </a:rPr>
              <a:t> in 356</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Alexander conquered the entire empire between 334 and 330BC</a:t>
            </a:r>
          </a:p>
          <a:p>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powerful</a:t>
            </a:r>
            <a:r>
              <a:rPr lang="en-US" sz="1200" kern="1200" dirty="0">
                <a:solidFill>
                  <a:schemeClr val="tx1"/>
                </a:solidFill>
                <a:effectLst/>
                <a:latin typeface="+mn-lt"/>
                <a:ea typeface="+mn-ea"/>
                <a:cs typeface="+mn-cs"/>
              </a:rPr>
              <a:t> and has </a:t>
            </a:r>
            <a:r>
              <a:rPr lang="en-US" sz="1200" u="sng" kern="1200" dirty="0">
                <a:solidFill>
                  <a:schemeClr val="tx1"/>
                </a:solidFill>
                <a:effectLst/>
                <a:latin typeface="+mn-lt"/>
                <a:ea typeface="+mn-ea"/>
                <a:cs typeface="+mn-cs"/>
              </a:rPr>
              <a:t>dominion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 you’re next</a:t>
            </a:r>
          </a:p>
          <a:p>
            <a:r>
              <a:rPr lang="en-US" sz="1200" kern="1200" dirty="0">
                <a:solidFill>
                  <a:schemeClr val="tx1"/>
                </a:solidFill>
                <a:effectLst/>
                <a:latin typeface="+mn-lt"/>
                <a:ea typeface="+mn-ea"/>
                <a:cs typeface="+mn-cs"/>
              </a:rPr>
              <a:t>	~ everywhere he went they just surrendered</a:t>
            </a:r>
          </a:p>
          <a:p>
            <a:r>
              <a:rPr lang="en-US" sz="1200" kern="120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 dominion is given!</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37</a:t>
            </a:fld>
            <a:endParaRPr lang="en-US"/>
          </a:p>
        </p:txBody>
      </p:sp>
    </p:spTree>
    <p:extLst>
      <p:ext uri="{BB962C8B-B14F-4D97-AF65-F5344CB8AC3E}">
        <p14:creationId xmlns:p14="http://schemas.microsoft.com/office/powerpoint/2010/main" val="12379122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swift</a:t>
            </a:r>
          </a:p>
          <a:p>
            <a:r>
              <a:rPr lang="en-US" sz="1200" kern="1200" dirty="0">
                <a:solidFill>
                  <a:schemeClr val="tx1"/>
                </a:solidFill>
                <a:effectLst/>
                <a:latin typeface="+mn-lt"/>
                <a:ea typeface="+mn-ea"/>
                <a:cs typeface="+mn-cs"/>
              </a:rPr>
              <a:t>Alex was born</a:t>
            </a:r>
            <a:r>
              <a:rPr lang="en-US" sz="1200" kern="1200" baseline="0" dirty="0">
                <a:solidFill>
                  <a:schemeClr val="tx1"/>
                </a:solidFill>
                <a:effectLst/>
                <a:latin typeface="+mn-lt"/>
                <a:ea typeface="+mn-ea"/>
                <a:cs typeface="+mn-cs"/>
              </a:rPr>
              <a:t> in 356</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Alexander conquered the entire empire between 334 and 330BC</a:t>
            </a:r>
          </a:p>
          <a:p>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powerful</a:t>
            </a:r>
            <a:r>
              <a:rPr lang="en-US" sz="1200" kern="1200" dirty="0">
                <a:solidFill>
                  <a:schemeClr val="tx1"/>
                </a:solidFill>
                <a:effectLst/>
                <a:latin typeface="+mn-lt"/>
                <a:ea typeface="+mn-ea"/>
                <a:cs typeface="+mn-cs"/>
              </a:rPr>
              <a:t> and has </a:t>
            </a:r>
            <a:r>
              <a:rPr lang="en-US" sz="1200" u="sng" kern="1200" dirty="0">
                <a:solidFill>
                  <a:schemeClr val="tx1"/>
                </a:solidFill>
                <a:effectLst/>
                <a:latin typeface="+mn-lt"/>
                <a:ea typeface="+mn-ea"/>
                <a:cs typeface="+mn-cs"/>
              </a:rPr>
              <a:t>dominion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 you’re next</a:t>
            </a:r>
          </a:p>
          <a:p>
            <a:r>
              <a:rPr lang="en-US" sz="1200" kern="1200" dirty="0">
                <a:solidFill>
                  <a:schemeClr val="tx1"/>
                </a:solidFill>
                <a:effectLst/>
                <a:latin typeface="+mn-lt"/>
                <a:ea typeface="+mn-ea"/>
                <a:cs typeface="+mn-cs"/>
              </a:rPr>
              <a:t>	~ everywhere he went they just surrendered</a:t>
            </a:r>
          </a:p>
          <a:p>
            <a:r>
              <a:rPr lang="en-US" sz="1200" kern="120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 dominion is given!</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38</a:t>
            </a:fld>
            <a:endParaRPr lang="en-US"/>
          </a:p>
        </p:txBody>
      </p:sp>
    </p:spTree>
    <p:extLst>
      <p:ext uri="{BB962C8B-B14F-4D97-AF65-F5344CB8AC3E}">
        <p14:creationId xmlns:p14="http://schemas.microsoft.com/office/powerpoint/2010/main" val="7883196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39</a:t>
            </a:fld>
            <a:endParaRPr lang="en-US"/>
          </a:p>
        </p:txBody>
      </p:sp>
    </p:spTree>
    <p:extLst>
      <p:ext uri="{BB962C8B-B14F-4D97-AF65-F5344CB8AC3E}">
        <p14:creationId xmlns:p14="http://schemas.microsoft.com/office/powerpoint/2010/main" val="4047894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swift</a:t>
            </a:r>
          </a:p>
          <a:p>
            <a:r>
              <a:rPr lang="en-US" sz="1200" kern="1200" dirty="0">
                <a:solidFill>
                  <a:schemeClr val="tx1"/>
                </a:solidFill>
                <a:effectLst/>
                <a:latin typeface="+mn-lt"/>
                <a:ea typeface="+mn-ea"/>
                <a:cs typeface="+mn-cs"/>
              </a:rPr>
              <a:t>Alexander conquered the entire empire between 334 and 330BC</a:t>
            </a:r>
          </a:p>
          <a:p>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powerful</a:t>
            </a:r>
            <a:r>
              <a:rPr lang="en-US" sz="1200" kern="1200" dirty="0">
                <a:solidFill>
                  <a:schemeClr val="tx1"/>
                </a:solidFill>
                <a:effectLst/>
                <a:latin typeface="+mn-lt"/>
                <a:ea typeface="+mn-ea"/>
                <a:cs typeface="+mn-cs"/>
              </a:rPr>
              <a:t> and has </a:t>
            </a:r>
            <a:r>
              <a:rPr lang="en-US" sz="1200" u="sng" kern="1200" dirty="0">
                <a:solidFill>
                  <a:schemeClr val="tx1"/>
                </a:solidFill>
                <a:effectLst/>
                <a:latin typeface="+mn-lt"/>
                <a:ea typeface="+mn-ea"/>
                <a:cs typeface="+mn-cs"/>
              </a:rPr>
              <a:t>dominion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 everywhere he went they just surrendered</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40</a:t>
            </a:fld>
            <a:endParaRPr lang="en-US"/>
          </a:p>
        </p:txBody>
      </p:sp>
    </p:spTree>
    <p:extLst>
      <p:ext uri="{BB962C8B-B14F-4D97-AF65-F5344CB8AC3E}">
        <p14:creationId xmlns:p14="http://schemas.microsoft.com/office/powerpoint/2010/main" val="540720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swift</a:t>
            </a:r>
          </a:p>
          <a:p>
            <a:r>
              <a:rPr lang="en-US" sz="1200" kern="1200" dirty="0">
                <a:solidFill>
                  <a:schemeClr val="tx1"/>
                </a:solidFill>
                <a:effectLst/>
                <a:latin typeface="+mn-lt"/>
                <a:ea typeface="+mn-ea"/>
                <a:cs typeface="+mn-cs"/>
              </a:rPr>
              <a:t>Alexander conquered the entire empire between 334 and 330BC</a:t>
            </a:r>
          </a:p>
          <a:p>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powerful</a:t>
            </a:r>
            <a:r>
              <a:rPr lang="en-US" sz="1200" kern="1200" dirty="0">
                <a:solidFill>
                  <a:schemeClr val="tx1"/>
                </a:solidFill>
                <a:effectLst/>
                <a:latin typeface="+mn-lt"/>
                <a:ea typeface="+mn-ea"/>
                <a:cs typeface="+mn-cs"/>
              </a:rPr>
              <a:t> and has </a:t>
            </a:r>
            <a:r>
              <a:rPr lang="en-US" sz="1200" u="sng" kern="1200" dirty="0">
                <a:solidFill>
                  <a:schemeClr val="tx1"/>
                </a:solidFill>
                <a:effectLst/>
                <a:latin typeface="+mn-lt"/>
                <a:ea typeface="+mn-ea"/>
                <a:cs typeface="+mn-cs"/>
              </a:rPr>
              <a:t>dominion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 everywhere he went they just surrendered</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41</a:t>
            </a:fld>
            <a:endParaRPr lang="en-US"/>
          </a:p>
        </p:txBody>
      </p:sp>
    </p:spTree>
    <p:extLst>
      <p:ext uri="{BB962C8B-B14F-4D97-AF65-F5344CB8AC3E}">
        <p14:creationId xmlns:p14="http://schemas.microsoft.com/office/powerpoint/2010/main" val="10813413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Ram –</a:t>
            </a:r>
          </a:p>
          <a:p>
            <a:r>
              <a:rPr lang="en-US" sz="1200" kern="1200" dirty="0">
                <a:solidFill>
                  <a:schemeClr val="tx1"/>
                </a:solidFill>
                <a:effectLst/>
                <a:latin typeface="+mn-lt"/>
                <a:ea typeface="+mn-ea"/>
                <a:cs typeface="+mn-cs"/>
              </a:rPr>
              <a:t>Media was already large at the time of this prophecy and was in process of joining with Persia (c550</a:t>
            </a:r>
            <a:r>
              <a:rPr lang="en-US" sz="1200" kern="1200" baseline="0" dirty="0">
                <a:solidFill>
                  <a:schemeClr val="tx1"/>
                </a:solidFill>
                <a:effectLst/>
                <a:latin typeface="+mn-lt"/>
                <a:ea typeface="+mn-ea"/>
                <a:cs typeface="+mn-cs"/>
              </a:rPr>
              <a:t> BC – third year of King Belshazzar)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Persia was relatively small</a:t>
            </a:r>
          </a:p>
          <a:p>
            <a:endParaRPr lang="en-US" sz="1200" i="1"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Before Cyrus came to power, Media already was a major force, while Persia was a small country holding less than fifty thousand square miles of territory.﻿﻿ But Cyrus succeeded in gaining control of powerful Media to the north (ca. 550 B.C.) and then made Persia the more important of the two states. With these nations united, he established the vast </a:t>
            </a:r>
            <a:r>
              <a:rPr lang="en-US" sz="1200" i="1" kern="1200" dirty="0" err="1">
                <a:solidFill>
                  <a:schemeClr val="tx1"/>
                </a:solidFill>
                <a:effectLst/>
                <a:latin typeface="+mn-lt"/>
                <a:ea typeface="+mn-ea"/>
                <a:cs typeface="+mn-cs"/>
              </a:rPr>
              <a:t>Medo</a:t>
            </a:r>
            <a:r>
              <a:rPr lang="en-US" sz="1200" i="1" kern="1200" dirty="0">
                <a:solidFill>
                  <a:schemeClr val="tx1"/>
                </a:solidFill>
                <a:effectLst/>
                <a:latin typeface="+mn-lt"/>
                <a:ea typeface="+mn-ea"/>
                <a:cs typeface="+mn-cs"/>
              </a:rPr>
              <a:t>-Persian Empire. (New American Commentary: Daniel)</a:t>
            </a:r>
            <a:endParaRPr lang="en-US" sz="18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42</a:t>
            </a:fld>
            <a:endParaRPr lang="en-US"/>
          </a:p>
        </p:txBody>
      </p:sp>
    </p:spTree>
    <p:extLst>
      <p:ext uri="{BB962C8B-B14F-4D97-AF65-F5344CB8AC3E}">
        <p14:creationId xmlns:p14="http://schemas.microsoft.com/office/powerpoint/2010/main" val="12037502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Ram – Persia</a:t>
            </a:r>
            <a:r>
              <a:rPr lang="en-US" sz="1200" kern="1200" baseline="0" dirty="0">
                <a:solidFill>
                  <a:schemeClr val="tx1"/>
                </a:solidFill>
                <a:effectLst/>
                <a:latin typeface="+mn-lt"/>
                <a:ea typeface="+mn-ea"/>
                <a:cs typeface="+mn-cs"/>
              </a:rPr>
              <a:t> was affiliated with the Zodiac sign “Aries” the Ram.</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Media was already large at the time of this prophecy and was in process of joining with Persia (c550</a:t>
            </a:r>
            <a:r>
              <a:rPr lang="en-US" sz="1200" kern="1200" baseline="0" dirty="0">
                <a:solidFill>
                  <a:schemeClr val="tx1"/>
                </a:solidFill>
                <a:effectLst/>
                <a:latin typeface="+mn-lt"/>
                <a:ea typeface="+mn-ea"/>
                <a:cs typeface="+mn-cs"/>
              </a:rPr>
              <a:t> BC – third year of King Belshazzar)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Persia was relatively small</a:t>
            </a:r>
          </a:p>
          <a:p>
            <a:endParaRPr lang="en-US" sz="1200" i="1"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Before Cyrus came to power, Media already was a major force, while Persia was a small country holding less than fifty thousand square miles of territory.﻿﻿ But Cyrus succeeded in gaining control of powerful Media to the north (ca. 550 B.C.) and then made Persia the more important of the two states. With these nations united, he established the vast </a:t>
            </a:r>
            <a:r>
              <a:rPr lang="en-US" sz="1200" i="1" kern="1200" dirty="0" err="1">
                <a:solidFill>
                  <a:schemeClr val="tx1"/>
                </a:solidFill>
                <a:effectLst/>
                <a:latin typeface="+mn-lt"/>
                <a:ea typeface="+mn-ea"/>
                <a:cs typeface="+mn-cs"/>
              </a:rPr>
              <a:t>Medo</a:t>
            </a:r>
            <a:r>
              <a:rPr lang="en-US" sz="1200" i="1" kern="1200" dirty="0">
                <a:solidFill>
                  <a:schemeClr val="tx1"/>
                </a:solidFill>
                <a:effectLst/>
                <a:latin typeface="+mn-lt"/>
                <a:ea typeface="+mn-ea"/>
                <a:cs typeface="+mn-cs"/>
              </a:rPr>
              <a:t>-Persian Empire. (New American Commentary: Daniel)</a:t>
            </a:r>
            <a:endParaRPr lang="en-US" sz="18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43</a:t>
            </a:fld>
            <a:endParaRPr lang="en-US"/>
          </a:p>
        </p:txBody>
      </p:sp>
    </p:spTree>
    <p:extLst>
      <p:ext uri="{BB962C8B-B14F-4D97-AF65-F5344CB8AC3E}">
        <p14:creationId xmlns:p14="http://schemas.microsoft.com/office/powerpoint/2010/main" val="33745932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Ram – Persia</a:t>
            </a:r>
            <a:r>
              <a:rPr lang="en-US" sz="1200" kern="1200" baseline="0" dirty="0">
                <a:solidFill>
                  <a:schemeClr val="tx1"/>
                </a:solidFill>
                <a:effectLst/>
                <a:latin typeface="+mn-lt"/>
                <a:ea typeface="+mn-ea"/>
                <a:cs typeface="+mn-cs"/>
              </a:rPr>
              <a:t> was affiliated with the Zodiac sign “Aries” the Ram.</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Media was already large at the time of this prophecy and was in process of joining with Persia (c550</a:t>
            </a:r>
            <a:r>
              <a:rPr lang="en-US" sz="1200" kern="1200" baseline="0" dirty="0">
                <a:solidFill>
                  <a:schemeClr val="tx1"/>
                </a:solidFill>
                <a:effectLst/>
                <a:latin typeface="+mn-lt"/>
                <a:ea typeface="+mn-ea"/>
                <a:cs typeface="+mn-cs"/>
              </a:rPr>
              <a:t> BC – third year of King Belshazzar)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Persia was relatively small</a:t>
            </a:r>
          </a:p>
          <a:p>
            <a:endParaRPr lang="en-US" sz="1200" i="1"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Before Cyrus came to power, Media already was a major force, while Persia was a small country holding less than fifty thousand square miles of territory.﻿﻿ But Cyrus succeeded in gaining control of powerful Media to the north (ca. 550 B.C.) and then made Persia the more important of the two states. With these nations united, he established the vast </a:t>
            </a:r>
            <a:r>
              <a:rPr lang="en-US" sz="1200" i="1" kern="1200" dirty="0" err="1">
                <a:solidFill>
                  <a:schemeClr val="tx1"/>
                </a:solidFill>
                <a:effectLst/>
                <a:latin typeface="+mn-lt"/>
                <a:ea typeface="+mn-ea"/>
                <a:cs typeface="+mn-cs"/>
              </a:rPr>
              <a:t>Medo</a:t>
            </a:r>
            <a:r>
              <a:rPr lang="en-US" sz="1200" i="1" kern="1200" dirty="0">
                <a:solidFill>
                  <a:schemeClr val="tx1"/>
                </a:solidFill>
                <a:effectLst/>
                <a:latin typeface="+mn-lt"/>
                <a:ea typeface="+mn-ea"/>
                <a:cs typeface="+mn-cs"/>
              </a:rPr>
              <a:t>-Persian Empire. (New American Commentary: Daniel)</a:t>
            </a:r>
            <a:endParaRPr lang="en-US" sz="18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44</a:t>
            </a:fld>
            <a:endParaRPr lang="en-US"/>
          </a:p>
        </p:txBody>
      </p:sp>
    </p:spTree>
    <p:extLst>
      <p:ext uri="{BB962C8B-B14F-4D97-AF65-F5344CB8AC3E}">
        <p14:creationId xmlns:p14="http://schemas.microsoft.com/office/powerpoint/2010/main" val="18930247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Ram – Persia</a:t>
            </a:r>
            <a:r>
              <a:rPr lang="en-US" sz="1200" kern="1200" baseline="0" dirty="0">
                <a:solidFill>
                  <a:schemeClr val="tx1"/>
                </a:solidFill>
                <a:effectLst/>
                <a:latin typeface="+mn-lt"/>
                <a:ea typeface="+mn-ea"/>
                <a:cs typeface="+mn-cs"/>
              </a:rPr>
              <a:t> was affiliated with the Zodiac sign “Aries” the Ram.</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Media was already large at the time of this prophecy and was in process of joining with Persia (c550</a:t>
            </a:r>
            <a:r>
              <a:rPr lang="en-US" sz="1200" kern="1200" baseline="0" dirty="0">
                <a:solidFill>
                  <a:schemeClr val="tx1"/>
                </a:solidFill>
                <a:effectLst/>
                <a:latin typeface="+mn-lt"/>
                <a:ea typeface="+mn-ea"/>
                <a:cs typeface="+mn-cs"/>
              </a:rPr>
              <a:t> BC – third year of King Belshazzar)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Persia was relatively small</a:t>
            </a:r>
          </a:p>
          <a:p>
            <a:endParaRPr lang="en-US" sz="1200" i="1"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Before Cyrus came to power, Media already was a major force, while Persia was a small country holding less than fifty thousand square miles of territory.﻿﻿ But Cyrus succeeded in gaining control of powerful Media to the north (ca. 550 B.C.) and then made Persia the more important of the two states. With these nations united, he established the vast </a:t>
            </a:r>
            <a:r>
              <a:rPr lang="en-US" sz="1200" i="1" kern="1200" dirty="0" err="1">
                <a:solidFill>
                  <a:schemeClr val="tx1"/>
                </a:solidFill>
                <a:effectLst/>
                <a:latin typeface="+mn-lt"/>
                <a:ea typeface="+mn-ea"/>
                <a:cs typeface="+mn-cs"/>
              </a:rPr>
              <a:t>Medo</a:t>
            </a:r>
            <a:r>
              <a:rPr lang="en-US" sz="1200" i="1" kern="1200" dirty="0">
                <a:solidFill>
                  <a:schemeClr val="tx1"/>
                </a:solidFill>
                <a:effectLst/>
                <a:latin typeface="+mn-lt"/>
                <a:ea typeface="+mn-ea"/>
                <a:cs typeface="+mn-cs"/>
              </a:rPr>
              <a:t>-Persian Empire. (New American Commentary: Daniel)</a:t>
            </a:r>
            <a:endParaRPr lang="en-US" sz="18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45</a:t>
            </a:fld>
            <a:endParaRPr lang="en-US"/>
          </a:p>
        </p:txBody>
      </p:sp>
    </p:spTree>
    <p:extLst>
      <p:ext uri="{BB962C8B-B14F-4D97-AF65-F5344CB8AC3E}">
        <p14:creationId xmlns:p14="http://schemas.microsoft.com/office/powerpoint/2010/main" val="17560175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10</a:t>
            </a:fld>
            <a:endParaRPr lang="en-US"/>
          </a:p>
        </p:txBody>
      </p:sp>
    </p:spTree>
    <p:extLst>
      <p:ext uri="{BB962C8B-B14F-4D97-AF65-F5344CB8AC3E}">
        <p14:creationId xmlns:p14="http://schemas.microsoft.com/office/powerpoint/2010/main" val="19272451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Ram – Persia</a:t>
            </a:r>
            <a:r>
              <a:rPr lang="en-US" sz="1200" kern="1200" baseline="0" dirty="0">
                <a:solidFill>
                  <a:schemeClr val="tx1"/>
                </a:solidFill>
                <a:effectLst/>
                <a:latin typeface="+mn-lt"/>
                <a:ea typeface="+mn-ea"/>
                <a:cs typeface="+mn-cs"/>
              </a:rPr>
              <a:t> was affiliated with the Zodiac sign “Aries” the Ram.</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Media was already large at the time of this prophecy and was in process of joining with Persia (c550</a:t>
            </a:r>
            <a:r>
              <a:rPr lang="en-US" sz="1200" kern="1200" baseline="0" dirty="0">
                <a:solidFill>
                  <a:schemeClr val="tx1"/>
                </a:solidFill>
                <a:effectLst/>
                <a:latin typeface="+mn-lt"/>
                <a:ea typeface="+mn-ea"/>
                <a:cs typeface="+mn-cs"/>
              </a:rPr>
              <a:t> BC – third year of King Belshazzar)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Persia was relatively small</a:t>
            </a:r>
          </a:p>
          <a:p>
            <a:endParaRPr lang="en-US" sz="1200" i="1"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Before Cyrus came to power, Media already was a major force, while Persia was a small country holding less than fifty thousand square miles of territory.﻿﻿ But Cyrus succeeded in gaining control of powerful Media to the north (ca. 550 B.C.) and then made Persia the more important of the two states. With these nations united, he established the vast </a:t>
            </a:r>
            <a:r>
              <a:rPr lang="en-US" sz="1200" i="1" kern="1200" dirty="0" err="1">
                <a:solidFill>
                  <a:schemeClr val="tx1"/>
                </a:solidFill>
                <a:effectLst/>
                <a:latin typeface="+mn-lt"/>
                <a:ea typeface="+mn-ea"/>
                <a:cs typeface="+mn-cs"/>
              </a:rPr>
              <a:t>Medo</a:t>
            </a:r>
            <a:r>
              <a:rPr lang="en-US" sz="1200" i="1" kern="1200" dirty="0">
                <a:solidFill>
                  <a:schemeClr val="tx1"/>
                </a:solidFill>
                <a:effectLst/>
                <a:latin typeface="+mn-lt"/>
                <a:ea typeface="+mn-ea"/>
                <a:cs typeface="+mn-cs"/>
              </a:rPr>
              <a:t>-Persian Empire. (New American Commentary: Daniel)</a:t>
            </a:r>
            <a:endParaRPr lang="en-US" sz="18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46</a:t>
            </a:fld>
            <a:endParaRPr lang="en-US"/>
          </a:p>
        </p:txBody>
      </p:sp>
    </p:spTree>
    <p:extLst>
      <p:ext uri="{BB962C8B-B14F-4D97-AF65-F5344CB8AC3E}">
        <p14:creationId xmlns:p14="http://schemas.microsoft.com/office/powerpoint/2010/main" val="6507497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Ram – Persia</a:t>
            </a:r>
            <a:r>
              <a:rPr lang="en-US" sz="1200" kern="1200" baseline="0" dirty="0">
                <a:solidFill>
                  <a:schemeClr val="tx1"/>
                </a:solidFill>
                <a:effectLst/>
                <a:latin typeface="+mn-lt"/>
                <a:ea typeface="+mn-ea"/>
                <a:cs typeface="+mn-cs"/>
              </a:rPr>
              <a:t> was affiliated with the Zodiac sign “Aries” the Ram.</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Media was already large at the time of this prophecy and was in process of joining with Persia (c550</a:t>
            </a:r>
            <a:r>
              <a:rPr lang="en-US" sz="1200" kern="1200" baseline="0" dirty="0">
                <a:solidFill>
                  <a:schemeClr val="tx1"/>
                </a:solidFill>
                <a:effectLst/>
                <a:latin typeface="+mn-lt"/>
                <a:ea typeface="+mn-ea"/>
                <a:cs typeface="+mn-cs"/>
              </a:rPr>
              <a:t> BC – third year of King Belshazzar)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Persia was relatively small</a:t>
            </a:r>
          </a:p>
          <a:p>
            <a:endParaRPr lang="en-US" sz="1200" i="1"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Before Cyrus came to power, Media already was a major force, while Persia was a small country holding less than fifty thousand square miles of territory.﻿﻿ But Cyrus succeeded in gaining control of powerful Media to the north (ca. 550 B.C.) and then made Persia the more important of the two states. With these nations united, he established the vast </a:t>
            </a:r>
            <a:r>
              <a:rPr lang="en-US" sz="1200" i="1" kern="1200" dirty="0" err="1">
                <a:solidFill>
                  <a:schemeClr val="tx1"/>
                </a:solidFill>
                <a:effectLst/>
                <a:latin typeface="+mn-lt"/>
                <a:ea typeface="+mn-ea"/>
                <a:cs typeface="+mn-cs"/>
              </a:rPr>
              <a:t>Medo</a:t>
            </a:r>
            <a:r>
              <a:rPr lang="en-US" sz="1200" i="1" kern="1200" dirty="0">
                <a:solidFill>
                  <a:schemeClr val="tx1"/>
                </a:solidFill>
                <a:effectLst/>
                <a:latin typeface="+mn-lt"/>
                <a:ea typeface="+mn-ea"/>
                <a:cs typeface="+mn-cs"/>
              </a:rPr>
              <a:t>-Persian Empire. (New American Commentary: Daniel)</a:t>
            </a:r>
            <a:endParaRPr lang="en-US" sz="18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47</a:t>
            </a:fld>
            <a:endParaRPr lang="en-US"/>
          </a:p>
        </p:txBody>
      </p:sp>
    </p:spTree>
    <p:extLst>
      <p:ext uri="{BB962C8B-B14F-4D97-AF65-F5344CB8AC3E}">
        <p14:creationId xmlns:p14="http://schemas.microsoft.com/office/powerpoint/2010/main" val="404013838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swift</a:t>
            </a:r>
          </a:p>
          <a:p>
            <a:r>
              <a:rPr lang="en-US" sz="1200" kern="1200" dirty="0">
                <a:solidFill>
                  <a:schemeClr val="tx1"/>
                </a:solidFill>
                <a:effectLst/>
                <a:latin typeface="+mn-lt"/>
                <a:ea typeface="+mn-ea"/>
                <a:cs typeface="+mn-cs"/>
              </a:rPr>
              <a:t>Alexander conquered the entire empire between 334 and 330BC</a:t>
            </a:r>
          </a:p>
          <a:p>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powerful</a:t>
            </a:r>
            <a:r>
              <a:rPr lang="en-US" sz="1200" kern="1200" dirty="0">
                <a:solidFill>
                  <a:schemeClr val="tx1"/>
                </a:solidFill>
                <a:effectLst/>
                <a:latin typeface="+mn-lt"/>
                <a:ea typeface="+mn-ea"/>
                <a:cs typeface="+mn-cs"/>
              </a:rPr>
              <a:t> and has </a:t>
            </a:r>
            <a:r>
              <a:rPr lang="en-US" sz="1200" u="sng" kern="1200" dirty="0">
                <a:solidFill>
                  <a:schemeClr val="tx1"/>
                </a:solidFill>
                <a:effectLst/>
                <a:latin typeface="+mn-lt"/>
                <a:ea typeface="+mn-ea"/>
                <a:cs typeface="+mn-cs"/>
              </a:rPr>
              <a:t>dominion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 everywhere he went they just surrendered</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48</a:t>
            </a:fld>
            <a:endParaRPr lang="en-US"/>
          </a:p>
        </p:txBody>
      </p:sp>
    </p:spTree>
    <p:extLst>
      <p:ext uri="{BB962C8B-B14F-4D97-AF65-F5344CB8AC3E}">
        <p14:creationId xmlns:p14="http://schemas.microsoft.com/office/powerpoint/2010/main" val="276414673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swift</a:t>
            </a:r>
          </a:p>
          <a:p>
            <a:r>
              <a:rPr lang="en-US" sz="1200" kern="1200" dirty="0">
                <a:solidFill>
                  <a:schemeClr val="tx1"/>
                </a:solidFill>
                <a:effectLst/>
                <a:latin typeface="+mn-lt"/>
                <a:ea typeface="+mn-ea"/>
                <a:cs typeface="+mn-cs"/>
              </a:rPr>
              <a:t>Alexander conquered the entire empire between 334 and 330BC</a:t>
            </a:r>
          </a:p>
          <a:p>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powerful</a:t>
            </a:r>
            <a:r>
              <a:rPr lang="en-US" sz="1200" kern="1200" dirty="0">
                <a:solidFill>
                  <a:schemeClr val="tx1"/>
                </a:solidFill>
                <a:effectLst/>
                <a:latin typeface="+mn-lt"/>
                <a:ea typeface="+mn-ea"/>
                <a:cs typeface="+mn-cs"/>
              </a:rPr>
              <a:t> and has </a:t>
            </a:r>
            <a:r>
              <a:rPr lang="en-US" sz="1200" u="sng" kern="1200" dirty="0">
                <a:solidFill>
                  <a:schemeClr val="tx1"/>
                </a:solidFill>
                <a:effectLst/>
                <a:latin typeface="+mn-lt"/>
                <a:ea typeface="+mn-ea"/>
                <a:cs typeface="+mn-cs"/>
              </a:rPr>
              <a:t>dominion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 everywhere he went they just surrendered</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49</a:t>
            </a:fld>
            <a:endParaRPr lang="en-US"/>
          </a:p>
        </p:txBody>
      </p:sp>
    </p:spTree>
    <p:extLst>
      <p:ext uri="{BB962C8B-B14F-4D97-AF65-F5344CB8AC3E}">
        <p14:creationId xmlns:p14="http://schemas.microsoft.com/office/powerpoint/2010/main" val="29039057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swift</a:t>
            </a:r>
          </a:p>
          <a:p>
            <a:r>
              <a:rPr lang="en-US" sz="1200" kern="1200" dirty="0">
                <a:solidFill>
                  <a:schemeClr val="tx1"/>
                </a:solidFill>
                <a:effectLst/>
                <a:latin typeface="+mn-lt"/>
                <a:ea typeface="+mn-ea"/>
                <a:cs typeface="+mn-cs"/>
              </a:rPr>
              <a:t>Alexander conquered the entire empire between 334 and 330BC</a:t>
            </a:r>
          </a:p>
          <a:p>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powerful</a:t>
            </a:r>
            <a:r>
              <a:rPr lang="en-US" sz="1200" kern="1200" dirty="0">
                <a:solidFill>
                  <a:schemeClr val="tx1"/>
                </a:solidFill>
                <a:effectLst/>
                <a:latin typeface="+mn-lt"/>
                <a:ea typeface="+mn-ea"/>
                <a:cs typeface="+mn-cs"/>
              </a:rPr>
              <a:t> and has </a:t>
            </a:r>
            <a:r>
              <a:rPr lang="en-US" sz="1200" u="sng" kern="1200" dirty="0">
                <a:solidFill>
                  <a:schemeClr val="tx1"/>
                </a:solidFill>
                <a:effectLst/>
                <a:latin typeface="+mn-lt"/>
                <a:ea typeface="+mn-ea"/>
                <a:cs typeface="+mn-cs"/>
              </a:rPr>
              <a:t>dominion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 everywhere he went they just surrendered</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50</a:t>
            </a:fld>
            <a:endParaRPr lang="en-US"/>
          </a:p>
        </p:txBody>
      </p:sp>
    </p:spTree>
    <p:extLst>
      <p:ext uri="{BB962C8B-B14F-4D97-AF65-F5344CB8AC3E}">
        <p14:creationId xmlns:p14="http://schemas.microsoft.com/office/powerpoint/2010/main" val="275102682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Alexander was Macedonian –</a:t>
            </a:r>
            <a:r>
              <a:rPr lang="en-US" baseline="0" dirty="0"/>
              <a:t> they were symbolized by goats</a:t>
            </a:r>
          </a:p>
          <a:p>
            <a:r>
              <a:rPr lang="en-US" baseline="0" dirty="0"/>
              <a:t>Alexander’s son was named Alexander </a:t>
            </a:r>
            <a:r>
              <a:rPr lang="en-US" baseline="0" dirty="0" err="1"/>
              <a:t>Aegus</a:t>
            </a:r>
            <a:r>
              <a:rPr lang="en-US" baseline="0" dirty="0"/>
              <a:t> – son of the goat</a:t>
            </a:r>
          </a:p>
          <a:p>
            <a:r>
              <a:rPr lang="en-US" baseline="0" dirty="0"/>
              <a:t>The first Macedonian king was said to be aided by goats</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51</a:t>
            </a:fld>
            <a:endParaRPr lang="en-US"/>
          </a:p>
        </p:txBody>
      </p:sp>
    </p:spTree>
    <p:extLst>
      <p:ext uri="{BB962C8B-B14F-4D97-AF65-F5344CB8AC3E}">
        <p14:creationId xmlns:p14="http://schemas.microsoft.com/office/powerpoint/2010/main" val="16937263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Alexander (1</a:t>
            </a:r>
            <a:r>
              <a:rPr lang="en-US" baseline="30000" dirty="0"/>
              <a:t>st</a:t>
            </a:r>
            <a:r>
              <a:rPr lang="en-US" baseline="0" dirty="0"/>
              <a:t> King)</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52</a:t>
            </a:fld>
            <a:endParaRPr lang="en-US"/>
          </a:p>
        </p:txBody>
      </p:sp>
    </p:spTree>
    <p:extLst>
      <p:ext uri="{BB962C8B-B14F-4D97-AF65-F5344CB8AC3E}">
        <p14:creationId xmlns:p14="http://schemas.microsoft.com/office/powerpoint/2010/main" val="39715013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From</a:t>
            </a:r>
            <a:r>
              <a:rPr lang="en-US" sz="1200" kern="1200" baseline="0" dirty="0">
                <a:solidFill>
                  <a:schemeClr val="tx1"/>
                </a:solidFill>
                <a:effectLst/>
                <a:latin typeface="+mn-lt"/>
                <a:ea typeface="+mn-ea"/>
                <a:cs typeface="+mn-cs"/>
              </a:rPr>
              <a:t> the west – with GREAT speed! </a:t>
            </a:r>
          </a:p>
          <a:p>
            <a:r>
              <a:rPr lang="en-US" sz="1200" kern="1200" baseline="0" dirty="0">
                <a:solidFill>
                  <a:schemeClr val="tx1"/>
                </a:solidFill>
                <a:effectLst/>
                <a:latin typeface="+mn-lt"/>
                <a:ea typeface="+mn-ea"/>
                <a:cs typeface="+mn-cs"/>
              </a:rPr>
              <a:t>	a leopard with 4 wings</a:t>
            </a:r>
          </a:p>
          <a:p>
            <a:r>
              <a:rPr lang="en-US" sz="1200" kern="1200" baseline="0" dirty="0">
                <a:solidFill>
                  <a:schemeClr val="tx1"/>
                </a:solidFill>
                <a:effectLst/>
                <a:latin typeface="+mn-lt"/>
                <a:ea typeface="+mn-ea"/>
                <a:cs typeface="+mn-cs"/>
              </a:rPr>
              <a:t>	Alexander would march for days chasing his enemies and keeping them from being able to prepare</a:t>
            </a:r>
            <a:endParaRPr lang="en-US" sz="18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53</a:t>
            </a:fld>
            <a:endParaRPr lang="en-US"/>
          </a:p>
        </p:txBody>
      </p:sp>
    </p:spTree>
    <p:extLst>
      <p:ext uri="{BB962C8B-B14F-4D97-AF65-F5344CB8AC3E}">
        <p14:creationId xmlns:p14="http://schemas.microsoft.com/office/powerpoint/2010/main" val="310524981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3</a:t>
            </a:r>
            <a:r>
              <a:rPr lang="en-US" sz="1200" kern="1200" baseline="0" dirty="0">
                <a:solidFill>
                  <a:schemeClr val="tx1"/>
                </a:solidFill>
                <a:effectLst/>
                <a:latin typeface="+mn-lt"/>
                <a:ea typeface="+mn-ea"/>
                <a:cs typeface="+mn-cs"/>
              </a:rPr>
              <a:t> years to conquer so much – they just surrendered</a:t>
            </a:r>
          </a:p>
          <a:p>
            <a:r>
              <a:rPr lang="en-US" sz="1200" kern="1200" baseline="0" dirty="0">
                <a:solidFill>
                  <a:schemeClr val="tx1"/>
                </a:solidFill>
                <a:effectLst/>
                <a:latin typeface="+mn-lt"/>
                <a:ea typeface="+mn-ea"/>
                <a:cs typeface="+mn-cs"/>
              </a:rPr>
              <a:t>No long battle, no generational wars</a:t>
            </a:r>
            <a:endParaRPr lang="en-US" sz="18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54</a:t>
            </a:fld>
            <a:endParaRPr lang="en-US"/>
          </a:p>
        </p:txBody>
      </p:sp>
    </p:spTree>
    <p:extLst>
      <p:ext uri="{BB962C8B-B14F-4D97-AF65-F5344CB8AC3E}">
        <p14:creationId xmlns:p14="http://schemas.microsoft.com/office/powerpoint/2010/main" val="146052367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baseline="0" dirty="0">
                <a:solidFill>
                  <a:schemeClr val="tx1"/>
                </a:solidFill>
                <a:effectLst/>
                <a:latin typeface="+mn-lt"/>
                <a:ea typeface="+mn-ea"/>
                <a:cs typeface="+mn-cs"/>
              </a:rPr>
              <a:t>age of 32 </a:t>
            </a:r>
            <a:r>
              <a:rPr lang="en-US" sz="1200" kern="1200" dirty="0">
                <a:solidFill>
                  <a:schemeClr val="tx1"/>
                </a:solidFill>
                <a:effectLst/>
                <a:latin typeface="+mn-lt"/>
                <a:ea typeface="+mn-ea"/>
                <a:cs typeface="+mn-cs"/>
              </a:rPr>
              <a:t>Malaria June</a:t>
            </a:r>
            <a:r>
              <a:rPr lang="en-US" sz="1200" kern="1200" baseline="0" dirty="0">
                <a:solidFill>
                  <a:schemeClr val="tx1"/>
                </a:solidFill>
                <a:effectLst/>
                <a:latin typeface="+mn-lt"/>
                <a:ea typeface="+mn-ea"/>
                <a:cs typeface="+mn-cs"/>
              </a:rPr>
              <a:t> 13</a:t>
            </a:r>
            <a:r>
              <a:rPr lang="en-US" sz="1200" kern="1200" baseline="30000" dirty="0">
                <a:solidFill>
                  <a:schemeClr val="tx1"/>
                </a:solidFill>
                <a:effectLst/>
                <a:latin typeface="+mn-lt"/>
                <a:ea typeface="+mn-ea"/>
                <a:cs typeface="+mn-cs"/>
              </a:rPr>
              <a:t>th</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323 BC– with plans to invade</a:t>
            </a:r>
            <a:r>
              <a:rPr lang="en-US" sz="1200" kern="1200" baseline="0" dirty="0">
                <a:solidFill>
                  <a:schemeClr val="tx1"/>
                </a:solidFill>
                <a:effectLst/>
                <a:latin typeface="+mn-lt"/>
                <a:ea typeface="+mn-ea"/>
                <a:cs typeface="+mn-cs"/>
              </a:rPr>
              <a:t> Rome, and Carthage.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do you leave your kingdom to?”</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“the strong”</a:t>
            </a:r>
            <a:endParaRPr lang="en-US" sz="18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55</a:t>
            </a:fld>
            <a:endParaRPr lang="en-US"/>
          </a:p>
        </p:txBody>
      </p:sp>
    </p:spTree>
    <p:extLst>
      <p:ext uri="{BB962C8B-B14F-4D97-AF65-F5344CB8AC3E}">
        <p14:creationId xmlns:p14="http://schemas.microsoft.com/office/powerpoint/2010/main" val="30425551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11</a:t>
            </a:fld>
            <a:endParaRPr lang="en-US"/>
          </a:p>
        </p:txBody>
      </p:sp>
    </p:spTree>
    <p:extLst>
      <p:ext uri="{BB962C8B-B14F-4D97-AF65-F5344CB8AC3E}">
        <p14:creationId xmlns:p14="http://schemas.microsoft.com/office/powerpoint/2010/main" val="218276097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Four horns – four</a:t>
            </a:r>
            <a:r>
              <a:rPr lang="en-US" sz="1200" kern="1200" baseline="0" dirty="0">
                <a:solidFill>
                  <a:schemeClr val="tx1"/>
                </a:solidFill>
                <a:effectLst/>
                <a:latin typeface="+mn-lt"/>
                <a:ea typeface="+mn-ea"/>
                <a:cs typeface="+mn-cs"/>
              </a:rPr>
              <a:t> heads</a:t>
            </a:r>
          </a:p>
          <a:p>
            <a:r>
              <a:rPr lang="en-US" sz="1200" kern="1200" baseline="0" dirty="0">
                <a:solidFill>
                  <a:schemeClr val="tx1"/>
                </a:solidFill>
                <a:effectLst/>
                <a:latin typeface="+mn-lt"/>
                <a:ea typeface="+mn-ea"/>
                <a:cs typeface="+mn-cs"/>
              </a:rPr>
              <a:t>Four generals</a:t>
            </a:r>
          </a:p>
          <a:p>
            <a:endParaRPr lang="en-US" sz="18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56</a:t>
            </a:fld>
            <a:endParaRPr lang="en-US"/>
          </a:p>
        </p:txBody>
      </p:sp>
    </p:spTree>
    <p:extLst>
      <p:ext uri="{BB962C8B-B14F-4D97-AF65-F5344CB8AC3E}">
        <p14:creationId xmlns:p14="http://schemas.microsoft.com/office/powerpoint/2010/main" val="13397136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swift</a:t>
            </a:r>
          </a:p>
          <a:p>
            <a:r>
              <a:rPr lang="en-US" sz="1200" kern="1200" dirty="0">
                <a:solidFill>
                  <a:schemeClr val="tx1"/>
                </a:solidFill>
                <a:effectLst/>
                <a:latin typeface="+mn-lt"/>
                <a:ea typeface="+mn-ea"/>
                <a:cs typeface="+mn-cs"/>
              </a:rPr>
              <a:t>Alexander conquered the entire empire between 334 and 330BC</a:t>
            </a:r>
          </a:p>
          <a:p>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powerful</a:t>
            </a:r>
            <a:r>
              <a:rPr lang="en-US" sz="1200" kern="1200" dirty="0">
                <a:solidFill>
                  <a:schemeClr val="tx1"/>
                </a:solidFill>
                <a:effectLst/>
                <a:latin typeface="+mn-lt"/>
                <a:ea typeface="+mn-ea"/>
                <a:cs typeface="+mn-cs"/>
              </a:rPr>
              <a:t> and has </a:t>
            </a:r>
            <a:r>
              <a:rPr lang="en-US" sz="1200" u="sng" kern="1200" dirty="0">
                <a:solidFill>
                  <a:schemeClr val="tx1"/>
                </a:solidFill>
                <a:effectLst/>
                <a:latin typeface="+mn-lt"/>
                <a:ea typeface="+mn-ea"/>
                <a:cs typeface="+mn-cs"/>
              </a:rPr>
              <a:t>dominion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 everywhere he went they just surrendered</a:t>
            </a:r>
          </a:p>
          <a:p>
            <a:r>
              <a:rPr lang="en-US" sz="1200" kern="1200" dirty="0">
                <a:solidFill>
                  <a:schemeClr val="tx1"/>
                </a:solidFill>
                <a:effectLst/>
                <a:latin typeface="+mn-lt"/>
                <a:ea typeface="+mn-ea"/>
                <a:cs typeface="+mn-cs"/>
              </a:rPr>
              <a:t>“to the strong”</a:t>
            </a:r>
          </a:p>
          <a:p>
            <a:r>
              <a:rPr lang="en-US" sz="1200" kern="1200" dirty="0">
                <a:solidFill>
                  <a:schemeClr val="tx1"/>
                </a:solidFill>
                <a:effectLst/>
                <a:latin typeface="+mn-lt"/>
                <a:ea typeface="+mn-ea"/>
                <a:cs typeface="+mn-cs"/>
              </a:rPr>
              <a:t>4 Generals</a:t>
            </a:r>
          </a:p>
          <a:p>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Cassander</a:t>
            </a:r>
            <a:r>
              <a:rPr lang="en-US" sz="1200" kern="1200" baseline="0" dirty="0">
                <a:solidFill>
                  <a:schemeClr val="tx1"/>
                </a:solidFill>
                <a:effectLst/>
                <a:latin typeface="+mn-lt"/>
                <a:ea typeface="+mn-ea"/>
                <a:cs typeface="+mn-cs"/>
              </a:rPr>
              <a:t> got Macedonia and Greece</a:t>
            </a:r>
          </a:p>
          <a:p>
            <a:r>
              <a:rPr lang="en-US" sz="1200" kern="1200" baseline="0" dirty="0">
                <a:solidFill>
                  <a:schemeClr val="tx1"/>
                </a:solidFill>
                <a:effectLst/>
                <a:latin typeface="+mn-lt"/>
                <a:ea typeface="+mn-ea"/>
                <a:cs typeface="+mn-cs"/>
              </a:rPr>
              <a:t>  Lysimachus got Thrace, Bithynia and most of Asia Minor</a:t>
            </a:r>
          </a:p>
          <a:p>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Seleucus</a:t>
            </a:r>
            <a:r>
              <a:rPr lang="en-US" sz="1200" kern="1200" baseline="0" dirty="0">
                <a:solidFill>
                  <a:schemeClr val="tx1"/>
                </a:solidFill>
                <a:effectLst/>
                <a:latin typeface="+mn-lt"/>
                <a:ea typeface="+mn-ea"/>
                <a:cs typeface="+mn-cs"/>
              </a:rPr>
              <a:t> got Syria and the area east of Syria, including Babylon</a:t>
            </a:r>
          </a:p>
          <a:p>
            <a:r>
              <a:rPr lang="en-US" sz="1200" kern="1200" baseline="0" dirty="0">
                <a:solidFill>
                  <a:schemeClr val="tx1"/>
                </a:solidFill>
                <a:effectLst/>
                <a:latin typeface="+mn-lt"/>
                <a:ea typeface="+mn-ea"/>
                <a:cs typeface="+mn-cs"/>
              </a:rPr>
              <a:t>  Ptolemy got Egypt and probably Palestine and Arabia </a:t>
            </a:r>
            <a:r>
              <a:rPr lang="en-US" sz="1200" kern="1200" baseline="0" dirty="0" err="1">
                <a:solidFill>
                  <a:schemeClr val="tx1"/>
                </a:solidFill>
                <a:effectLst/>
                <a:latin typeface="+mn-lt"/>
                <a:ea typeface="+mn-ea"/>
                <a:cs typeface="+mn-cs"/>
              </a:rPr>
              <a:t>Petrea</a:t>
            </a:r>
            <a:r>
              <a:rPr lang="en-US" sz="1200" kern="1200" baseline="0" dirty="0">
                <a:solidFill>
                  <a:schemeClr val="tx1"/>
                </a:solidFill>
                <a:effectLst/>
                <a:latin typeface="+mn-lt"/>
                <a:ea typeface="+mn-ea"/>
                <a:cs typeface="+mn-cs"/>
              </a:rPr>
              <a:t>. </a:t>
            </a:r>
            <a:endParaRPr lang="en-US" dirty="0"/>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57</a:t>
            </a:fld>
            <a:endParaRPr lang="en-US"/>
          </a:p>
        </p:txBody>
      </p:sp>
    </p:spTree>
    <p:extLst>
      <p:ext uri="{BB962C8B-B14F-4D97-AF65-F5344CB8AC3E}">
        <p14:creationId xmlns:p14="http://schemas.microsoft.com/office/powerpoint/2010/main" val="295068823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swift</a:t>
            </a:r>
          </a:p>
          <a:p>
            <a:r>
              <a:rPr lang="en-US" sz="1200" kern="1200" dirty="0">
                <a:solidFill>
                  <a:schemeClr val="tx1"/>
                </a:solidFill>
                <a:effectLst/>
                <a:latin typeface="+mn-lt"/>
                <a:ea typeface="+mn-ea"/>
                <a:cs typeface="+mn-cs"/>
              </a:rPr>
              <a:t>Alexander conquered the entire empire between 334 and 330BC</a:t>
            </a:r>
          </a:p>
          <a:p>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powerful</a:t>
            </a:r>
            <a:r>
              <a:rPr lang="en-US" sz="1200" kern="1200" dirty="0">
                <a:solidFill>
                  <a:schemeClr val="tx1"/>
                </a:solidFill>
                <a:effectLst/>
                <a:latin typeface="+mn-lt"/>
                <a:ea typeface="+mn-ea"/>
                <a:cs typeface="+mn-cs"/>
              </a:rPr>
              <a:t> and has </a:t>
            </a:r>
            <a:r>
              <a:rPr lang="en-US" sz="1200" u="sng" kern="1200" dirty="0">
                <a:solidFill>
                  <a:schemeClr val="tx1"/>
                </a:solidFill>
                <a:effectLst/>
                <a:latin typeface="+mn-lt"/>
                <a:ea typeface="+mn-ea"/>
                <a:cs typeface="+mn-cs"/>
              </a:rPr>
              <a:t>dominion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 everywhere he went they just surrendered</a:t>
            </a:r>
          </a:p>
          <a:p>
            <a:r>
              <a:rPr lang="en-US" sz="1200" kern="1200" dirty="0">
                <a:solidFill>
                  <a:schemeClr val="tx1"/>
                </a:solidFill>
                <a:effectLst/>
                <a:latin typeface="+mn-lt"/>
                <a:ea typeface="+mn-ea"/>
                <a:cs typeface="+mn-cs"/>
              </a:rPr>
              <a:t>“to the strong”</a:t>
            </a:r>
          </a:p>
          <a:p>
            <a:r>
              <a:rPr lang="en-US" sz="1200" kern="1200" dirty="0">
                <a:solidFill>
                  <a:schemeClr val="tx1"/>
                </a:solidFill>
                <a:effectLst/>
                <a:latin typeface="+mn-lt"/>
                <a:ea typeface="+mn-ea"/>
                <a:cs typeface="+mn-cs"/>
              </a:rPr>
              <a:t>4 Generals</a:t>
            </a:r>
          </a:p>
          <a:p>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Cassander</a:t>
            </a:r>
            <a:r>
              <a:rPr lang="en-US" sz="1200" kern="1200" baseline="0" dirty="0">
                <a:solidFill>
                  <a:schemeClr val="tx1"/>
                </a:solidFill>
                <a:effectLst/>
                <a:latin typeface="+mn-lt"/>
                <a:ea typeface="+mn-ea"/>
                <a:cs typeface="+mn-cs"/>
              </a:rPr>
              <a:t> got Macedonia and Greece</a:t>
            </a:r>
          </a:p>
          <a:p>
            <a:r>
              <a:rPr lang="en-US" sz="1200" kern="1200" baseline="0" dirty="0">
                <a:solidFill>
                  <a:schemeClr val="tx1"/>
                </a:solidFill>
                <a:effectLst/>
                <a:latin typeface="+mn-lt"/>
                <a:ea typeface="+mn-ea"/>
                <a:cs typeface="+mn-cs"/>
              </a:rPr>
              <a:t>  Lysimachus got Thrace, Bithynia and most of Asia Minor</a:t>
            </a:r>
          </a:p>
          <a:p>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Seleucus</a:t>
            </a:r>
            <a:r>
              <a:rPr lang="en-US" sz="1200" kern="1200" baseline="0" dirty="0">
                <a:solidFill>
                  <a:schemeClr val="tx1"/>
                </a:solidFill>
                <a:effectLst/>
                <a:latin typeface="+mn-lt"/>
                <a:ea typeface="+mn-ea"/>
                <a:cs typeface="+mn-cs"/>
              </a:rPr>
              <a:t> got Syria and the area east of Syria, including Babylon</a:t>
            </a:r>
          </a:p>
          <a:p>
            <a:r>
              <a:rPr lang="en-US" sz="1200" kern="1200" baseline="0" dirty="0">
                <a:solidFill>
                  <a:schemeClr val="tx1"/>
                </a:solidFill>
                <a:effectLst/>
                <a:latin typeface="+mn-lt"/>
                <a:ea typeface="+mn-ea"/>
                <a:cs typeface="+mn-cs"/>
              </a:rPr>
              <a:t>  Ptolemy got Egypt and probably Palestine and Arabia </a:t>
            </a:r>
            <a:r>
              <a:rPr lang="en-US" sz="1200" kern="1200" baseline="0" dirty="0" err="1">
                <a:solidFill>
                  <a:schemeClr val="tx1"/>
                </a:solidFill>
                <a:effectLst/>
                <a:latin typeface="+mn-lt"/>
                <a:ea typeface="+mn-ea"/>
                <a:cs typeface="+mn-cs"/>
              </a:rPr>
              <a:t>Petrea</a:t>
            </a:r>
            <a:r>
              <a:rPr lang="en-US" sz="1200" kern="1200" baseline="0" dirty="0">
                <a:solidFill>
                  <a:schemeClr val="tx1"/>
                </a:solidFill>
                <a:effectLst/>
                <a:latin typeface="+mn-lt"/>
                <a:ea typeface="+mn-ea"/>
                <a:cs typeface="+mn-cs"/>
              </a:rPr>
              <a:t>. </a:t>
            </a:r>
            <a:endParaRPr lang="en-US" dirty="0"/>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58</a:t>
            </a:fld>
            <a:endParaRPr lang="en-US"/>
          </a:p>
        </p:txBody>
      </p:sp>
    </p:spTree>
    <p:extLst>
      <p:ext uri="{BB962C8B-B14F-4D97-AF65-F5344CB8AC3E}">
        <p14:creationId xmlns:p14="http://schemas.microsoft.com/office/powerpoint/2010/main" val="388463541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swift</a:t>
            </a:r>
          </a:p>
          <a:p>
            <a:r>
              <a:rPr lang="en-US" sz="1200" kern="1200" dirty="0">
                <a:solidFill>
                  <a:schemeClr val="tx1"/>
                </a:solidFill>
                <a:effectLst/>
                <a:latin typeface="+mn-lt"/>
                <a:ea typeface="+mn-ea"/>
                <a:cs typeface="+mn-cs"/>
              </a:rPr>
              <a:t>Alexander conquered the entire empire between 334 and 330BC</a:t>
            </a:r>
          </a:p>
          <a:p>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powerful</a:t>
            </a:r>
            <a:r>
              <a:rPr lang="en-US" sz="1200" kern="1200" dirty="0">
                <a:solidFill>
                  <a:schemeClr val="tx1"/>
                </a:solidFill>
                <a:effectLst/>
                <a:latin typeface="+mn-lt"/>
                <a:ea typeface="+mn-ea"/>
                <a:cs typeface="+mn-cs"/>
              </a:rPr>
              <a:t> and has </a:t>
            </a:r>
            <a:r>
              <a:rPr lang="en-US" sz="1200" u="sng" kern="1200" dirty="0">
                <a:solidFill>
                  <a:schemeClr val="tx1"/>
                </a:solidFill>
                <a:effectLst/>
                <a:latin typeface="+mn-lt"/>
                <a:ea typeface="+mn-ea"/>
                <a:cs typeface="+mn-cs"/>
              </a:rPr>
              <a:t>dominion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 everywhere he went they just surrendered</a:t>
            </a:r>
          </a:p>
          <a:p>
            <a:r>
              <a:rPr lang="en-US" sz="1200" kern="1200" dirty="0">
                <a:solidFill>
                  <a:schemeClr val="tx1"/>
                </a:solidFill>
                <a:effectLst/>
                <a:latin typeface="+mn-lt"/>
                <a:ea typeface="+mn-ea"/>
                <a:cs typeface="+mn-cs"/>
              </a:rPr>
              <a:t>“to the strong”</a:t>
            </a:r>
          </a:p>
          <a:p>
            <a:r>
              <a:rPr lang="en-US" sz="1200" kern="1200" dirty="0">
                <a:solidFill>
                  <a:schemeClr val="tx1"/>
                </a:solidFill>
                <a:effectLst/>
                <a:latin typeface="+mn-lt"/>
                <a:ea typeface="+mn-ea"/>
                <a:cs typeface="+mn-cs"/>
              </a:rPr>
              <a:t>4 Generals</a:t>
            </a:r>
          </a:p>
          <a:p>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Cassander</a:t>
            </a:r>
            <a:r>
              <a:rPr lang="en-US" sz="1200" kern="1200" baseline="0" dirty="0">
                <a:solidFill>
                  <a:schemeClr val="tx1"/>
                </a:solidFill>
                <a:effectLst/>
                <a:latin typeface="+mn-lt"/>
                <a:ea typeface="+mn-ea"/>
                <a:cs typeface="+mn-cs"/>
              </a:rPr>
              <a:t> got Macedonia and Greece</a:t>
            </a:r>
          </a:p>
          <a:p>
            <a:r>
              <a:rPr lang="en-US" sz="1200" kern="1200" baseline="0" dirty="0">
                <a:solidFill>
                  <a:schemeClr val="tx1"/>
                </a:solidFill>
                <a:effectLst/>
                <a:latin typeface="+mn-lt"/>
                <a:ea typeface="+mn-ea"/>
                <a:cs typeface="+mn-cs"/>
              </a:rPr>
              <a:t>  Lysimachus got Thrace, Bithynia and most of Asia Minor</a:t>
            </a:r>
          </a:p>
          <a:p>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Seleucus</a:t>
            </a:r>
            <a:r>
              <a:rPr lang="en-US" sz="1200" kern="1200" baseline="0" dirty="0">
                <a:solidFill>
                  <a:schemeClr val="tx1"/>
                </a:solidFill>
                <a:effectLst/>
                <a:latin typeface="+mn-lt"/>
                <a:ea typeface="+mn-ea"/>
                <a:cs typeface="+mn-cs"/>
              </a:rPr>
              <a:t> got Syria and the area east of Syria, including Babylon</a:t>
            </a:r>
          </a:p>
          <a:p>
            <a:r>
              <a:rPr lang="en-US" sz="1200" kern="1200" baseline="0" dirty="0">
                <a:solidFill>
                  <a:schemeClr val="tx1"/>
                </a:solidFill>
                <a:effectLst/>
                <a:latin typeface="+mn-lt"/>
                <a:ea typeface="+mn-ea"/>
                <a:cs typeface="+mn-cs"/>
              </a:rPr>
              <a:t>  Ptolemy got Egypt and probably Palestine and Arabia </a:t>
            </a:r>
            <a:r>
              <a:rPr lang="en-US" sz="1200" kern="1200" baseline="0" dirty="0" err="1">
                <a:solidFill>
                  <a:schemeClr val="tx1"/>
                </a:solidFill>
                <a:effectLst/>
                <a:latin typeface="+mn-lt"/>
                <a:ea typeface="+mn-ea"/>
                <a:cs typeface="+mn-cs"/>
              </a:rPr>
              <a:t>Petrea</a:t>
            </a:r>
            <a:r>
              <a:rPr lang="en-US" sz="1200" kern="1200" baseline="0" dirty="0">
                <a:solidFill>
                  <a:schemeClr val="tx1"/>
                </a:solidFill>
                <a:effectLst/>
                <a:latin typeface="+mn-lt"/>
                <a:ea typeface="+mn-ea"/>
                <a:cs typeface="+mn-cs"/>
              </a:rPr>
              <a:t>. </a:t>
            </a:r>
            <a:endParaRPr lang="en-US" dirty="0"/>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59</a:t>
            </a:fld>
            <a:endParaRPr lang="en-US"/>
          </a:p>
        </p:txBody>
      </p:sp>
    </p:spTree>
    <p:extLst>
      <p:ext uri="{BB962C8B-B14F-4D97-AF65-F5344CB8AC3E}">
        <p14:creationId xmlns:p14="http://schemas.microsoft.com/office/powerpoint/2010/main" val="335810091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swift</a:t>
            </a:r>
          </a:p>
          <a:p>
            <a:r>
              <a:rPr lang="en-US" sz="1200" kern="1200" dirty="0">
                <a:solidFill>
                  <a:schemeClr val="tx1"/>
                </a:solidFill>
                <a:effectLst/>
                <a:latin typeface="+mn-lt"/>
                <a:ea typeface="+mn-ea"/>
                <a:cs typeface="+mn-cs"/>
              </a:rPr>
              <a:t>Alexander conquered the entire empire between 334 and 330BC</a:t>
            </a:r>
          </a:p>
          <a:p>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powerful</a:t>
            </a:r>
            <a:r>
              <a:rPr lang="en-US" sz="1200" kern="1200" dirty="0">
                <a:solidFill>
                  <a:schemeClr val="tx1"/>
                </a:solidFill>
                <a:effectLst/>
                <a:latin typeface="+mn-lt"/>
                <a:ea typeface="+mn-ea"/>
                <a:cs typeface="+mn-cs"/>
              </a:rPr>
              <a:t> and has </a:t>
            </a:r>
            <a:r>
              <a:rPr lang="en-US" sz="1200" u="sng" kern="1200" dirty="0">
                <a:solidFill>
                  <a:schemeClr val="tx1"/>
                </a:solidFill>
                <a:effectLst/>
                <a:latin typeface="+mn-lt"/>
                <a:ea typeface="+mn-ea"/>
                <a:cs typeface="+mn-cs"/>
              </a:rPr>
              <a:t>dominion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 everywhere he went they just surrendered</a:t>
            </a:r>
          </a:p>
          <a:p>
            <a:r>
              <a:rPr lang="en-US" sz="1200" kern="1200" dirty="0">
                <a:solidFill>
                  <a:schemeClr val="tx1"/>
                </a:solidFill>
                <a:effectLst/>
                <a:latin typeface="+mn-lt"/>
                <a:ea typeface="+mn-ea"/>
                <a:cs typeface="+mn-cs"/>
              </a:rPr>
              <a:t>“to the strong”</a:t>
            </a:r>
          </a:p>
          <a:p>
            <a:r>
              <a:rPr lang="en-US" sz="1200" kern="1200" dirty="0">
                <a:solidFill>
                  <a:schemeClr val="tx1"/>
                </a:solidFill>
                <a:effectLst/>
                <a:latin typeface="+mn-lt"/>
                <a:ea typeface="+mn-ea"/>
                <a:cs typeface="+mn-cs"/>
              </a:rPr>
              <a:t>4 Generals</a:t>
            </a:r>
          </a:p>
          <a:p>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Cassander</a:t>
            </a:r>
            <a:r>
              <a:rPr lang="en-US" sz="1200" kern="1200" baseline="0" dirty="0">
                <a:solidFill>
                  <a:schemeClr val="tx1"/>
                </a:solidFill>
                <a:effectLst/>
                <a:latin typeface="+mn-lt"/>
                <a:ea typeface="+mn-ea"/>
                <a:cs typeface="+mn-cs"/>
              </a:rPr>
              <a:t> got Macedonia and Greece</a:t>
            </a:r>
          </a:p>
          <a:p>
            <a:r>
              <a:rPr lang="en-US" sz="1200" kern="1200" baseline="0" dirty="0">
                <a:solidFill>
                  <a:schemeClr val="tx1"/>
                </a:solidFill>
                <a:effectLst/>
                <a:latin typeface="+mn-lt"/>
                <a:ea typeface="+mn-ea"/>
                <a:cs typeface="+mn-cs"/>
              </a:rPr>
              <a:t>  Lysimachus got Thrace, Bithynia and most of Asia Minor</a:t>
            </a:r>
          </a:p>
          <a:p>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Seleucus</a:t>
            </a:r>
            <a:r>
              <a:rPr lang="en-US" sz="1200" kern="1200" baseline="0" dirty="0">
                <a:solidFill>
                  <a:schemeClr val="tx1"/>
                </a:solidFill>
                <a:effectLst/>
                <a:latin typeface="+mn-lt"/>
                <a:ea typeface="+mn-ea"/>
                <a:cs typeface="+mn-cs"/>
              </a:rPr>
              <a:t> got Syria and the area east of Syria, including Babylon</a:t>
            </a:r>
          </a:p>
          <a:p>
            <a:r>
              <a:rPr lang="en-US" sz="1200" kern="1200" baseline="0" dirty="0">
                <a:solidFill>
                  <a:schemeClr val="tx1"/>
                </a:solidFill>
                <a:effectLst/>
                <a:latin typeface="+mn-lt"/>
                <a:ea typeface="+mn-ea"/>
                <a:cs typeface="+mn-cs"/>
              </a:rPr>
              <a:t>  Ptolemy got Egypt and probably Palestine and Arabia </a:t>
            </a:r>
            <a:r>
              <a:rPr lang="en-US" sz="1200" kern="1200" baseline="0" dirty="0" err="1">
                <a:solidFill>
                  <a:schemeClr val="tx1"/>
                </a:solidFill>
                <a:effectLst/>
                <a:latin typeface="+mn-lt"/>
                <a:ea typeface="+mn-ea"/>
                <a:cs typeface="+mn-cs"/>
              </a:rPr>
              <a:t>Petrea</a:t>
            </a:r>
            <a:r>
              <a:rPr lang="en-US" sz="1200" kern="1200" baseline="0" dirty="0">
                <a:solidFill>
                  <a:schemeClr val="tx1"/>
                </a:solidFill>
                <a:effectLst/>
                <a:latin typeface="+mn-lt"/>
                <a:ea typeface="+mn-ea"/>
                <a:cs typeface="+mn-cs"/>
              </a:rPr>
              <a:t>. </a:t>
            </a:r>
            <a:endParaRPr lang="en-US" dirty="0"/>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60</a:t>
            </a:fld>
            <a:endParaRPr lang="en-US"/>
          </a:p>
        </p:txBody>
      </p:sp>
    </p:spTree>
    <p:extLst>
      <p:ext uri="{BB962C8B-B14F-4D97-AF65-F5344CB8AC3E}">
        <p14:creationId xmlns:p14="http://schemas.microsoft.com/office/powerpoint/2010/main" val="413118756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swift</a:t>
            </a:r>
          </a:p>
          <a:p>
            <a:r>
              <a:rPr lang="en-US" sz="1200" kern="1200" dirty="0">
                <a:solidFill>
                  <a:schemeClr val="tx1"/>
                </a:solidFill>
                <a:effectLst/>
                <a:latin typeface="+mn-lt"/>
                <a:ea typeface="+mn-ea"/>
                <a:cs typeface="+mn-cs"/>
              </a:rPr>
              <a:t>Alexander conquered the entire empire between 334 and 330BC</a:t>
            </a:r>
          </a:p>
          <a:p>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powerful</a:t>
            </a:r>
            <a:r>
              <a:rPr lang="en-US" sz="1200" kern="1200" dirty="0">
                <a:solidFill>
                  <a:schemeClr val="tx1"/>
                </a:solidFill>
                <a:effectLst/>
                <a:latin typeface="+mn-lt"/>
                <a:ea typeface="+mn-ea"/>
                <a:cs typeface="+mn-cs"/>
              </a:rPr>
              <a:t> and has </a:t>
            </a:r>
            <a:r>
              <a:rPr lang="en-US" sz="1200" u="sng" kern="1200" dirty="0">
                <a:solidFill>
                  <a:schemeClr val="tx1"/>
                </a:solidFill>
                <a:effectLst/>
                <a:latin typeface="+mn-lt"/>
                <a:ea typeface="+mn-ea"/>
                <a:cs typeface="+mn-cs"/>
              </a:rPr>
              <a:t>dominion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 everywhere he went they just surrendered</a:t>
            </a:r>
          </a:p>
          <a:p>
            <a:r>
              <a:rPr lang="en-US" sz="1200" kern="1200" dirty="0">
                <a:solidFill>
                  <a:schemeClr val="tx1"/>
                </a:solidFill>
                <a:effectLst/>
                <a:latin typeface="+mn-lt"/>
                <a:ea typeface="+mn-ea"/>
                <a:cs typeface="+mn-cs"/>
              </a:rPr>
              <a:t>“to the strong”</a:t>
            </a:r>
          </a:p>
          <a:p>
            <a:r>
              <a:rPr lang="en-US" sz="1200" kern="1200" dirty="0">
                <a:solidFill>
                  <a:schemeClr val="tx1"/>
                </a:solidFill>
                <a:effectLst/>
                <a:latin typeface="+mn-lt"/>
                <a:ea typeface="+mn-ea"/>
                <a:cs typeface="+mn-cs"/>
              </a:rPr>
              <a:t>4 Generals</a:t>
            </a:r>
          </a:p>
          <a:p>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Cassander</a:t>
            </a:r>
            <a:r>
              <a:rPr lang="en-US" sz="1200" kern="1200" baseline="0" dirty="0">
                <a:solidFill>
                  <a:schemeClr val="tx1"/>
                </a:solidFill>
                <a:effectLst/>
                <a:latin typeface="+mn-lt"/>
                <a:ea typeface="+mn-ea"/>
                <a:cs typeface="+mn-cs"/>
              </a:rPr>
              <a:t> got Macedonia and Greece</a:t>
            </a:r>
          </a:p>
          <a:p>
            <a:r>
              <a:rPr lang="en-US" sz="1200" kern="1200" baseline="0" dirty="0">
                <a:solidFill>
                  <a:schemeClr val="tx1"/>
                </a:solidFill>
                <a:effectLst/>
                <a:latin typeface="+mn-lt"/>
                <a:ea typeface="+mn-ea"/>
                <a:cs typeface="+mn-cs"/>
              </a:rPr>
              <a:t>  Lysimachus got Thrace, Bithynia and most of Asia Minor</a:t>
            </a:r>
          </a:p>
          <a:p>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Seleucus</a:t>
            </a:r>
            <a:r>
              <a:rPr lang="en-US" sz="1200" kern="1200" baseline="0" dirty="0">
                <a:solidFill>
                  <a:schemeClr val="tx1"/>
                </a:solidFill>
                <a:effectLst/>
                <a:latin typeface="+mn-lt"/>
                <a:ea typeface="+mn-ea"/>
                <a:cs typeface="+mn-cs"/>
              </a:rPr>
              <a:t> got Syria and the area east of Syria, including Babylon</a:t>
            </a:r>
          </a:p>
          <a:p>
            <a:r>
              <a:rPr lang="en-US" sz="1200" kern="1200" baseline="0" dirty="0">
                <a:solidFill>
                  <a:schemeClr val="tx1"/>
                </a:solidFill>
                <a:effectLst/>
                <a:latin typeface="+mn-lt"/>
                <a:ea typeface="+mn-ea"/>
                <a:cs typeface="+mn-cs"/>
              </a:rPr>
              <a:t>  Ptolemy got Egypt and probably Palestine and Arabia </a:t>
            </a:r>
            <a:r>
              <a:rPr lang="en-US" sz="1200" kern="1200" baseline="0" dirty="0" err="1">
                <a:solidFill>
                  <a:schemeClr val="tx1"/>
                </a:solidFill>
                <a:effectLst/>
                <a:latin typeface="+mn-lt"/>
                <a:ea typeface="+mn-ea"/>
                <a:cs typeface="+mn-cs"/>
              </a:rPr>
              <a:t>Petrea</a:t>
            </a:r>
            <a:r>
              <a:rPr lang="en-US" sz="1200" kern="1200" baseline="0" dirty="0">
                <a:solidFill>
                  <a:schemeClr val="tx1"/>
                </a:solidFill>
                <a:effectLst/>
                <a:latin typeface="+mn-lt"/>
                <a:ea typeface="+mn-ea"/>
                <a:cs typeface="+mn-cs"/>
              </a:rPr>
              <a:t>. </a:t>
            </a:r>
            <a:endParaRPr lang="en-US" dirty="0"/>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61</a:t>
            </a:fld>
            <a:endParaRPr lang="en-US"/>
          </a:p>
        </p:txBody>
      </p:sp>
    </p:spTree>
    <p:extLst>
      <p:ext uri="{BB962C8B-B14F-4D97-AF65-F5344CB8AC3E}">
        <p14:creationId xmlns:p14="http://schemas.microsoft.com/office/powerpoint/2010/main" val="238826347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swift</a:t>
            </a:r>
          </a:p>
          <a:p>
            <a:r>
              <a:rPr lang="en-US" sz="1200" kern="1200" dirty="0">
                <a:solidFill>
                  <a:schemeClr val="tx1"/>
                </a:solidFill>
                <a:effectLst/>
                <a:latin typeface="+mn-lt"/>
                <a:ea typeface="+mn-ea"/>
                <a:cs typeface="+mn-cs"/>
              </a:rPr>
              <a:t>Alexander conquered the entire empire between 334 and 330BC</a:t>
            </a:r>
          </a:p>
          <a:p>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powerful</a:t>
            </a:r>
            <a:r>
              <a:rPr lang="en-US" sz="1200" kern="1200" dirty="0">
                <a:solidFill>
                  <a:schemeClr val="tx1"/>
                </a:solidFill>
                <a:effectLst/>
                <a:latin typeface="+mn-lt"/>
                <a:ea typeface="+mn-ea"/>
                <a:cs typeface="+mn-cs"/>
              </a:rPr>
              <a:t> and has </a:t>
            </a:r>
            <a:r>
              <a:rPr lang="en-US" sz="1200" u="sng" kern="1200" dirty="0">
                <a:solidFill>
                  <a:schemeClr val="tx1"/>
                </a:solidFill>
                <a:effectLst/>
                <a:latin typeface="+mn-lt"/>
                <a:ea typeface="+mn-ea"/>
                <a:cs typeface="+mn-cs"/>
              </a:rPr>
              <a:t>dominion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 everywhere he went they just surrendered</a:t>
            </a:r>
          </a:p>
          <a:p>
            <a:r>
              <a:rPr lang="en-US" sz="1200" kern="1200" dirty="0">
                <a:solidFill>
                  <a:schemeClr val="tx1"/>
                </a:solidFill>
                <a:effectLst/>
                <a:latin typeface="+mn-lt"/>
                <a:ea typeface="+mn-ea"/>
                <a:cs typeface="+mn-cs"/>
              </a:rPr>
              <a:t>“to the strong”</a:t>
            </a:r>
          </a:p>
          <a:p>
            <a:r>
              <a:rPr lang="en-US" sz="1200" kern="1200" dirty="0">
                <a:solidFill>
                  <a:schemeClr val="tx1"/>
                </a:solidFill>
                <a:effectLst/>
                <a:latin typeface="+mn-lt"/>
                <a:ea typeface="+mn-ea"/>
                <a:cs typeface="+mn-cs"/>
              </a:rPr>
              <a:t>4 Generals</a:t>
            </a:r>
          </a:p>
          <a:p>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Cassander</a:t>
            </a:r>
            <a:r>
              <a:rPr lang="en-US" sz="1200" kern="1200" baseline="0" dirty="0">
                <a:solidFill>
                  <a:schemeClr val="tx1"/>
                </a:solidFill>
                <a:effectLst/>
                <a:latin typeface="+mn-lt"/>
                <a:ea typeface="+mn-ea"/>
                <a:cs typeface="+mn-cs"/>
              </a:rPr>
              <a:t> got Macedonia and Greece</a:t>
            </a:r>
          </a:p>
          <a:p>
            <a:r>
              <a:rPr lang="en-US" sz="1200" kern="1200" baseline="0" dirty="0">
                <a:solidFill>
                  <a:schemeClr val="tx1"/>
                </a:solidFill>
                <a:effectLst/>
                <a:latin typeface="+mn-lt"/>
                <a:ea typeface="+mn-ea"/>
                <a:cs typeface="+mn-cs"/>
              </a:rPr>
              <a:t>  Lysimachus got Thrace, Bithynia and most of Asia Minor</a:t>
            </a:r>
          </a:p>
          <a:p>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Seleucus</a:t>
            </a:r>
            <a:r>
              <a:rPr lang="en-US" sz="1200" kern="1200" baseline="0" dirty="0">
                <a:solidFill>
                  <a:schemeClr val="tx1"/>
                </a:solidFill>
                <a:effectLst/>
                <a:latin typeface="+mn-lt"/>
                <a:ea typeface="+mn-ea"/>
                <a:cs typeface="+mn-cs"/>
              </a:rPr>
              <a:t> got Syria and the area east of Syria, including Babylon</a:t>
            </a:r>
          </a:p>
          <a:p>
            <a:r>
              <a:rPr lang="en-US" sz="1200" kern="1200" baseline="0" dirty="0">
                <a:solidFill>
                  <a:schemeClr val="tx1"/>
                </a:solidFill>
                <a:effectLst/>
                <a:latin typeface="+mn-lt"/>
                <a:ea typeface="+mn-ea"/>
                <a:cs typeface="+mn-cs"/>
              </a:rPr>
              <a:t>  Ptolemy got Egypt and probably Palestine and Arabia </a:t>
            </a:r>
            <a:r>
              <a:rPr lang="en-US" sz="1200" kern="1200" baseline="0" dirty="0" err="1">
                <a:solidFill>
                  <a:schemeClr val="tx1"/>
                </a:solidFill>
                <a:effectLst/>
                <a:latin typeface="+mn-lt"/>
                <a:ea typeface="+mn-ea"/>
                <a:cs typeface="+mn-cs"/>
              </a:rPr>
              <a:t>Petrea</a:t>
            </a:r>
            <a:r>
              <a:rPr lang="en-US" sz="1200" kern="1200" baseline="0" dirty="0">
                <a:solidFill>
                  <a:schemeClr val="tx1"/>
                </a:solidFill>
                <a:effectLst/>
                <a:latin typeface="+mn-lt"/>
                <a:ea typeface="+mn-ea"/>
                <a:cs typeface="+mn-cs"/>
              </a:rPr>
              <a:t>. </a:t>
            </a:r>
            <a:endParaRPr lang="en-US" dirty="0"/>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62</a:t>
            </a:fld>
            <a:endParaRPr lang="en-US"/>
          </a:p>
        </p:txBody>
      </p:sp>
    </p:spTree>
    <p:extLst>
      <p:ext uri="{BB962C8B-B14F-4D97-AF65-F5344CB8AC3E}">
        <p14:creationId xmlns:p14="http://schemas.microsoft.com/office/powerpoint/2010/main" val="180427563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swift</a:t>
            </a:r>
          </a:p>
          <a:p>
            <a:r>
              <a:rPr lang="en-US" sz="1200" kern="1200" dirty="0">
                <a:solidFill>
                  <a:schemeClr val="tx1"/>
                </a:solidFill>
                <a:effectLst/>
                <a:latin typeface="+mn-lt"/>
                <a:ea typeface="+mn-ea"/>
                <a:cs typeface="+mn-cs"/>
              </a:rPr>
              <a:t>Alexander conquered the entire empire between 334 and 330BC</a:t>
            </a:r>
          </a:p>
          <a:p>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powerful</a:t>
            </a:r>
            <a:r>
              <a:rPr lang="en-US" sz="1200" kern="1200" dirty="0">
                <a:solidFill>
                  <a:schemeClr val="tx1"/>
                </a:solidFill>
                <a:effectLst/>
                <a:latin typeface="+mn-lt"/>
                <a:ea typeface="+mn-ea"/>
                <a:cs typeface="+mn-cs"/>
              </a:rPr>
              <a:t> and has </a:t>
            </a:r>
            <a:r>
              <a:rPr lang="en-US" sz="1200" u="sng" kern="1200" dirty="0">
                <a:solidFill>
                  <a:schemeClr val="tx1"/>
                </a:solidFill>
                <a:effectLst/>
                <a:latin typeface="+mn-lt"/>
                <a:ea typeface="+mn-ea"/>
                <a:cs typeface="+mn-cs"/>
              </a:rPr>
              <a:t>dominion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 everywhere he went they just surrendered</a:t>
            </a:r>
          </a:p>
          <a:p>
            <a:r>
              <a:rPr lang="en-US" sz="1200" kern="1200" dirty="0">
                <a:solidFill>
                  <a:schemeClr val="tx1"/>
                </a:solidFill>
                <a:effectLst/>
                <a:latin typeface="+mn-lt"/>
                <a:ea typeface="+mn-ea"/>
                <a:cs typeface="+mn-cs"/>
              </a:rPr>
              <a:t>“to the strong”</a:t>
            </a:r>
          </a:p>
          <a:p>
            <a:r>
              <a:rPr lang="en-US" sz="1200" kern="1200" dirty="0">
                <a:solidFill>
                  <a:schemeClr val="tx1"/>
                </a:solidFill>
                <a:effectLst/>
                <a:latin typeface="+mn-lt"/>
                <a:ea typeface="+mn-ea"/>
                <a:cs typeface="+mn-cs"/>
              </a:rPr>
              <a:t>4 Generals</a:t>
            </a:r>
          </a:p>
          <a:p>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Cassander</a:t>
            </a:r>
            <a:r>
              <a:rPr lang="en-US" sz="1200" kern="1200" baseline="0" dirty="0">
                <a:solidFill>
                  <a:schemeClr val="tx1"/>
                </a:solidFill>
                <a:effectLst/>
                <a:latin typeface="+mn-lt"/>
                <a:ea typeface="+mn-ea"/>
                <a:cs typeface="+mn-cs"/>
              </a:rPr>
              <a:t> got Macedonia and Greece</a:t>
            </a:r>
          </a:p>
          <a:p>
            <a:r>
              <a:rPr lang="en-US" sz="1200" kern="1200" baseline="0" dirty="0">
                <a:solidFill>
                  <a:schemeClr val="tx1"/>
                </a:solidFill>
                <a:effectLst/>
                <a:latin typeface="+mn-lt"/>
                <a:ea typeface="+mn-ea"/>
                <a:cs typeface="+mn-cs"/>
              </a:rPr>
              <a:t>  Lysimachus got Thrace, Bithynia and most of Asia Minor</a:t>
            </a:r>
          </a:p>
          <a:p>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Seleucus</a:t>
            </a:r>
            <a:r>
              <a:rPr lang="en-US" sz="1200" kern="1200" baseline="0" dirty="0">
                <a:solidFill>
                  <a:schemeClr val="tx1"/>
                </a:solidFill>
                <a:effectLst/>
                <a:latin typeface="+mn-lt"/>
                <a:ea typeface="+mn-ea"/>
                <a:cs typeface="+mn-cs"/>
              </a:rPr>
              <a:t> got Syria and the area east of Syria, including Babylon</a:t>
            </a:r>
          </a:p>
          <a:p>
            <a:r>
              <a:rPr lang="en-US" sz="1200" kern="1200" baseline="0" dirty="0">
                <a:solidFill>
                  <a:schemeClr val="tx1"/>
                </a:solidFill>
                <a:effectLst/>
                <a:latin typeface="+mn-lt"/>
                <a:ea typeface="+mn-ea"/>
                <a:cs typeface="+mn-cs"/>
              </a:rPr>
              <a:t>  Ptolemy got Egypt and probably Palestine and Arabia </a:t>
            </a:r>
            <a:r>
              <a:rPr lang="en-US" sz="1200" kern="1200" baseline="0" dirty="0" err="1">
                <a:solidFill>
                  <a:schemeClr val="tx1"/>
                </a:solidFill>
                <a:effectLst/>
                <a:latin typeface="+mn-lt"/>
                <a:ea typeface="+mn-ea"/>
                <a:cs typeface="+mn-cs"/>
              </a:rPr>
              <a:t>Petrea</a:t>
            </a:r>
            <a:r>
              <a:rPr lang="en-US" sz="1200" kern="1200" baseline="0" dirty="0">
                <a:solidFill>
                  <a:schemeClr val="tx1"/>
                </a:solidFill>
                <a:effectLst/>
                <a:latin typeface="+mn-lt"/>
                <a:ea typeface="+mn-ea"/>
                <a:cs typeface="+mn-cs"/>
              </a:rPr>
              <a:t>. </a:t>
            </a:r>
            <a:endParaRPr lang="en-US" dirty="0"/>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63</a:t>
            </a:fld>
            <a:endParaRPr lang="en-US"/>
          </a:p>
        </p:txBody>
      </p:sp>
    </p:spTree>
    <p:extLst>
      <p:ext uri="{BB962C8B-B14F-4D97-AF65-F5344CB8AC3E}">
        <p14:creationId xmlns:p14="http://schemas.microsoft.com/office/powerpoint/2010/main" val="342388499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the vision</a:t>
            </a:r>
            <a:r>
              <a:rPr lang="en-US" baseline="0" dirty="0"/>
              <a:t> focuses in on one man!</a:t>
            </a:r>
          </a:p>
          <a:p>
            <a:endParaRPr lang="en-US" dirty="0"/>
          </a:p>
          <a:p>
            <a:r>
              <a:rPr lang="en-US" dirty="0"/>
              <a:t>South, east, Glorious land</a:t>
            </a:r>
          </a:p>
          <a:p>
            <a:r>
              <a:rPr lang="en-US" dirty="0"/>
              <a:t>- Glorious land - Israel</a:t>
            </a:r>
          </a:p>
          <a:p>
            <a:pPr marL="171450" indent="-171450">
              <a:buFontTx/>
              <a:buChar char="-"/>
            </a:pPr>
            <a:r>
              <a:rPr lang="en-US" dirty="0"/>
              <a:t>The Seleucid</a:t>
            </a:r>
            <a:r>
              <a:rPr lang="en-US" baseline="0" dirty="0"/>
              <a:t> empire is, in Daniel, seen as the King of the North</a:t>
            </a:r>
          </a:p>
          <a:p>
            <a:pPr marL="0" indent="0">
              <a:buFontTx/>
              <a:buNone/>
            </a:pPr>
            <a:r>
              <a:rPr lang="en-US" baseline="0" dirty="0"/>
              <a:t>Host of heaven – trampled them</a:t>
            </a:r>
          </a:p>
          <a:p>
            <a:pPr marL="171450" indent="-171450">
              <a:buFontTx/>
              <a:buChar char="-"/>
            </a:pPr>
            <a:r>
              <a:rPr lang="en-US" baseline="0" dirty="0"/>
              <a:t>See vs24 and 12:3</a:t>
            </a:r>
          </a:p>
          <a:p>
            <a:pPr marL="0" indent="0">
              <a:buFontTx/>
              <a:buNone/>
            </a:pP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64</a:t>
            </a:fld>
            <a:endParaRPr lang="en-US"/>
          </a:p>
        </p:txBody>
      </p:sp>
    </p:spTree>
    <p:extLst>
      <p:ext uri="{BB962C8B-B14F-4D97-AF65-F5344CB8AC3E}">
        <p14:creationId xmlns:p14="http://schemas.microsoft.com/office/powerpoint/2010/main" val="406338111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65</a:t>
            </a:fld>
            <a:endParaRPr lang="en-US"/>
          </a:p>
        </p:txBody>
      </p:sp>
    </p:spTree>
    <p:extLst>
      <p:ext uri="{BB962C8B-B14F-4D97-AF65-F5344CB8AC3E}">
        <p14:creationId xmlns:p14="http://schemas.microsoft.com/office/powerpoint/2010/main" val="3017476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12</a:t>
            </a:fld>
            <a:endParaRPr lang="en-US"/>
          </a:p>
        </p:txBody>
      </p:sp>
    </p:spTree>
    <p:extLst>
      <p:ext uri="{BB962C8B-B14F-4D97-AF65-F5344CB8AC3E}">
        <p14:creationId xmlns:p14="http://schemas.microsoft.com/office/powerpoint/2010/main" val="211268222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66</a:t>
            </a:fld>
            <a:endParaRPr lang="en-US"/>
          </a:p>
        </p:txBody>
      </p:sp>
    </p:spTree>
    <p:extLst>
      <p:ext uri="{BB962C8B-B14F-4D97-AF65-F5344CB8AC3E}">
        <p14:creationId xmlns:p14="http://schemas.microsoft.com/office/powerpoint/2010/main" val="397338844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67</a:t>
            </a:fld>
            <a:endParaRPr lang="en-US"/>
          </a:p>
        </p:txBody>
      </p:sp>
    </p:spTree>
    <p:extLst>
      <p:ext uri="{BB962C8B-B14F-4D97-AF65-F5344CB8AC3E}">
        <p14:creationId xmlns:p14="http://schemas.microsoft.com/office/powerpoint/2010/main" val="412736747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swift</a:t>
            </a:r>
          </a:p>
          <a:p>
            <a:r>
              <a:rPr lang="en-US" sz="1200" kern="1200" dirty="0">
                <a:solidFill>
                  <a:schemeClr val="tx1"/>
                </a:solidFill>
                <a:effectLst/>
                <a:latin typeface="+mn-lt"/>
                <a:ea typeface="+mn-ea"/>
                <a:cs typeface="+mn-cs"/>
              </a:rPr>
              <a:t>Alexander conquered the entire empire between 334 and 330BC</a:t>
            </a:r>
          </a:p>
          <a:p>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powerful</a:t>
            </a:r>
            <a:r>
              <a:rPr lang="en-US" sz="1200" kern="1200" dirty="0">
                <a:solidFill>
                  <a:schemeClr val="tx1"/>
                </a:solidFill>
                <a:effectLst/>
                <a:latin typeface="+mn-lt"/>
                <a:ea typeface="+mn-ea"/>
                <a:cs typeface="+mn-cs"/>
              </a:rPr>
              <a:t> and has </a:t>
            </a:r>
            <a:r>
              <a:rPr lang="en-US" sz="1200" u="sng" kern="1200" dirty="0">
                <a:solidFill>
                  <a:schemeClr val="tx1"/>
                </a:solidFill>
                <a:effectLst/>
                <a:latin typeface="+mn-lt"/>
                <a:ea typeface="+mn-ea"/>
                <a:cs typeface="+mn-cs"/>
              </a:rPr>
              <a:t>dominion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 everywhere he went they just surrendered</a:t>
            </a:r>
          </a:p>
          <a:p>
            <a:r>
              <a:rPr lang="en-US" sz="1200" kern="1200" dirty="0">
                <a:solidFill>
                  <a:schemeClr val="tx1"/>
                </a:solidFill>
                <a:effectLst/>
                <a:latin typeface="+mn-lt"/>
                <a:ea typeface="+mn-ea"/>
                <a:cs typeface="+mn-cs"/>
              </a:rPr>
              <a:t>“to the strong”</a:t>
            </a:r>
          </a:p>
          <a:p>
            <a:r>
              <a:rPr lang="en-US" sz="1200" kern="1200" dirty="0">
                <a:solidFill>
                  <a:schemeClr val="tx1"/>
                </a:solidFill>
                <a:effectLst/>
                <a:latin typeface="+mn-lt"/>
                <a:ea typeface="+mn-ea"/>
                <a:cs typeface="+mn-cs"/>
              </a:rPr>
              <a:t>4 Generals</a:t>
            </a:r>
          </a:p>
          <a:p>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Cassander</a:t>
            </a:r>
            <a:r>
              <a:rPr lang="en-US" sz="1200" kern="1200" baseline="0" dirty="0">
                <a:solidFill>
                  <a:schemeClr val="tx1"/>
                </a:solidFill>
                <a:effectLst/>
                <a:latin typeface="+mn-lt"/>
                <a:ea typeface="+mn-ea"/>
                <a:cs typeface="+mn-cs"/>
              </a:rPr>
              <a:t> got Macedonia and Greece</a:t>
            </a:r>
          </a:p>
          <a:p>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Lysimahus</a:t>
            </a:r>
            <a:r>
              <a:rPr lang="en-US" sz="1200" kern="1200" baseline="0" dirty="0">
                <a:solidFill>
                  <a:schemeClr val="tx1"/>
                </a:solidFill>
                <a:effectLst/>
                <a:latin typeface="+mn-lt"/>
                <a:ea typeface="+mn-ea"/>
                <a:cs typeface="+mn-cs"/>
              </a:rPr>
              <a:t> got Thrace, Bithynia and most of Asia Minor</a:t>
            </a:r>
          </a:p>
          <a:p>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Seleucus</a:t>
            </a:r>
            <a:r>
              <a:rPr lang="en-US" sz="1200" kern="1200" baseline="0" dirty="0">
                <a:solidFill>
                  <a:schemeClr val="tx1"/>
                </a:solidFill>
                <a:effectLst/>
                <a:latin typeface="+mn-lt"/>
                <a:ea typeface="+mn-ea"/>
                <a:cs typeface="+mn-cs"/>
              </a:rPr>
              <a:t> got Syria and the area east of Syria, including Babylon</a:t>
            </a:r>
          </a:p>
          <a:p>
            <a:r>
              <a:rPr lang="en-US" sz="1200" kern="1200" baseline="0" dirty="0">
                <a:solidFill>
                  <a:schemeClr val="tx1"/>
                </a:solidFill>
                <a:effectLst/>
                <a:latin typeface="+mn-lt"/>
                <a:ea typeface="+mn-ea"/>
                <a:cs typeface="+mn-cs"/>
              </a:rPr>
              <a:t>  Ptolemy got Egypt and probably Palestine and Arabia </a:t>
            </a:r>
            <a:r>
              <a:rPr lang="en-US" sz="1200" kern="1200" baseline="0" dirty="0" err="1">
                <a:solidFill>
                  <a:schemeClr val="tx1"/>
                </a:solidFill>
                <a:effectLst/>
                <a:latin typeface="+mn-lt"/>
                <a:ea typeface="+mn-ea"/>
                <a:cs typeface="+mn-cs"/>
              </a:rPr>
              <a:t>Petrea</a:t>
            </a:r>
            <a:r>
              <a:rPr lang="en-US" sz="1200" kern="1200" baseline="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68</a:t>
            </a:fld>
            <a:endParaRPr lang="en-US"/>
          </a:p>
        </p:txBody>
      </p:sp>
    </p:spTree>
    <p:extLst>
      <p:ext uri="{BB962C8B-B14F-4D97-AF65-F5344CB8AC3E}">
        <p14:creationId xmlns:p14="http://schemas.microsoft.com/office/powerpoint/2010/main" val="74321963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swift</a:t>
            </a:r>
          </a:p>
          <a:p>
            <a:r>
              <a:rPr lang="en-US" sz="1200" kern="1200" dirty="0">
                <a:solidFill>
                  <a:schemeClr val="tx1"/>
                </a:solidFill>
                <a:effectLst/>
                <a:latin typeface="+mn-lt"/>
                <a:ea typeface="+mn-ea"/>
                <a:cs typeface="+mn-cs"/>
              </a:rPr>
              <a:t>Alexander conquered the entire empire between 334 and 330BC</a:t>
            </a:r>
          </a:p>
          <a:p>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powerful</a:t>
            </a:r>
            <a:r>
              <a:rPr lang="en-US" sz="1200" kern="1200" dirty="0">
                <a:solidFill>
                  <a:schemeClr val="tx1"/>
                </a:solidFill>
                <a:effectLst/>
                <a:latin typeface="+mn-lt"/>
                <a:ea typeface="+mn-ea"/>
                <a:cs typeface="+mn-cs"/>
              </a:rPr>
              <a:t> and has </a:t>
            </a:r>
            <a:r>
              <a:rPr lang="en-US" sz="1200" u="sng" kern="1200" dirty="0">
                <a:solidFill>
                  <a:schemeClr val="tx1"/>
                </a:solidFill>
                <a:effectLst/>
                <a:latin typeface="+mn-lt"/>
                <a:ea typeface="+mn-ea"/>
                <a:cs typeface="+mn-cs"/>
              </a:rPr>
              <a:t>dominion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 everywhere he went they just surrendered</a:t>
            </a:r>
          </a:p>
          <a:p>
            <a:r>
              <a:rPr lang="en-US" sz="1200" kern="1200" dirty="0">
                <a:solidFill>
                  <a:schemeClr val="tx1"/>
                </a:solidFill>
                <a:effectLst/>
                <a:latin typeface="+mn-lt"/>
                <a:ea typeface="+mn-ea"/>
                <a:cs typeface="+mn-cs"/>
              </a:rPr>
              <a:t>“to the strong”</a:t>
            </a:r>
          </a:p>
          <a:p>
            <a:r>
              <a:rPr lang="en-US" sz="1200" kern="1200" dirty="0">
                <a:solidFill>
                  <a:schemeClr val="tx1"/>
                </a:solidFill>
                <a:effectLst/>
                <a:latin typeface="+mn-lt"/>
                <a:ea typeface="+mn-ea"/>
                <a:cs typeface="+mn-cs"/>
              </a:rPr>
              <a:t>4 Generals</a:t>
            </a:r>
          </a:p>
          <a:p>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Cassander</a:t>
            </a:r>
            <a:r>
              <a:rPr lang="en-US" sz="1200" kern="1200" baseline="0" dirty="0">
                <a:solidFill>
                  <a:schemeClr val="tx1"/>
                </a:solidFill>
                <a:effectLst/>
                <a:latin typeface="+mn-lt"/>
                <a:ea typeface="+mn-ea"/>
                <a:cs typeface="+mn-cs"/>
              </a:rPr>
              <a:t> got Macedonia and Greece</a:t>
            </a:r>
          </a:p>
          <a:p>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Lysimahus</a:t>
            </a:r>
            <a:r>
              <a:rPr lang="en-US" sz="1200" kern="1200" baseline="0" dirty="0">
                <a:solidFill>
                  <a:schemeClr val="tx1"/>
                </a:solidFill>
                <a:effectLst/>
                <a:latin typeface="+mn-lt"/>
                <a:ea typeface="+mn-ea"/>
                <a:cs typeface="+mn-cs"/>
              </a:rPr>
              <a:t> got Thrace, Bithynia and most of Asia Minor</a:t>
            </a:r>
          </a:p>
          <a:p>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Seleucus</a:t>
            </a:r>
            <a:r>
              <a:rPr lang="en-US" sz="1200" kern="1200" baseline="0" dirty="0">
                <a:solidFill>
                  <a:schemeClr val="tx1"/>
                </a:solidFill>
                <a:effectLst/>
                <a:latin typeface="+mn-lt"/>
                <a:ea typeface="+mn-ea"/>
                <a:cs typeface="+mn-cs"/>
              </a:rPr>
              <a:t> got Syria and the area east of Syria, including Babylon</a:t>
            </a:r>
          </a:p>
          <a:p>
            <a:r>
              <a:rPr lang="en-US" sz="1200" kern="1200" baseline="0" dirty="0">
                <a:solidFill>
                  <a:schemeClr val="tx1"/>
                </a:solidFill>
                <a:effectLst/>
                <a:latin typeface="+mn-lt"/>
                <a:ea typeface="+mn-ea"/>
                <a:cs typeface="+mn-cs"/>
              </a:rPr>
              <a:t>  Ptolemy got Egypt and probably Palestine and Arabia </a:t>
            </a:r>
            <a:r>
              <a:rPr lang="en-US" sz="1200" kern="1200" baseline="0" dirty="0" err="1">
                <a:solidFill>
                  <a:schemeClr val="tx1"/>
                </a:solidFill>
                <a:effectLst/>
                <a:latin typeface="+mn-lt"/>
                <a:ea typeface="+mn-ea"/>
                <a:cs typeface="+mn-cs"/>
              </a:rPr>
              <a:t>Petrea</a:t>
            </a:r>
            <a:r>
              <a:rPr lang="en-US" sz="1200" kern="1200" baseline="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69</a:t>
            </a:fld>
            <a:endParaRPr lang="en-US"/>
          </a:p>
        </p:txBody>
      </p:sp>
    </p:spTree>
    <p:extLst>
      <p:ext uri="{BB962C8B-B14F-4D97-AF65-F5344CB8AC3E}">
        <p14:creationId xmlns:p14="http://schemas.microsoft.com/office/powerpoint/2010/main" val="79640136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swift</a:t>
            </a:r>
          </a:p>
          <a:p>
            <a:r>
              <a:rPr lang="en-US" sz="1200" kern="1200" dirty="0">
                <a:solidFill>
                  <a:schemeClr val="tx1"/>
                </a:solidFill>
                <a:effectLst/>
                <a:latin typeface="+mn-lt"/>
                <a:ea typeface="+mn-ea"/>
                <a:cs typeface="+mn-cs"/>
              </a:rPr>
              <a:t>Alexander conquered the entire empire between 334 and 330BC</a:t>
            </a:r>
          </a:p>
          <a:p>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powerful</a:t>
            </a:r>
            <a:r>
              <a:rPr lang="en-US" sz="1200" kern="1200" dirty="0">
                <a:solidFill>
                  <a:schemeClr val="tx1"/>
                </a:solidFill>
                <a:effectLst/>
                <a:latin typeface="+mn-lt"/>
                <a:ea typeface="+mn-ea"/>
                <a:cs typeface="+mn-cs"/>
              </a:rPr>
              <a:t> and has </a:t>
            </a:r>
            <a:r>
              <a:rPr lang="en-US" sz="1200" u="sng" kern="1200" dirty="0">
                <a:solidFill>
                  <a:schemeClr val="tx1"/>
                </a:solidFill>
                <a:effectLst/>
                <a:latin typeface="+mn-lt"/>
                <a:ea typeface="+mn-ea"/>
                <a:cs typeface="+mn-cs"/>
              </a:rPr>
              <a:t>dominion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 everywhere he went they just surrendered</a:t>
            </a:r>
          </a:p>
          <a:p>
            <a:r>
              <a:rPr lang="en-US" sz="1200" kern="1200" dirty="0">
                <a:solidFill>
                  <a:schemeClr val="tx1"/>
                </a:solidFill>
                <a:effectLst/>
                <a:latin typeface="+mn-lt"/>
                <a:ea typeface="+mn-ea"/>
                <a:cs typeface="+mn-cs"/>
              </a:rPr>
              <a:t>“to the strong”</a:t>
            </a:r>
          </a:p>
          <a:p>
            <a:r>
              <a:rPr lang="en-US" sz="1200" kern="1200" dirty="0">
                <a:solidFill>
                  <a:schemeClr val="tx1"/>
                </a:solidFill>
                <a:effectLst/>
                <a:latin typeface="+mn-lt"/>
                <a:ea typeface="+mn-ea"/>
                <a:cs typeface="+mn-cs"/>
              </a:rPr>
              <a:t>4 Generals</a:t>
            </a:r>
          </a:p>
          <a:p>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Cassander</a:t>
            </a:r>
            <a:r>
              <a:rPr lang="en-US" sz="1200" kern="1200" baseline="0" dirty="0">
                <a:solidFill>
                  <a:schemeClr val="tx1"/>
                </a:solidFill>
                <a:effectLst/>
                <a:latin typeface="+mn-lt"/>
                <a:ea typeface="+mn-ea"/>
                <a:cs typeface="+mn-cs"/>
              </a:rPr>
              <a:t> got Macedonia and Greece</a:t>
            </a:r>
          </a:p>
          <a:p>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Lysimahus</a:t>
            </a:r>
            <a:r>
              <a:rPr lang="en-US" sz="1200" kern="1200" baseline="0" dirty="0">
                <a:solidFill>
                  <a:schemeClr val="tx1"/>
                </a:solidFill>
                <a:effectLst/>
                <a:latin typeface="+mn-lt"/>
                <a:ea typeface="+mn-ea"/>
                <a:cs typeface="+mn-cs"/>
              </a:rPr>
              <a:t> got Thrace, Bithynia and most of Asia Minor</a:t>
            </a:r>
          </a:p>
          <a:p>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Seleucus</a:t>
            </a:r>
            <a:r>
              <a:rPr lang="en-US" sz="1200" kern="1200" baseline="0" dirty="0">
                <a:solidFill>
                  <a:schemeClr val="tx1"/>
                </a:solidFill>
                <a:effectLst/>
                <a:latin typeface="+mn-lt"/>
                <a:ea typeface="+mn-ea"/>
                <a:cs typeface="+mn-cs"/>
              </a:rPr>
              <a:t> got Syria and the area east of Syria, including Babylon</a:t>
            </a:r>
          </a:p>
          <a:p>
            <a:r>
              <a:rPr lang="en-US" sz="1200" kern="1200" baseline="0" dirty="0">
                <a:solidFill>
                  <a:schemeClr val="tx1"/>
                </a:solidFill>
                <a:effectLst/>
                <a:latin typeface="+mn-lt"/>
                <a:ea typeface="+mn-ea"/>
                <a:cs typeface="+mn-cs"/>
              </a:rPr>
              <a:t>  Ptolemy got Egypt and probably Palestine and Arabia </a:t>
            </a:r>
            <a:r>
              <a:rPr lang="en-US" sz="1200" kern="1200" baseline="0" dirty="0" err="1">
                <a:solidFill>
                  <a:schemeClr val="tx1"/>
                </a:solidFill>
                <a:effectLst/>
                <a:latin typeface="+mn-lt"/>
                <a:ea typeface="+mn-ea"/>
                <a:cs typeface="+mn-cs"/>
              </a:rPr>
              <a:t>Petrea</a:t>
            </a:r>
            <a:r>
              <a:rPr lang="en-US" sz="1200" kern="1200" baseline="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70</a:t>
            </a:fld>
            <a:endParaRPr lang="en-US"/>
          </a:p>
        </p:txBody>
      </p:sp>
    </p:spTree>
    <p:extLst>
      <p:ext uri="{BB962C8B-B14F-4D97-AF65-F5344CB8AC3E}">
        <p14:creationId xmlns:p14="http://schemas.microsoft.com/office/powerpoint/2010/main" val="14657676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the North!</a:t>
            </a:r>
          </a:p>
          <a:p>
            <a:endParaRPr lang="en-US" dirty="0"/>
          </a:p>
          <a:p>
            <a:r>
              <a:rPr lang="en-US" dirty="0"/>
              <a:t>South – </a:t>
            </a:r>
            <a:r>
              <a:rPr lang="en-US" dirty="0" err="1"/>
              <a:t>Eqypt</a:t>
            </a:r>
            <a:r>
              <a:rPr lang="en-US" dirty="0"/>
              <a:t> –</a:t>
            </a:r>
            <a:r>
              <a:rPr lang="en-US" baseline="0" dirty="0"/>
              <a:t> finally, the </a:t>
            </a:r>
            <a:r>
              <a:rPr lang="en-US" baseline="0" dirty="0" err="1"/>
              <a:t>seleucids</a:t>
            </a:r>
            <a:r>
              <a:rPr lang="en-US" baseline="0" dirty="0"/>
              <a:t> were able to successfully invade Egypt and plunder it</a:t>
            </a:r>
          </a:p>
          <a:p>
            <a:r>
              <a:rPr lang="en-US" baseline="0" dirty="0"/>
              <a:t>East – </a:t>
            </a:r>
          </a:p>
          <a:p>
            <a:r>
              <a:rPr lang="en-US" baseline="0" dirty="0"/>
              <a:t>Glorious land – Israel – especially in prophecy</a:t>
            </a:r>
          </a:p>
          <a:p>
            <a:r>
              <a:rPr lang="en-US" dirty="0"/>
              <a:t>What he did NOT threaten was Rome in the west</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71</a:t>
            </a:fld>
            <a:endParaRPr lang="en-US"/>
          </a:p>
        </p:txBody>
      </p:sp>
    </p:spTree>
    <p:extLst>
      <p:ext uri="{BB962C8B-B14F-4D97-AF65-F5344CB8AC3E}">
        <p14:creationId xmlns:p14="http://schemas.microsoft.com/office/powerpoint/2010/main" val="197998837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Came</a:t>
            </a:r>
            <a:r>
              <a:rPr lang="en-US" baseline="0" dirty="0"/>
              <a:t> from smaller stature to a place of great power</a:t>
            </a:r>
          </a:p>
          <a:p>
            <a:r>
              <a:rPr lang="en-US" baseline="0" dirty="0"/>
              <a:t>	wasn’t supposed to be the king</a:t>
            </a:r>
          </a:p>
          <a:p>
            <a:endParaRPr lang="en-US" baseline="0" dirty="0"/>
          </a:p>
          <a:p>
            <a:r>
              <a:rPr lang="en-US" sz="1200" dirty="0"/>
              <a:t>He made notable conquests in “the south” (Egypt), “the east” (Persia, Parthia, Armenia)</a:t>
            </a:r>
          </a:p>
          <a:p>
            <a:pPr lvl="1"/>
            <a:r>
              <a:rPr lang="en-US" dirty="0"/>
              <a:t> Miller, S. R. (1994). Vol. 18: Daniel. The New American Commentary (225). Nashville: </a:t>
            </a:r>
            <a:r>
              <a:rPr lang="en-US" dirty="0" err="1"/>
              <a:t>Broadman</a:t>
            </a:r>
            <a:r>
              <a:rPr lang="en-US" dirty="0"/>
              <a:t> &amp; Holman Publishers.</a:t>
            </a:r>
          </a:p>
          <a:p>
            <a:endParaRPr lang="en-US" dirty="0"/>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72</a:t>
            </a:fld>
            <a:endParaRPr lang="en-US"/>
          </a:p>
        </p:txBody>
      </p:sp>
    </p:spTree>
    <p:extLst>
      <p:ext uri="{BB962C8B-B14F-4D97-AF65-F5344CB8AC3E}">
        <p14:creationId xmlns:p14="http://schemas.microsoft.com/office/powerpoint/2010/main" val="367572094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Antiochus took the throne through schemes</a:t>
            </a:r>
          </a:p>
          <a:p>
            <a:r>
              <a:rPr lang="en-US" dirty="0"/>
              <a:t>Unlike Cyrus and Alexander</a:t>
            </a:r>
          </a:p>
          <a:p>
            <a:r>
              <a:rPr lang="en-US" dirty="0"/>
              <a:t>	Antiochus was NOT the</a:t>
            </a:r>
            <a:r>
              <a:rPr lang="en-US" baseline="0" dirty="0"/>
              <a:t> right r</a:t>
            </a:r>
            <a:r>
              <a:rPr lang="en-US" dirty="0"/>
              <a:t>uler of the Seleucids.</a:t>
            </a:r>
            <a:r>
              <a:rPr lang="en-US" baseline="0" dirty="0"/>
              <a:t> </a:t>
            </a:r>
          </a:p>
          <a:p>
            <a:r>
              <a:rPr lang="en-US" baseline="0" dirty="0"/>
              <a:t>	was taken as hostage in to Rome for peace with Rome</a:t>
            </a:r>
          </a:p>
          <a:p>
            <a:r>
              <a:rPr lang="en-US" baseline="0" dirty="0"/>
              <a:t>		gained more power</a:t>
            </a:r>
          </a:p>
          <a:p>
            <a:r>
              <a:rPr lang="en-US" baseline="0" dirty="0"/>
              <a:t>		deal maker</a:t>
            </a:r>
          </a:p>
          <a:p>
            <a:r>
              <a:rPr lang="en-US" baseline="0" dirty="0" err="1"/>
              <a:t>Seleucus</a:t>
            </a:r>
            <a:r>
              <a:rPr lang="en-US" baseline="0" dirty="0"/>
              <a:t> IV (then king) was assassinated </a:t>
            </a:r>
          </a:p>
          <a:p>
            <a:r>
              <a:rPr lang="en-US" baseline="0" dirty="0"/>
              <a:t>Demetrius (proper heir) was in Rome</a:t>
            </a:r>
          </a:p>
          <a:p>
            <a:r>
              <a:rPr lang="en-US" dirty="0" err="1">
                <a:effectLst/>
              </a:rPr>
              <a:t>Seleucus</a:t>
            </a:r>
            <a:r>
              <a:rPr lang="en-US" dirty="0">
                <a:effectLst/>
              </a:rPr>
              <a:t>' legitimate heir Demetrius I </a:t>
            </a:r>
            <a:r>
              <a:rPr lang="en-US" dirty="0" err="1">
                <a:effectLst/>
              </a:rPr>
              <a:t>Soter</a:t>
            </a:r>
            <a:r>
              <a:rPr lang="en-US" dirty="0">
                <a:effectLst/>
              </a:rPr>
              <a:t> was still a hostage in </a:t>
            </a:r>
            <a:r>
              <a:rPr lang="en-US" dirty="0">
                <a:effectLst/>
                <a:hlinkClick r:id="rId3" tooltip="Ancient Rome"/>
              </a:rPr>
              <a:t>Rome</a:t>
            </a:r>
            <a:r>
              <a:rPr lang="en-US" dirty="0">
                <a:effectLst/>
              </a:rPr>
              <a:t>, so Antiochus </a:t>
            </a:r>
            <a:r>
              <a:rPr lang="en-US" dirty="0">
                <a:effectLst/>
                <a:hlinkClick r:id="rId4" tooltip="Coup d'etat"/>
              </a:rPr>
              <a:t>seized the throne</a:t>
            </a:r>
            <a:r>
              <a:rPr lang="en-US" dirty="0">
                <a:effectLst/>
              </a:rPr>
              <a:t> for himself with the help of King </a:t>
            </a:r>
            <a:r>
              <a:rPr lang="en-US" dirty="0" err="1">
                <a:effectLst/>
                <a:hlinkClick r:id="rId5" tooltip="Eumenes II"/>
              </a:rPr>
              <a:t>Eumenes</a:t>
            </a:r>
            <a:r>
              <a:rPr lang="en-US" dirty="0">
                <a:effectLst/>
                <a:hlinkClick r:id="rId5" tooltip="Eumenes II"/>
              </a:rPr>
              <a:t> II</a:t>
            </a:r>
            <a:r>
              <a:rPr lang="en-US" dirty="0">
                <a:effectLst/>
              </a:rPr>
              <a:t> of Pergamum, proclaiming himself co-regent with another son of </a:t>
            </a:r>
            <a:r>
              <a:rPr lang="en-US" dirty="0" err="1">
                <a:effectLst/>
              </a:rPr>
              <a:t>Seleucus</a:t>
            </a:r>
            <a:r>
              <a:rPr lang="en-US" dirty="0">
                <a:effectLst/>
              </a:rPr>
              <a:t>, an infant named Antiochus (whom he then murdered a few years later).</a:t>
            </a:r>
            <a:r>
              <a:rPr lang="en-US" b="0" i="0" baseline="30000" dirty="0">
                <a:effectLst/>
                <a:hlinkClick r:id="rId6"/>
              </a:rPr>
              <a:t>[9]</a:t>
            </a:r>
            <a:endParaRPr lang="en-US" baseline="0" dirty="0"/>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73</a:t>
            </a:fld>
            <a:endParaRPr lang="en-US"/>
          </a:p>
        </p:txBody>
      </p:sp>
    </p:spTree>
    <p:extLst>
      <p:ext uri="{BB962C8B-B14F-4D97-AF65-F5344CB8AC3E}">
        <p14:creationId xmlns:p14="http://schemas.microsoft.com/office/powerpoint/2010/main" val="167794138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After Antiochus’ time their was civil war and the empire declined until it was overtaken by the Romans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shortly after his death they lost Israel</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by 130BC they lost all lands west of the Euphrates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When the Romans took over in 64 they were no longer an empire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NOW, the reason why we he is in this passage is because of his attacks on the Jews.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Antiochus is one of the worst enemies of the Jews to have every lived</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74</a:t>
            </a:fld>
            <a:endParaRPr lang="en-US"/>
          </a:p>
        </p:txBody>
      </p:sp>
    </p:spTree>
    <p:extLst>
      <p:ext uri="{BB962C8B-B14F-4D97-AF65-F5344CB8AC3E}">
        <p14:creationId xmlns:p14="http://schemas.microsoft.com/office/powerpoint/2010/main" val="236518031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baseline="0" dirty="0"/>
              <a:t>Host of heaven – trampled them</a:t>
            </a:r>
          </a:p>
          <a:p>
            <a:pPr marL="171450" indent="-171450">
              <a:buFontTx/>
              <a:buChar char="-"/>
            </a:pPr>
            <a:r>
              <a:rPr lang="en-US" baseline="0" dirty="0"/>
              <a:t>See vs24 and 12:3</a:t>
            </a:r>
          </a:p>
          <a:p>
            <a:pPr marL="0" indent="0">
              <a:buFontTx/>
              <a:buNone/>
            </a:pP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75</a:t>
            </a:fld>
            <a:endParaRPr lang="en-US"/>
          </a:p>
        </p:txBody>
      </p:sp>
    </p:spTree>
    <p:extLst>
      <p:ext uri="{BB962C8B-B14F-4D97-AF65-F5344CB8AC3E}">
        <p14:creationId xmlns:p14="http://schemas.microsoft.com/office/powerpoint/2010/main" val="2778057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13</a:t>
            </a:fld>
            <a:endParaRPr lang="en-US"/>
          </a:p>
        </p:txBody>
      </p:sp>
    </p:spTree>
    <p:extLst>
      <p:ext uri="{BB962C8B-B14F-4D97-AF65-F5344CB8AC3E}">
        <p14:creationId xmlns:p14="http://schemas.microsoft.com/office/powerpoint/2010/main" val="17309293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baseline="0" dirty="0"/>
              <a:t>Host of heaven – trampled them</a:t>
            </a:r>
          </a:p>
          <a:p>
            <a:pPr marL="171450" indent="-171450">
              <a:buFontTx/>
              <a:buChar char="-"/>
            </a:pPr>
            <a:r>
              <a:rPr lang="en-US" baseline="0" dirty="0"/>
              <a:t>See vs24 and 12:3</a:t>
            </a:r>
          </a:p>
          <a:p>
            <a:pPr marL="0" indent="0">
              <a:buFontTx/>
              <a:buNone/>
            </a:pP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76</a:t>
            </a:fld>
            <a:endParaRPr lang="en-US"/>
          </a:p>
        </p:txBody>
      </p:sp>
    </p:spTree>
    <p:extLst>
      <p:ext uri="{BB962C8B-B14F-4D97-AF65-F5344CB8AC3E}">
        <p14:creationId xmlns:p14="http://schemas.microsoft.com/office/powerpoint/2010/main" val="6402311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baseline="0" dirty="0"/>
              <a:t>Host of heaven – trampled them</a:t>
            </a:r>
          </a:p>
          <a:p>
            <a:pPr marL="171450" indent="-171450">
              <a:buFontTx/>
              <a:buChar char="-"/>
            </a:pPr>
            <a:r>
              <a:rPr lang="en-US" baseline="0" dirty="0"/>
              <a:t>See vs24 and 12:3</a:t>
            </a:r>
          </a:p>
          <a:p>
            <a:pPr marL="0" indent="0">
              <a:buFontTx/>
              <a:buNone/>
            </a:pP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77</a:t>
            </a:fld>
            <a:endParaRPr lang="en-US"/>
          </a:p>
        </p:txBody>
      </p:sp>
    </p:spTree>
    <p:extLst>
      <p:ext uri="{BB962C8B-B14F-4D97-AF65-F5344CB8AC3E}">
        <p14:creationId xmlns:p14="http://schemas.microsoft.com/office/powerpoint/2010/main" val="265496703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After Antiochus’ time their was civil war and the empire declined until it was overtaken by the Romans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shortly after his death they lost Israel</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by 130BC they lost all lands west of the Euphrates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When the Romans took over in 64 they were no longer an empire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NOW, the reason why we he is in this passage is because of his attacks on the Jews.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Antiochus is one of the worst enemies of the Jews to have every lived</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78</a:t>
            </a:fld>
            <a:endParaRPr lang="en-US"/>
          </a:p>
        </p:txBody>
      </p:sp>
    </p:spTree>
    <p:extLst>
      <p:ext uri="{BB962C8B-B14F-4D97-AF65-F5344CB8AC3E}">
        <p14:creationId xmlns:p14="http://schemas.microsoft.com/office/powerpoint/2010/main" val="330697336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After Antiochus’ time their was civil war and the empire declined until it was overtaken by the Romans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shortly after his death they lost Israel</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by 130BC they lost all lands west of the Euphrates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When the Romans took over in 64 they were no longer an empire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NOW, the reason why we he is in this passage is because of his attacks on the Jews.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Antiochus is one of the worst enemies of the Jews to have every lived</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79</a:t>
            </a:fld>
            <a:endParaRPr lang="en-US"/>
          </a:p>
        </p:txBody>
      </p:sp>
    </p:spTree>
    <p:extLst>
      <p:ext uri="{BB962C8B-B14F-4D97-AF65-F5344CB8AC3E}">
        <p14:creationId xmlns:p14="http://schemas.microsoft.com/office/powerpoint/2010/main" val="265955014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After Antiochus’ time their was civil war and the empire declined until it was overtaken by the Romans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shortly after his death they lost Israel</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by 130BC they lost all lands west of the Euphrates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When the Romans took over in 64 they were no longer an empire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NOW, the reason why we he is in this passage is because of his attacks on the Jews.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Antiochus is one of the worst enemies of the Jews to have every lived</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80</a:t>
            </a:fld>
            <a:endParaRPr lang="en-US"/>
          </a:p>
        </p:txBody>
      </p:sp>
    </p:spTree>
    <p:extLst>
      <p:ext uri="{BB962C8B-B14F-4D97-AF65-F5344CB8AC3E}">
        <p14:creationId xmlns:p14="http://schemas.microsoft.com/office/powerpoint/2010/main" val="87395423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After Antiochus’ time their was civil war and the empire declined until it was overtaken by the Romans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shortly after his death they lost Israel</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by 130BC they lost all lands west of the Euphrates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When the Romans took over in 64 they were no longer an empire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NOW, the reason why we he is in this passage is because of his attacks on the Jews.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Antiochus is one of the worst enemies of the Jews to have every lived</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81</a:t>
            </a:fld>
            <a:endParaRPr lang="en-US"/>
          </a:p>
        </p:txBody>
      </p:sp>
    </p:spTree>
    <p:extLst>
      <p:ext uri="{BB962C8B-B14F-4D97-AF65-F5344CB8AC3E}">
        <p14:creationId xmlns:p14="http://schemas.microsoft.com/office/powerpoint/2010/main" val="7408319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After Antiochus’ time their was civil war and the empire declined until it was overtaken by the Romans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shortly after his death they lost Israel</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by 130BC they lost all lands west of the Euphrates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When the Romans took over in 64 they were no longer an empire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NOW, the reason why we he is in this passage is because of his attacks on the Jews.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Antiochus is one of the worst enemies of the Jews to have every lived</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82</a:t>
            </a:fld>
            <a:endParaRPr lang="en-US"/>
          </a:p>
        </p:txBody>
      </p:sp>
    </p:spTree>
    <p:extLst>
      <p:ext uri="{BB962C8B-B14F-4D97-AF65-F5344CB8AC3E}">
        <p14:creationId xmlns:p14="http://schemas.microsoft.com/office/powerpoint/2010/main" val="166011250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After Antiochus’ time their was civil war and the empire declined until it was overtaken by the Romans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shortly after his death they lost Israel</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by 130BC they lost all lands west of the Euphrates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When the Romans took over in 64 they were no longer an empire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NOW, the reason why we he is in this passage is because of his attacks on the Jews.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Antiochus is one of the worst enemies of the Jews to have every lived</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83</a:t>
            </a:fld>
            <a:endParaRPr lang="en-US"/>
          </a:p>
        </p:txBody>
      </p:sp>
    </p:spTree>
    <p:extLst>
      <p:ext uri="{BB962C8B-B14F-4D97-AF65-F5344CB8AC3E}">
        <p14:creationId xmlns:p14="http://schemas.microsoft.com/office/powerpoint/2010/main" val="280974836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After Antiochus’ time their was civil war and the empire declined until it was overtaken by the Romans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shortly after his death they lost Israel</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by 130BC they lost all lands west of the Euphrates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When the Romans took over in 64 they were no longer an empire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NOW, the reason why we he is in this passage is because of his attacks on the Jews.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Antiochus is one of the worst enemies of the Jews to have every lived</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84</a:t>
            </a:fld>
            <a:endParaRPr lang="en-US"/>
          </a:p>
        </p:txBody>
      </p:sp>
    </p:spTree>
    <p:extLst>
      <p:ext uri="{BB962C8B-B14F-4D97-AF65-F5344CB8AC3E}">
        <p14:creationId xmlns:p14="http://schemas.microsoft.com/office/powerpoint/2010/main" val="278118803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After Antiochus’ time their was civil war and the empire declined until it was overtaken by the Romans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shortly after his death they lost Israel</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by 130BC they lost all lands west of the Euphrates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When the Romans took over in 64 they were no longer an empire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NOW, the reason why we he is in this passage is because of his attacks on the Jews.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Antiochus is one of the worst enemies of the Jews to have every lived</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85</a:t>
            </a:fld>
            <a:endParaRPr lang="en-US"/>
          </a:p>
        </p:txBody>
      </p:sp>
    </p:spTree>
    <p:extLst>
      <p:ext uri="{BB962C8B-B14F-4D97-AF65-F5344CB8AC3E}">
        <p14:creationId xmlns:p14="http://schemas.microsoft.com/office/powerpoint/2010/main" val="40515372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14</a:t>
            </a:fld>
            <a:endParaRPr lang="en-US"/>
          </a:p>
        </p:txBody>
      </p:sp>
    </p:spTree>
    <p:extLst>
      <p:ext uri="{BB962C8B-B14F-4D97-AF65-F5344CB8AC3E}">
        <p14:creationId xmlns:p14="http://schemas.microsoft.com/office/powerpoint/2010/main" val="413397066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After Antiochus’ time their was civil war and the empire declined until it was overtaken by the Romans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shortly after his death they lost Israel</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by 130BC they lost all lands west of the Euphrates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When the Romans took over in 64 they were no longer an empire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NOW, the reason why we he is in this passage is because of his attacks on the Jews.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Antiochus is one of the worst enemies of the Jews to have every lived</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86</a:t>
            </a:fld>
            <a:endParaRPr lang="en-US"/>
          </a:p>
        </p:txBody>
      </p:sp>
    </p:spTree>
    <p:extLst>
      <p:ext uri="{BB962C8B-B14F-4D97-AF65-F5344CB8AC3E}">
        <p14:creationId xmlns:p14="http://schemas.microsoft.com/office/powerpoint/2010/main" val="220953054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After Antiochus’ time their was civil war and the empire declined until it was overtaken by the Romans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shortly after his death they lost Israel</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by 130BC they lost all lands west of the Euphrates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When the Romans took over in 64 they were no longer an empire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NOW, the reason why we he is in this passage is because of his attacks on the Jews.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Antiochus is one of the worst enemies of the Jews to have every lived</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87</a:t>
            </a:fld>
            <a:endParaRPr lang="en-US"/>
          </a:p>
        </p:txBody>
      </p:sp>
    </p:spTree>
    <p:extLst>
      <p:ext uri="{BB962C8B-B14F-4D97-AF65-F5344CB8AC3E}">
        <p14:creationId xmlns:p14="http://schemas.microsoft.com/office/powerpoint/2010/main" val="403302868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After Antiochus’ time their was civil war and the empire declined until it was overtaken by the Romans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shortly after his death they lost Israel</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by 130BC they lost all lands west of the Euphrates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When the Romans took over in 64 they were no longer an empire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NOW, the reason why we he is in this passage is because of his attacks on the Jews.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Antiochus is one of the worst enemies of the Jews to have every lived</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88</a:t>
            </a:fld>
            <a:endParaRPr lang="en-US"/>
          </a:p>
        </p:txBody>
      </p:sp>
    </p:spTree>
    <p:extLst>
      <p:ext uri="{BB962C8B-B14F-4D97-AF65-F5344CB8AC3E}">
        <p14:creationId xmlns:p14="http://schemas.microsoft.com/office/powerpoint/2010/main" val="206377754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After Antiochus’ time their was civil war and the empire declined until it was overtaken by the Romans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shortly after his death they lost Israel</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by 130BC they lost all lands west of the Euphrates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When the Romans took over in 64 they were no longer an empire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NOW, the reason why we he is in this passage is because of his attacks on the Jews.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Antiochus is one of the worst enemies of the Jews to have every lived</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89</a:t>
            </a:fld>
            <a:endParaRPr lang="en-US"/>
          </a:p>
        </p:txBody>
      </p:sp>
    </p:spTree>
    <p:extLst>
      <p:ext uri="{BB962C8B-B14F-4D97-AF65-F5344CB8AC3E}">
        <p14:creationId xmlns:p14="http://schemas.microsoft.com/office/powerpoint/2010/main" val="112825792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After Antiochus’ time their was civil war and the empire declined until it was overtaken by the Romans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shortly after his death they lost Israel</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by 130BC they lost all lands west of the Euphrates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When the Romans took over in 64 they were no longer an empire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NOW, the reason why we he is in this passage is because of his attacks on the Jews.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Antiochus is one of the worst enemies of the Jews to have every lived</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90</a:t>
            </a:fld>
            <a:endParaRPr lang="en-US"/>
          </a:p>
        </p:txBody>
      </p:sp>
    </p:spTree>
    <p:extLst>
      <p:ext uri="{BB962C8B-B14F-4D97-AF65-F5344CB8AC3E}">
        <p14:creationId xmlns:p14="http://schemas.microsoft.com/office/powerpoint/2010/main" val="159178730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91</a:t>
            </a:fld>
            <a:endParaRPr lang="en-US"/>
          </a:p>
        </p:txBody>
      </p:sp>
    </p:spTree>
    <p:extLst>
      <p:ext uri="{BB962C8B-B14F-4D97-AF65-F5344CB8AC3E}">
        <p14:creationId xmlns:p14="http://schemas.microsoft.com/office/powerpoint/2010/main" val="274018914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92</a:t>
            </a:fld>
            <a:endParaRPr lang="en-US"/>
          </a:p>
        </p:txBody>
      </p:sp>
    </p:spTree>
    <p:extLst>
      <p:ext uri="{BB962C8B-B14F-4D97-AF65-F5344CB8AC3E}">
        <p14:creationId xmlns:p14="http://schemas.microsoft.com/office/powerpoint/2010/main" val="207154850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After Antiochus’ time their was civil war and the empire declined until it was overtaken by the Romans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shortly after his death they lost Israel</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by 130BC they lost all lands west of the Euphrates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When the Romans took over in 64 they were no longer an empire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NOW, the reason why we he is in this passage is because of his attacks on the Jews.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Antiochus is one of the worst enemies of the Jews to have every lived</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93</a:t>
            </a:fld>
            <a:endParaRPr lang="en-US"/>
          </a:p>
        </p:txBody>
      </p:sp>
    </p:spTree>
    <p:extLst>
      <p:ext uri="{BB962C8B-B14F-4D97-AF65-F5344CB8AC3E}">
        <p14:creationId xmlns:p14="http://schemas.microsoft.com/office/powerpoint/2010/main" val="368603319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After Antiochus’ time their was civil war and the empire declined until it was overtaken by the Romans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shortly after his death they lost Israel</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by 130BC they lost all lands west of the Euphrates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When the Romans took over in 64 they were no longer an empire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NOW, the reason why we he is in this passage is because of his attacks on the Jews.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Antiochus is one of the worst enemies of the Jews to have every lived</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94</a:t>
            </a:fld>
            <a:endParaRPr lang="en-US"/>
          </a:p>
        </p:txBody>
      </p:sp>
    </p:spTree>
    <p:extLst>
      <p:ext uri="{BB962C8B-B14F-4D97-AF65-F5344CB8AC3E}">
        <p14:creationId xmlns:p14="http://schemas.microsoft.com/office/powerpoint/2010/main" val="240072693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After Antiochus’ time their was civil war and the empire declined until it was overtaken by the Romans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shortly after his death they lost Israel</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by 130BC they lost all lands west of the Euphrates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When the Romans took over in 64 they were no longer an empire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NOW, the reason why we he is in this passage is because of his attacks on the Jews.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Antiochus is one of the worst enemies of the Jews to have every lived</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95</a:t>
            </a:fld>
            <a:endParaRPr lang="en-US"/>
          </a:p>
        </p:txBody>
      </p:sp>
    </p:spTree>
    <p:extLst>
      <p:ext uri="{BB962C8B-B14F-4D97-AF65-F5344CB8AC3E}">
        <p14:creationId xmlns:p14="http://schemas.microsoft.com/office/powerpoint/2010/main" val="6674714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Could also be translated “mind”</a:t>
            </a:r>
          </a:p>
        </p:txBody>
      </p:sp>
      <p:sp>
        <p:nvSpPr>
          <p:cNvPr id="4" name="Slide Number Placeholder 3"/>
          <p:cNvSpPr>
            <a:spLocks noGrp="1"/>
          </p:cNvSpPr>
          <p:nvPr>
            <p:ph type="sldNum" sz="quarter" idx="10"/>
          </p:nvPr>
        </p:nvSpPr>
        <p:spPr/>
        <p:txBody>
          <a:bodyPr/>
          <a:lstStyle/>
          <a:p>
            <a:fld id="{6DC87307-18F0-488F-A7A3-10B43C5EA9F8}" type="slidenum">
              <a:rPr lang="en-US" smtClean="0"/>
              <a:t>15</a:t>
            </a:fld>
            <a:endParaRPr lang="en-US"/>
          </a:p>
        </p:txBody>
      </p:sp>
    </p:spTree>
    <p:extLst>
      <p:ext uri="{BB962C8B-B14F-4D97-AF65-F5344CB8AC3E}">
        <p14:creationId xmlns:p14="http://schemas.microsoft.com/office/powerpoint/2010/main" val="279665866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After Antiochus’ time their was civil war and the empire declined until it was overtaken by the Romans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shortly after his death they lost Israel</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by 130BC they lost all lands west of the Euphrates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When the Romans took over in 64 they were no longer an empire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NOW, the reason why we he is in this passage is because of his attacks on the Jews.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Antiochus is one of the worst enemies of the Jews to have every lived</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96</a:t>
            </a:fld>
            <a:endParaRPr lang="en-US"/>
          </a:p>
        </p:txBody>
      </p:sp>
    </p:spTree>
    <p:extLst>
      <p:ext uri="{BB962C8B-B14F-4D97-AF65-F5344CB8AC3E}">
        <p14:creationId xmlns:p14="http://schemas.microsoft.com/office/powerpoint/2010/main" val="394696993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After Antiochus’ time their was civil war and the empire declined until it was overtaken by the Romans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shortly after his death they lost Israel</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by 130BC they lost all lands west of the Euphrates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When the Romans took over in 64 they were no longer an empire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NOW, the reason why we he is in this passage is because of his attacks on the Jews.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Antiochus is one of the worst enemies of the Jews to have every lived</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97</a:t>
            </a:fld>
            <a:endParaRPr lang="en-US"/>
          </a:p>
        </p:txBody>
      </p:sp>
    </p:spTree>
    <p:extLst>
      <p:ext uri="{BB962C8B-B14F-4D97-AF65-F5344CB8AC3E}">
        <p14:creationId xmlns:p14="http://schemas.microsoft.com/office/powerpoint/2010/main" val="1221981658"/>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After Antiochus’ time their was civil war and the empire declined until it was overtaken by the Romans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shortly after his death they lost Israel</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by 130BC they lost all lands west of the Euphrates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When the Romans took over in 64 they were no longer an empire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NOW, the reason why we he is in this passage is because of his attacks on the Jews.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Antiochus is one of the worst enemies of the Jews to have every lived</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98</a:t>
            </a:fld>
            <a:endParaRPr lang="en-US"/>
          </a:p>
        </p:txBody>
      </p:sp>
    </p:spTree>
    <p:extLst>
      <p:ext uri="{BB962C8B-B14F-4D97-AF65-F5344CB8AC3E}">
        <p14:creationId xmlns:p14="http://schemas.microsoft.com/office/powerpoint/2010/main" val="200792586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The coin says King Antiochus, God manifest, bearing victory</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Picture – Antiochus on the front, Zeus carrying Nike on the back (goddess of victory)</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He put up altars to Zeus in places and declared himself to be one of the incarnations of Zeus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SO…</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99</a:t>
            </a:fld>
            <a:endParaRPr lang="en-US"/>
          </a:p>
        </p:txBody>
      </p:sp>
    </p:spTree>
    <p:extLst>
      <p:ext uri="{BB962C8B-B14F-4D97-AF65-F5344CB8AC3E}">
        <p14:creationId xmlns:p14="http://schemas.microsoft.com/office/powerpoint/2010/main" val="64984165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Against GOD – most</a:t>
            </a:r>
            <a:r>
              <a:rPr lang="en-US" baseline="0" dirty="0"/>
              <a:t> kings didn’t do this! They were more pluralistic.</a:t>
            </a:r>
          </a:p>
          <a:p>
            <a:r>
              <a:rPr lang="en-US" baseline="0" dirty="0"/>
              <a:t>Antiochus fits like a glove!!!</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100</a:t>
            </a:fld>
            <a:endParaRPr lang="en-US"/>
          </a:p>
        </p:txBody>
      </p:sp>
    </p:spTree>
    <p:extLst>
      <p:ext uri="{BB962C8B-B14F-4D97-AF65-F5344CB8AC3E}">
        <p14:creationId xmlns:p14="http://schemas.microsoft.com/office/powerpoint/2010/main" val="43823027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2,300?</a:t>
            </a:r>
          </a:p>
          <a:p>
            <a:r>
              <a:rPr lang="en-US" dirty="0"/>
              <a:t>	day/year?</a:t>
            </a:r>
            <a:r>
              <a:rPr lang="en-US" baseline="0" dirty="0"/>
              <a:t> no</a:t>
            </a:r>
            <a:endParaRPr lang="en-US" dirty="0"/>
          </a:p>
          <a:p>
            <a:r>
              <a:rPr lang="en-US" dirty="0"/>
              <a:t>	2300 days or Evenings</a:t>
            </a:r>
            <a:r>
              <a:rPr lang="en-US" baseline="0" dirty="0"/>
              <a:t> and Mornings</a:t>
            </a:r>
            <a:endParaRPr lang="en-US" dirty="0"/>
          </a:p>
          <a:p>
            <a:r>
              <a:rPr lang="en-US" dirty="0"/>
              <a:t>Let’s start with the cleansing</a:t>
            </a:r>
          </a:p>
          <a:p>
            <a:r>
              <a:rPr lang="en-US" dirty="0"/>
              <a:t>	Maccabean</a:t>
            </a:r>
            <a:r>
              <a:rPr lang="en-US" baseline="0" dirty="0"/>
              <a:t> Revolt!</a:t>
            </a:r>
          </a:p>
          <a:p>
            <a:r>
              <a:rPr lang="en-US" baseline="0" dirty="0"/>
              <a:t>		December 25</a:t>
            </a:r>
            <a:r>
              <a:rPr lang="en-US" baseline="30000" dirty="0"/>
              <a:t>th</a:t>
            </a:r>
            <a:r>
              <a:rPr lang="en-US" baseline="0" dirty="0"/>
              <a:t> 164BC it was cleansed – </a:t>
            </a:r>
            <a:r>
              <a:rPr lang="en-US" baseline="0" dirty="0" err="1"/>
              <a:t>Hannakuh</a:t>
            </a:r>
            <a:r>
              <a:rPr lang="en-US" baseline="0" dirty="0"/>
              <a:t> </a:t>
            </a:r>
            <a:endParaRPr lang="en-US" dirty="0"/>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101</a:t>
            </a:fld>
            <a:endParaRPr lang="en-US"/>
          </a:p>
        </p:txBody>
      </p:sp>
    </p:spTree>
    <p:extLst>
      <p:ext uri="{BB962C8B-B14F-4D97-AF65-F5344CB8AC3E}">
        <p14:creationId xmlns:p14="http://schemas.microsoft.com/office/powerpoint/2010/main" val="222603995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2,300?</a:t>
            </a:r>
          </a:p>
          <a:p>
            <a:r>
              <a:rPr lang="en-US" dirty="0"/>
              <a:t>Let’s start with the cleansing</a:t>
            </a:r>
          </a:p>
          <a:p>
            <a:r>
              <a:rPr lang="en-US" dirty="0"/>
              <a:t>	Maccabean</a:t>
            </a:r>
            <a:r>
              <a:rPr lang="en-US" baseline="0" dirty="0"/>
              <a:t> Revolt!</a:t>
            </a:r>
          </a:p>
          <a:p>
            <a:r>
              <a:rPr lang="en-US" baseline="0" dirty="0"/>
              <a:t>		December 25</a:t>
            </a:r>
            <a:r>
              <a:rPr lang="en-US" baseline="30000" dirty="0"/>
              <a:t>th</a:t>
            </a:r>
            <a:r>
              <a:rPr lang="en-US" baseline="0" dirty="0"/>
              <a:t> 164BC it was cleansed – </a:t>
            </a:r>
            <a:r>
              <a:rPr lang="en-US" baseline="0" dirty="0" err="1"/>
              <a:t>Hannakuh</a:t>
            </a:r>
            <a:r>
              <a:rPr lang="en-US" baseline="0" dirty="0"/>
              <a:t> </a:t>
            </a:r>
            <a:endParaRPr lang="en-US" dirty="0"/>
          </a:p>
          <a:p>
            <a:r>
              <a:rPr lang="en-US" dirty="0"/>
              <a:t>What was 2300 days before that? About 6 years and 4 months.</a:t>
            </a:r>
          </a:p>
          <a:p>
            <a:r>
              <a:rPr lang="en-US" dirty="0"/>
              <a:t>	we don’t know</a:t>
            </a:r>
          </a:p>
          <a:p>
            <a:r>
              <a:rPr lang="en-US" dirty="0"/>
              <a:t>	Antiochus 1</a:t>
            </a:r>
            <a:r>
              <a:rPr lang="en-US" baseline="30000" dirty="0"/>
              <a:t>st</a:t>
            </a:r>
            <a:r>
              <a:rPr lang="en-US" dirty="0"/>
              <a:t> incursion into Jerusalem (170BC)</a:t>
            </a:r>
            <a:r>
              <a:rPr lang="en-US" baseline="0" dirty="0"/>
              <a:t> </a:t>
            </a:r>
            <a:endParaRPr lang="en-US" dirty="0"/>
          </a:p>
          <a:p>
            <a:r>
              <a:rPr lang="en-US" dirty="0"/>
              <a:t>	Murder of Onia the High Priest</a:t>
            </a:r>
          </a:p>
          <a:p>
            <a:r>
              <a:rPr lang="en-US" dirty="0"/>
              <a:t>	The ascension of Jason (a false high priest)</a:t>
            </a:r>
          </a:p>
          <a:p>
            <a:r>
              <a:rPr lang="en-US" dirty="0"/>
              <a:t>	The cessation</a:t>
            </a:r>
            <a:r>
              <a:rPr lang="en-US" baseline="0" dirty="0"/>
              <a:t> of the sacrifices (unknown date)</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102</a:t>
            </a:fld>
            <a:endParaRPr lang="en-US"/>
          </a:p>
        </p:txBody>
      </p:sp>
    </p:spTree>
    <p:extLst>
      <p:ext uri="{BB962C8B-B14F-4D97-AF65-F5344CB8AC3E}">
        <p14:creationId xmlns:p14="http://schemas.microsoft.com/office/powerpoint/2010/main" val="184898505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2,300?</a:t>
            </a:r>
          </a:p>
          <a:p>
            <a:r>
              <a:rPr lang="en-US" dirty="0"/>
              <a:t>Let’s start with the cleansing</a:t>
            </a:r>
          </a:p>
          <a:p>
            <a:r>
              <a:rPr lang="en-US" dirty="0"/>
              <a:t>	Maccabean</a:t>
            </a:r>
            <a:r>
              <a:rPr lang="en-US" baseline="0" dirty="0"/>
              <a:t> Revolt!</a:t>
            </a:r>
          </a:p>
          <a:p>
            <a:r>
              <a:rPr lang="en-US" baseline="0" dirty="0"/>
              <a:t>		December 25</a:t>
            </a:r>
            <a:r>
              <a:rPr lang="en-US" baseline="30000" dirty="0"/>
              <a:t>th</a:t>
            </a:r>
            <a:r>
              <a:rPr lang="en-US" baseline="0" dirty="0"/>
              <a:t> 164BC it was cleansed – </a:t>
            </a:r>
            <a:r>
              <a:rPr lang="en-US" baseline="0" dirty="0" err="1"/>
              <a:t>Hannakuh</a:t>
            </a:r>
            <a:r>
              <a:rPr lang="en-US" baseline="0" dirty="0"/>
              <a:t> </a:t>
            </a:r>
            <a:endParaRPr lang="en-US" dirty="0"/>
          </a:p>
          <a:p>
            <a:r>
              <a:rPr lang="en-US" dirty="0"/>
              <a:t>What was 2300 days before that? About 6 years and 4 months.</a:t>
            </a:r>
          </a:p>
          <a:p>
            <a:r>
              <a:rPr lang="en-US" dirty="0"/>
              <a:t>	we don’t know</a:t>
            </a:r>
          </a:p>
          <a:p>
            <a:r>
              <a:rPr lang="en-US" dirty="0"/>
              <a:t>	Antiochus 1</a:t>
            </a:r>
            <a:r>
              <a:rPr lang="en-US" baseline="30000" dirty="0"/>
              <a:t>st</a:t>
            </a:r>
            <a:r>
              <a:rPr lang="en-US" dirty="0"/>
              <a:t> incursion into Jerusalem (170BC)</a:t>
            </a:r>
            <a:r>
              <a:rPr lang="en-US" baseline="0" dirty="0"/>
              <a:t> </a:t>
            </a:r>
            <a:endParaRPr lang="en-US" dirty="0"/>
          </a:p>
          <a:p>
            <a:r>
              <a:rPr lang="en-US" dirty="0"/>
              <a:t>	Murder of Onia the High Priest</a:t>
            </a:r>
          </a:p>
          <a:p>
            <a:r>
              <a:rPr lang="en-US" dirty="0"/>
              <a:t>	The ascension of Jason (a false high priest)</a:t>
            </a:r>
          </a:p>
          <a:p>
            <a:r>
              <a:rPr lang="en-US" dirty="0"/>
              <a:t>	The cessation</a:t>
            </a:r>
            <a:r>
              <a:rPr lang="en-US" baseline="0" dirty="0"/>
              <a:t> of the sacrifices (unknown date)</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103</a:t>
            </a:fld>
            <a:endParaRPr lang="en-US"/>
          </a:p>
        </p:txBody>
      </p:sp>
    </p:spTree>
    <p:extLst>
      <p:ext uri="{BB962C8B-B14F-4D97-AF65-F5344CB8AC3E}">
        <p14:creationId xmlns:p14="http://schemas.microsoft.com/office/powerpoint/2010/main" val="388869496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2,300?</a:t>
            </a:r>
          </a:p>
          <a:p>
            <a:r>
              <a:rPr lang="en-US" dirty="0"/>
              <a:t>Let’s start with the cleansing</a:t>
            </a:r>
          </a:p>
          <a:p>
            <a:r>
              <a:rPr lang="en-US" dirty="0"/>
              <a:t>	Maccabean</a:t>
            </a:r>
            <a:r>
              <a:rPr lang="en-US" baseline="0" dirty="0"/>
              <a:t> Revolt!</a:t>
            </a:r>
          </a:p>
          <a:p>
            <a:r>
              <a:rPr lang="en-US" baseline="0" dirty="0"/>
              <a:t>		December 25</a:t>
            </a:r>
            <a:r>
              <a:rPr lang="en-US" baseline="30000" dirty="0"/>
              <a:t>th</a:t>
            </a:r>
            <a:r>
              <a:rPr lang="en-US" baseline="0" dirty="0"/>
              <a:t> 164BC it was cleansed – </a:t>
            </a:r>
            <a:r>
              <a:rPr lang="en-US" baseline="0" dirty="0" err="1"/>
              <a:t>Hannakuh</a:t>
            </a:r>
            <a:r>
              <a:rPr lang="en-US" baseline="0" dirty="0"/>
              <a:t> </a:t>
            </a:r>
            <a:endParaRPr lang="en-US" dirty="0"/>
          </a:p>
          <a:p>
            <a:r>
              <a:rPr lang="en-US" dirty="0"/>
              <a:t>What was 2300 days before that? About 6 years and 4 months.</a:t>
            </a:r>
          </a:p>
          <a:p>
            <a:r>
              <a:rPr lang="en-US" dirty="0"/>
              <a:t>	we don’t know</a:t>
            </a:r>
          </a:p>
          <a:p>
            <a:r>
              <a:rPr lang="en-US" dirty="0"/>
              <a:t>	Antiochus 1</a:t>
            </a:r>
            <a:r>
              <a:rPr lang="en-US" baseline="30000" dirty="0"/>
              <a:t>st</a:t>
            </a:r>
            <a:r>
              <a:rPr lang="en-US" dirty="0"/>
              <a:t> incursion into Jerusalem (170BC)</a:t>
            </a:r>
            <a:r>
              <a:rPr lang="en-US" baseline="0" dirty="0"/>
              <a:t> </a:t>
            </a:r>
            <a:endParaRPr lang="en-US" dirty="0"/>
          </a:p>
          <a:p>
            <a:r>
              <a:rPr lang="en-US" dirty="0"/>
              <a:t>	Murder of Onia the High Priest</a:t>
            </a:r>
          </a:p>
          <a:p>
            <a:r>
              <a:rPr lang="en-US" dirty="0"/>
              <a:t>	The ascension of Jason (a false high priest)</a:t>
            </a:r>
          </a:p>
          <a:p>
            <a:r>
              <a:rPr lang="en-US" dirty="0"/>
              <a:t>	The cessation</a:t>
            </a:r>
            <a:r>
              <a:rPr lang="en-US" baseline="0" dirty="0"/>
              <a:t> of the sacrifices (unknown date)</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104</a:t>
            </a:fld>
            <a:endParaRPr lang="en-US"/>
          </a:p>
        </p:txBody>
      </p:sp>
    </p:spTree>
    <p:extLst>
      <p:ext uri="{BB962C8B-B14F-4D97-AF65-F5344CB8AC3E}">
        <p14:creationId xmlns:p14="http://schemas.microsoft.com/office/powerpoint/2010/main" val="349073997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2,300?</a:t>
            </a:r>
          </a:p>
          <a:p>
            <a:r>
              <a:rPr lang="en-US" dirty="0"/>
              <a:t>Let’s start with the cleansing</a:t>
            </a:r>
          </a:p>
          <a:p>
            <a:r>
              <a:rPr lang="en-US" dirty="0"/>
              <a:t>	Maccabean</a:t>
            </a:r>
            <a:r>
              <a:rPr lang="en-US" baseline="0" dirty="0"/>
              <a:t> Revolt!</a:t>
            </a:r>
          </a:p>
          <a:p>
            <a:r>
              <a:rPr lang="en-US" baseline="0" dirty="0"/>
              <a:t>		December 25</a:t>
            </a:r>
            <a:r>
              <a:rPr lang="en-US" baseline="30000" dirty="0"/>
              <a:t>th</a:t>
            </a:r>
            <a:r>
              <a:rPr lang="en-US" baseline="0" dirty="0"/>
              <a:t> 164BC it was cleansed – </a:t>
            </a:r>
            <a:r>
              <a:rPr lang="en-US" baseline="0" dirty="0" err="1"/>
              <a:t>Hannakuh</a:t>
            </a:r>
            <a:r>
              <a:rPr lang="en-US" baseline="0" dirty="0"/>
              <a:t> </a:t>
            </a:r>
            <a:endParaRPr lang="en-US" dirty="0"/>
          </a:p>
          <a:p>
            <a:r>
              <a:rPr lang="en-US" dirty="0"/>
              <a:t>What was 2300 days before that? About 6 years and 4 months.</a:t>
            </a:r>
          </a:p>
          <a:p>
            <a:r>
              <a:rPr lang="en-US" dirty="0"/>
              <a:t>	we don’t know</a:t>
            </a:r>
          </a:p>
          <a:p>
            <a:r>
              <a:rPr lang="en-US" dirty="0"/>
              <a:t>	Antiochus 1</a:t>
            </a:r>
            <a:r>
              <a:rPr lang="en-US" baseline="30000" dirty="0"/>
              <a:t>st</a:t>
            </a:r>
            <a:r>
              <a:rPr lang="en-US" dirty="0"/>
              <a:t> incursion into Jerusalem (170BC)</a:t>
            </a:r>
            <a:r>
              <a:rPr lang="en-US" baseline="0" dirty="0"/>
              <a:t> </a:t>
            </a:r>
            <a:endParaRPr lang="en-US" dirty="0"/>
          </a:p>
          <a:p>
            <a:r>
              <a:rPr lang="en-US" dirty="0"/>
              <a:t>	Murder of Onia the High Priest</a:t>
            </a:r>
          </a:p>
          <a:p>
            <a:r>
              <a:rPr lang="en-US" dirty="0"/>
              <a:t>	The ascension of Jason (a false high priest)</a:t>
            </a:r>
          </a:p>
          <a:p>
            <a:r>
              <a:rPr lang="en-US" dirty="0"/>
              <a:t>	The cessation</a:t>
            </a:r>
            <a:r>
              <a:rPr lang="en-US" baseline="0" dirty="0"/>
              <a:t> of the sacrifices (unknown date)</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105</a:t>
            </a:fld>
            <a:endParaRPr lang="en-US"/>
          </a:p>
        </p:txBody>
      </p:sp>
    </p:spTree>
    <p:extLst>
      <p:ext uri="{BB962C8B-B14F-4D97-AF65-F5344CB8AC3E}">
        <p14:creationId xmlns:p14="http://schemas.microsoft.com/office/powerpoint/2010/main" val="4164418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4/17/2016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4/17/2016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4/17/2016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4/17/2016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4/17/2016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4/17/2016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4/17/2016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4/17/2016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4/17/2016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4/17/2016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4/17/2016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4/17/2016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4/17/2016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4/17/2016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4/17/2016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6.png"/><Relationship Id="rId10" Type="http://schemas.openxmlformats.org/officeDocument/2006/relationships/slideLayout" Target="../slideLayouts/slideLayout10.xml"/><Relationship Id="rId19"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tile tx="0" ty="0" sx="100000" sy="100000" flip="none" algn="tl"/>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4/17/2016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1.wdp"/></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microsoft.com/office/2007/relationships/hdphoto" Target="../media/hdphoto1.wdp"/></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microsoft.com/office/2007/relationships/hdphoto" Target="../media/hdphoto1.wdp"/></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1.wdp"/></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microsoft.com/office/2007/relationships/hdphoto" Target="../media/hdphoto1.wdp"/></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5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32080" y="-565667"/>
            <a:ext cx="11775440" cy="7725192"/>
          </a:xfrm>
          <a:prstGeom prst="rect">
            <a:avLst/>
          </a:prstGeom>
          <a:noFill/>
        </p:spPr>
        <p:txBody>
          <a:bodyPr wrap="square" rtlCol="0">
            <a:spAutoFit/>
          </a:bodyPr>
          <a:lstStyle/>
          <a:p>
            <a:pPr algn="ctr"/>
            <a:r>
              <a:rPr lang="en-US" sz="49600" dirty="0">
                <a:solidFill>
                  <a:schemeClr val="tx2">
                    <a:lumMod val="50000"/>
                  </a:schemeClr>
                </a:solidFill>
                <a:latin typeface="Adobe Song Std L" panose="02020300000000000000" pitchFamily="18" charset="-128"/>
                <a:ea typeface="Adobe Song Std L" panose="02020300000000000000" pitchFamily="18" charset="-128"/>
              </a:rPr>
              <a:t>?</a:t>
            </a:r>
            <a:endParaRPr lang="en-US" sz="3200" dirty="0">
              <a:solidFill>
                <a:schemeClr val="tx2">
                  <a:lumMod val="50000"/>
                </a:schemeClr>
              </a:solidFill>
              <a:latin typeface="Adobe Song Std L" panose="02020300000000000000" pitchFamily="18" charset="-128"/>
              <a:ea typeface="Adobe Song Std L" panose="02020300000000000000" pitchFamily="18" charset="-128"/>
            </a:endParaRPr>
          </a:p>
        </p:txBody>
      </p:sp>
    </p:spTree>
    <p:extLst>
      <p:ext uri="{BB962C8B-B14F-4D97-AF65-F5344CB8AC3E}">
        <p14:creationId xmlns:p14="http://schemas.microsoft.com/office/powerpoint/2010/main" val="2632833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341" y="0"/>
            <a:ext cx="11615352" cy="5894173"/>
          </a:xfrm>
        </p:spPr>
        <p:txBody>
          <a:bodyPr>
            <a:noAutofit/>
          </a:bodyPr>
          <a:lstStyle/>
          <a:p>
            <a:pPr marL="457200" lvl="1" indent="0">
              <a:buNone/>
            </a:pPr>
            <a:r>
              <a:rPr lang="en-US" sz="4000" b="1" dirty="0"/>
              <a:t>Daniel 7:1-6, 15-18</a:t>
            </a:r>
          </a:p>
          <a:p>
            <a:pPr marL="0" indent="0">
              <a:buNone/>
            </a:pPr>
            <a:r>
              <a:rPr lang="en-US" sz="3200" b="1" baseline="30000" dirty="0"/>
              <a:t>15</a:t>
            </a:r>
            <a:r>
              <a:rPr lang="en-US" sz="3200" b="1" dirty="0"/>
              <a:t>“I, Daniel, was grieved in my spirit within my body, and the visions of my head troubled me. </a:t>
            </a:r>
          </a:p>
          <a:p>
            <a:pPr marL="0" indent="0">
              <a:buNone/>
            </a:pPr>
            <a:r>
              <a:rPr lang="en-US" sz="3200" b="1" baseline="30000" dirty="0"/>
              <a:t>16</a:t>
            </a:r>
            <a:r>
              <a:rPr lang="en-US" sz="3200" b="1" dirty="0"/>
              <a:t>I came near to one of those who stood by, and asked him the truth of all this. So he told me and made known to me the interpretation of these things: </a:t>
            </a:r>
          </a:p>
          <a:p>
            <a:pPr marL="0" indent="0">
              <a:buNone/>
            </a:pPr>
            <a:r>
              <a:rPr lang="en-US" sz="3200" b="1" baseline="30000" dirty="0"/>
              <a:t>17</a:t>
            </a:r>
            <a:r>
              <a:rPr lang="en-US" sz="3200" b="1" dirty="0"/>
              <a:t>‘Those great beasts, which are four, are </a:t>
            </a:r>
            <a:r>
              <a:rPr lang="en-US" sz="3200" b="1" u="sng" dirty="0"/>
              <a:t>four kings</a:t>
            </a:r>
            <a:r>
              <a:rPr lang="en-US" sz="3200" b="1" dirty="0"/>
              <a:t> which arise out of the earth. </a:t>
            </a:r>
          </a:p>
          <a:p>
            <a:pPr marL="0" indent="0">
              <a:buNone/>
            </a:pPr>
            <a:r>
              <a:rPr lang="en-US" sz="3200" b="1" baseline="30000" dirty="0"/>
              <a:t>18</a:t>
            </a:r>
            <a:r>
              <a:rPr lang="en-US" sz="3200" b="1" dirty="0"/>
              <a:t>But the saints of the Most High shall receive the kingdom, and possess the kingdom forever, even forever and ever.’ </a:t>
            </a:r>
          </a:p>
          <a:p>
            <a:pPr marL="0" indent="0">
              <a:buNone/>
            </a:pPr>
            <a:endParaRPr lang="en-US" sz="5400" b="1" dirty="0"/>
          </a:p>
        </p:txBody>
      </p:sp>
    </p:spTree>
    <p:extLst>
      <p:ext uri="{BB962C8B-B14F-4D97-AF65-F5344CB8AC3E}">
        <p14:creationId xmlns:p14="http://schemas.microsoft.com/office/powerpoint/2010/main" val="80891233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97654" y="975360"/>
            <a:ext cx="11474586" cy="588263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buNone/>
            </a:pPr>
            <a:r>
              <a:rPr lang="en-US" sz="3400" dirty="0"/>
              <a:t>Daniel 8:23–26 (NKJV) </a:t>
            </a:r>
          </a:p>
          <a:p>
            <a:pPr marL="0" indent="0">
              <a:lnSpc>
                <a:spcPct val="80000"/>
              </a:lnSpc>
              <a:buNone/>
            </a:pPr>
            <a:r>
              <a:rPr lang="en-US" sz="3400" baseline="30000" dirty="0"/>
              <a:t>25</a:t>
            </a:r>
            <a:r>
              <a:rPr lang="en-US" sz="3400" dirty="0"/>
              <a:t>“Through his cunning He shall cause deceit to prosper under his rule; And he shall exalt himself in his heart. He shall destroy many in their prosperity</a:t>
            </a:r>
            <a:r>
              <a:rPr lang="en-US" sz="3400" b="1" dirty="0"/>
              <a:t>. He shall even rise against the Prince of princes</a:t>
            </a:r>
            <a:r>
              <a:rPr lang="en-US" sz="3400" dirty="0"/>
              <a:t>; But he shall be broken without human means. </a:t>
            </a:r>
          </a:p>
          <a:p>
            <a:pPr marL="0" indent="0">
              <a:lnSpc>
                <a:spcPct val="80000"/>
              </a:lnSpc>
              <a:buNone/>
            </a:pPr>
            <a:r>
              <a:rPr lang="en-US" sz="3400" baseline="30000" dirty="0"/>
              <a:t>26</a:t>
            </a:r>
            <a:r>
              <a:rPr lang="en-US" sz="3400" dirty="0"/>
              <a:t>“And the vision of the evenings and mornings Which was told is true; Therefore seal up the vision, For it refers to many days in the future.” </a:t>
            </a:r>
          </a:p>
          <a:p>
            <a:pPr marL="0" indent="0">
              <a:lnSpc>
                <a:spcPct val="80000"/>
              </a:lnSpc>
              <a:spcBef>
                <a:spcPts val="600"/>
              </a:spcBef>
              <a:buNone/>
            </a:pPr>
            <a:endParaRPr lang="en-US" sz="3400" dirty="0"/>
          </a:p>
        </p:txBody>
      </p:sp>
    </p:spTree>
    <p:extLst>
      <p:ext uri="{BB962C8B-B14F-4D97-AF65-F5344CB8AC3E}">
        <p14:creationId xmlns:p14="http://schemas.microsoft.com/office/powerpoint/2010/main" val="122274353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97654" y="975360"/>
            <a:ext cx="11474586" cy="588263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buNone/>
            </a:pPr>
            <a:r>
              <a:rPr lang="en-US" sz="3400" dirty="0"/>
              <a:t>Daniel 8:14, 26 (NKJV) </a:t>
            </a:r>
          </a:p>
          <a:p>
            <a:pPr marL="0" indent="0">
              <a:lnSpc>
                <a:spcPct val="85000"/>
              </a:lnSpc>
              <a:spcBef>
                <a:spcPts val="600"/>
              </a:spcBef>
              <a:buNone/>
            </a:pPr>
            <a:r>
              <a:rPr lang="en-US" sz="3600" baseline="30000" dirty="0"/>
              <a:t>14</a:t>
            </a:r>
            <a:r>
              <a:rPr lang="en-US" sz="3600" dirty="0"/>
              <a:t>And he said to me, “For </a:t>
            </a:r>
            <a:r>
              <a:rPr lang="en-US" sz="3600" b="1" dirty="0"/>
              <a:t>two thousand three hundred days</a:t>
            </a:r>
            <a:r>
              <a:rPr lang="en-US" sz="3600" dirty="0"/>
              <a:t>; then the sanctuary shall be cleansed.” </a:t>
            </a:r>
          </a:p>
          <a:p>
            <a:pPr marL="0" indent="0">
              <a:lnSpc>
                <a:spcPct val="85000"/>
              </a:lnSpc>
              <a:spcBef>
                <a:spcPts val="600"/>
              </a:spcBef>
              <a:buNone/>
            </a:pPr>
            <a:endParaRPr lang="en-US" sz="3600" dirty="0"/>
          </a:p>
          <a:p>
            <a:pPr marL="0" indent="0">
              <a:lnSpc>
                <a:spcPct val="80000"/>
              </a:lnSpc>
              <a:buNone/>
            </a:pPr>
            <a:r>
              <a:rPr lang="en-US" sz="3400" baseline="30000" dirty="0"/>
              <a:t>26</a:t>
            </a:r>
            <a:r>
              <a:rPr lang="en-US" sz="3400" dirty="0"/>
              <a:t>“And the vision of the </a:t>
            </a:r>
            <a:r>
              <a:rPr lang="en-US" sz="3400" b="1" dirty="0"/>
              <a:t>evenings and mornings </a:t>
            </a:r>
            <a:r>
              <a:rPr lang="en-US" sz="3400" dirty="0"/>
              <a:t>Which was told is true; Therefore seal up the vision, For it refers to many days in the future.” </a:t>
            </a:r>
          </a:p>
          <a:p>
            <a:pPr marL="0" indent="0">
              <a:lnSpc>
                <a:spcPct val="80000"/>
              </a:lnSpc>
              <a:spcBef>
                <a:spcPts val="600"/>
              </a:spcBef>
              <a:buNone/>
            </a:pPr>
            <a:endParaRPr lang="en-US" sz="3400" dirty="0"/>
          </a:p>
        </p:txBody>
      </p:sp>
    </p:spTree>
    <p:extLst>
      <p:ext uri="{BB962C8B-B14F-4D97-AF65-F5344CB8AC3E}">
        <p14:creationId xmlns:p14="http://schemas.microsoft.com/office/powerpoint/2010/main" val="48901709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Maccabean Revolt</a:t>
            </a:r>
          </a:p>
        </p:txBody>
      </p:sp>
      <p:sp>
        <p:nvSpPr>
          <p:cNvPr id="5" name="Content Placeholder 2"/>
          <p:cNvSpPr txBox="1">
            <a:spLocks/>
          </p:cNvSpPr>
          <p:nvPr/>
        </p:nvSpPr>
        <p:spPr>
          <a:xfrm>
            <a:off x="0" y="975360"/>
            <a:ext cx="11572240" cy="588263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a:lnSpc>
                <a:spcPct val="80000"/>
              </a:lnSpc>
            </a:pPr>
            <a:endParaRPr lang="en-US" sz="3600" dirty="0"/>
          </a:p>
        </p:txBody>
      </p:sp>
    </p:spTree>
    <p:extLst>
      <p:ext uri="{BB962C8B-B14F-4D97-AF65-F5344CB8AC3E}">
        <p14:creationId xmlns:p14="http://schemas.microsoft.com/office/powerpoint/2010/main" val="37034236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Maccabean Revolt</a:t>
            </a:r>
          </a:p>
        </p:txBody>
      </p:sp>
      <p:sp>
        <p:nvSpPr>
          <p:cNvPr id="5" name="Content Placeholder 2"/>
          <p:cNvSpPr txBox="1">
            <a:spLocks/>
          </p:cNvSpPr>
          <p:nvPr/>
        </p:nvSpPr>
        <p:spPr>
          <a:xfrm>
            <a:off x="0" y="975360"/>
            <a:ext cx="11572240" cy="588263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a:lnSpc>
                <a:spcPct val="80000"/>
              </a:lnSpc>
            </a:pPr>
            <a:r>
              <a:rPr lang="en-US" sz="3600" dirty="0"/>
              <a:t>Judas Maccabeus (Hammer)</a:t>
            </a:r>
          </a:p>
          <a:p>
            <a:pPr>
              <a:lnSpc>
                <a:spcPct val="80000"/>
              </a:lnSpc>
            </a:pPr>
            <a:endParaRPr lang="en-US" sz="3600" dirty="0"/>
          </a:p>
        </p:txBody>
      </p:sp>
      <p:pic>
        <p:nvPicPr>
          <p:cNvPr id="3" name="Picture 2"/>
          <p:cNvPicPr>
            <a:picLocks noChangeAspect="1"/>
          </p:cNvPicPr>
          <p:nvPr/>
        </p:nvPicPr>
        <p:blipFill>
          <a:blip r:embed="rId3"/>
          <a:stretch>
            <a:fillRect/>
          </a:stretch>
        </p:blipFill>
        <p:spPr>
          <a:xfrm>
            <a:off x="7548880" y="67090"/>
            <a:ext cx="4511357" cy="6658830"/>
          </a:xfrm>
          <a:prstGeom prst="rect">
            <a:avLst/>
          </a:prstGeom>
        </p:spPr>
      </p:pic>
    </p:spTree>
    <p:extLst>
      <p:ext uri="{BB962C8B-B14F-4D97-AF65-F5344CB8AC3E}">
        <p14:creationId xmlns:p14="http://schemas.microsoft.com/office/powerpoint/2010/main" val="145089039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Maccabean Revolt</a:t>
            </a:r>
          </a:p>
        </p:txBody>
      </p:sp>
      <p:sp>
        <p:nvSpPr>
          <p:cNvPr id="5" name="Content Placeholder 2"/>
          <p:cNvSpPr txBox="1">
            <a:spLocks/>
          </p:cNvSpPr>
          <p:nvPr/>
        </p:nvSpPr>
        <p:spPr>
          <a:xfrm>
            <a:off x="0" y="975360"/>
            <a:ext cx="11572240" cy="588263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a:lnSpc>
                <a:spcPct val="80000"/>
              </a:lnSpc>
            </a:pPr>
            <a:r>
              <a:rPr lang="en-US" sz="3600" dirty="0"/>
              <a:t>Judas Maccabeus (Hammer)</a:t>
            </a:r>
          </a:p>
          <a:p>
            <a:pPr>
              <a:lnSpc>
                <a:spcPct val="80000"/>
              </a:lnSpc>
            </a:pPr>
            <a:r>
              <a:rPr lang="en-US" sz="3600" dirty="0"/>
              <a:t>Started in 167BC</a:t>
            </a:r>
          </a:p>
        </p:txBody>
      </p:sp>
      <p:pic>
        <p:nvPicPr>
          <p:cNvPr id="3" name="Picture 2"/>
          <p:cNvPicPr>
            <a:picLocks noChangeAspect="1"/>
          </p:cNvPicPr>
          <p:nvPr/>
        </p:nvPicPr>
        <p:blipFill>
          <a:blip r:embed="rId3"/>
          <a:stretch>
            <a:fillRect/>
          </a:stretch>
        </p:blipFill>
        <p:spPr>
          <a:xfrm>
            <a:off x="7548880" y="67090"/>
            <a:ext cx="4511357" cy="6658830"/>
          </a:xfrm>
          <a:prstGeom prst="rect">
            <a:avLst/>
          </a:prstGeom>
        </p:spPr>
      </p:pic>
    </p:spTree>
    <p:extLst>
      <p:ext uri="{BB962C8B-B14F-4D97-AF65-F5344CB8AC3E}">
        <p14:creationId xmlns:p14="http://schemas.microsoft.com/office/powerpoint/2010/main" val="95542995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Maccabean Revolt</a:t>
            </a:r>
          </a:p>
        </p:txBody>
      </p:sp>
      <p:sp>
        <p:nvSpPr>
          <p:cNvPr id="5" name="Content Placeholder 2"/>
          <p:cNvSpPr txBox="1">
            <a:spLocks/>
          </p:cNvSpPr>
          <p:nvPr/>
        </p:nvSpPr>
        <p:spPr>
          <a:xfrm>
            <a:off x="0" y="975360"/>
            <a:ext cx="11572240" cy="588263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a:lnSpc>
                <a:spcPct val="80000"/>
              </a:lnSpc>
            </a:pPr>
            <a:r>
              <a:rPr lang="en-US" sz="3600" dirty="0"/>
              <a:t>Judas Maccabeus (Hammer)</a:t>
            </a:r>
          </a:p>
          <a:p>
            <a:pPr>
              <a:lnSpc>
                <a:spcPct val="80000"/>
              </a:lnSpc>
            </a:pPr>
            <a:r>
              <a:rPr lang="en-US" sz="3600" dirty="0"/>
              <a:t>Started in 167BC</a:t>
            </a:r>
          </a:p>
          <a:p>
            <a:pPr>
              <a:lnSpc>
                <a:spcPct val="80000"/>
              </a:lnSpc>
            </a:pPr>
            <a:r>
              <a:rPr lang="en-US" sz="3600" dirty="0"/>
              <a:t>Guerilla warfare</a:t>
            </a:r>
          </a:p>
        </p:txBody>
      </p:sp>
      <p:pic>
        <p:nvPicPr>
          <p:cNvPr id="3" name="Picture 2"/>
          <p:cNvPicPr>
            <a:picLocks noChangeAspect="1"/>
          </p:cNvPicPr>
          <p:nvPr/>
        </p:nvPicPr>
        <p:blipFill>
          <a:blip r:embed="rId3"/>
          <a:stretch>
            <a:fillRect/>
          </a:stretch>
        </p:blipFill>
        <p:spPr>
          <a:xfrm>
            <a:off x="7548880" y="67090"/>
            <a:ext cx="4511357" cy="6658830"/>
          </a:xfrm>
          <a:prstGeom prst="rect">
            <a:avLst/>
          </a:prstGeom>
        </p:spPr>
      </p:pic>
    </p:spTree>
    <p:extLst>
      <p:ext uri="{BB962C8B-B14F-4D97-AF65-F5344CB8AC3E}">
        <p14:creationId xmlns:p14="http://schemas.microsoft.com/office/powerpoint/2010/main" val="6152501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Maccabean Revolt</a:t>
            </a:r>
          </a:p>
        </p:txBody>
      </p:sp>
      <p:sp>
        <p:nvSpPr>
          <p:cNvPr id="5" name="Content Placeholder 2"/>
          <p:cNvSpPr txBox="1">
            <a:spLocks/>
          </p:cNvSpPr>
          <p:nvPr/>
        </p:nvSpPr>
        <p:spPr>
          <a:xfrm>
            <a:off x="0" y="975360"/>
            <a:ext cx="11572240" cy="588263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a:lnSpc>
                <a:spcPct val="80000"/>
              </a:lnSpc>
            </a:pPr>
            <a:r>
              <a:rPr lang="en-US" sz="3600" dirty="0"/>
              <a:t>Judas Maccabeus (Hammer)</a:t>
            </a:r>
          </a:p>
          <a:p>
            <a:pPr>
              <a:lnSpc>
                <a:spcPct val="80000"/>
              </a:lnSpc>
            </a:pPr>
            <a:r>
              <a:rPr lang="en-US" sz="3600" dirty="0"/>
              <a:t>Started in 167BC</a:t>
            </a:r>
          </a:p>
          <a:p>
            <a:pPr>
              <a:lnSpc>
                <a:spcPct val="80000"/>
              </a:lnSpc>
            </a:pPr>
            <a:r>
              <a:rPr lang="en-US" sz="3600" dirty="0"/>
              <a:t>Guerilla warfare</a:t>
            </a:r>
          </a:p>
          <a:p>
            <a:pPr>
              <a:lnSpc>
                <a:spcPct val="80000"/>
              </a:lnSpc>
            </a:pPr>
            <a:r>
              <a:rPr lang="en-US" sz="3600" dirty="0"/>
              <a:t>Eventually retook Israel and</a:t>
            </a:r>
          </a:p>
          <a:p>
            <a:pPr marL="0" indent="0">
              <a:lnSpc>
                <a:spcPct val="80000"/>
              </a:lnSpc>
              <a:buNone/>
            </a:pPr>
            <a:r>
              <a:rPr lang="en-US" sz="3600" dirty="0"/>
              <a:t>  made it independent  </a:t>
            </a:r>
          </a:p>
        </p:txBody>
      </p:sp>
      <p:pic>
        <p:nvPicPr>
          <p:cNvPr id="3" name="Picture 2"/>
          <p:cNvPicPr>
            <a:picLocks noChangeAspect="1"/>
          </p:cNvPicPr>
          <p:nvPr/>
        </p:nvPicPr>
        <p:blipFill>
          <a:blip r:embed="rId3"/>
          <a:stretch>
            <a:fillRect/>
          </a:stretch>
        </p:blipFill>
        <p:spPr>
          <a:xfrm>
            <a:off x="7548880" y="67090"/>
            <a:ext cx="4511357" cy="6658830"/>
          </a:xfrm>
          <a:prstGeom prst="rect">
            <a:avLst/>
          </a:prstGeom>
        </p:spPr>
      </p:pic>
    </p:spTree>
    <p:extLst>
      <p:ext uri="{BB962C8B-B14F-4D97-AF65-F5344CB8AC3E}">
        <p14:creationId xmlns:p14="http://schemas.microsoft.com/office/powerpoint/2010/main" val="257471677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Maccabean Revolt</a:t>
            </a:r>
          </a:p>
        </p:txBody>
      </p:sp>
      <p:sp>
        <p:nvSpPr>
          <p:cNvPr id="5" name="Content Placeholder 2"/>
          <p:cNvSpPr txBox="1">
            <a:spLocks/>
          </p:cNvSpPr>
          <p:nvPr/>
        </p:nvSpPr>
        <p:spPr>
          <a:xfrm>
            <a:off x="0" y="975360"/>
            <a:ext cx="11572240" cy="588263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a:lnSpc>
                <a:spcPct val="80000"/>
              </a:lnSpc>
            </a:pPr>
            <a:r>
              <a:rPr lang="en-US" sz="3600" dirty="0"/>
              <a:t>Judas Maccabeus (Hammer)</a:t>
            </a:r>
          </a:p>
          <a:p>
            <a:pPr>
              <a:lnSpc>
                <a:spcPct val="80000"/>
              </a:lnSpc>
            </a:pPr>
            <a:r>
              <a:rPr lang="en-US" sz="3600" dirty="0"/>
              <a:t>Started in 167BC</a:t>
            </a:r>
          </a:p>
          <a:p>
            <a:pPr>
              <a:lnSpc>
                <a:spcPct val="80000"/>
              </a:lnSpc>
            </a:pPr>
            <a:r>
              <a:rPr lang="en-US" sz="3600" dirty="0"/>
              <a:t>Guerilla warfare</a:t>
            </a:r>
          </a:p>
          <a:p>
            <a:pPr>
              <a:lnSpc>
                <a:spcPct val="80000"/>
              </a:lnSpc>
            </a:pPr>
            <a:r>
              <a:rPr lang="en-US" sz="3600" dirty="0"/>
              <a:t>Eventually retook Israel and</a:t>
            </a:r>
          </a:p>
          <a:p>
            <a:pPr marL="0" indent="0">
              <a:lnSpc>
                <a:spcPct val="80000"/>
              </a:lnSpc>
              <a:buNone/>
            </a:pPr>
            <a:r>
              <a:rPr lang="en-US" sz="3600" dirty="0"/>
              <a:t>  made it independent  </a:t>
            </a:r>
          </a:p>
          <a:p>
            <a:pPr>
              <a:lnSpc>
                <a:spcPct val="80000"/>
              </a:lnSpc>
            </a:pPr>
            <a:r>
              <a:rPr lang="en-US" sz="3600" dirty="0"/>
              <a:t>Cleanse the Temple</a:t>
            </a:r>
          </a:p>
          <a:p>
            <a:pPr marL="0" indent="0">
              <a:lnSpc>
                <a:spcPct val="80000"/>
              </a:lnSpc>
              <a:buNone/>
            </a:pPr>
            <a:r>
              <a:rPr lang="en-US" sz="3600" dirty="0"/>
              <a:t>  Dec 25</a:t>
            </a:r>
            <a:r>
              <a:rPr lang="en-US" sz="3600" baseline="30000" dirty="0"/>
              <a:t>th</a:t>
            </a:r>
            <a:r>
              <a:rPr lang="en-US" sz="3600" dirty="0"/>
              <a:t> 164BC</a:t>
            </a:r>
          </a:p>
        </p:txBody>
      </p:sp>
      <p:pic>
        <p:nvPicPr>
          <p:cNvPr id="3" name="Picture 2"/>
          <p:cNvPicPr>
            <a:picLocks noChangeAspect="1"/>
          </p:cNvPicPr>
          <p:nvPr/>
        </p:nvPicPr>
        <p:blipFill>
          <a:blip r:embed="rId3"/>
          <a:stretch>
            <a:fillRect/>
          </a:stretch>
        </p:blipFill>
        <p:spPr>
          <a:xfrm>
            <a:off x="7548880" y="67090"/>
            <a:ext cx="4511357" cy="6658830"/>
          </a:xfrm>
          <a:prstGeom prst="rect">
            <a:avLst/>
          </a:prstGeom>
        </p:spPr>
      </p:pic>
    </p:spTree>
    <p:extLst>
      <p:ext uri="{BB962C8B-B14F-4D97-AF65-F5344CB8AC3E}">
        <p14:creationId xmlns:p14="http://schemas.microsoft.com/office/powerpoint/2010/main" val="237296263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97654" y="975360"/>
            <a:ext cx="11474586" cy="588263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buNone/>
            </a:pPr>
            <a:r>
              <a:rPr lang="en-US" sz="3400" dirty="0"/>
              <a:t>Daniel 8:23–26 (NKJV) </a:t>
            </a:r>
          </a:p>
          <a:p>
            <a:pPr marL="0" indent="0">
              <a:lnSpc>
                <a:spcPct val="80000"/>
              </a:lnSpc>
              <a:buNone/>
            </a:pPr>
            <a:r>
              <a:rPr lang="en-US" sz="3400" baseline="30000" dirty="0"/>
              <a:t>25</a:t>
            </a:r>
            <a:r>
              <a:rPr lang="en-US" sz="3400" dirty="0"/>
              <a:t>“Through his cunning He shall cause deceit to prosper under his rule; And he shall exalt himself in his heart. He shall destroy many in their prosperity. He shall even rise against the Prince of princes; </a:t>
            </a:r>
            <a:r>
              <a:rPr lang="en-US" sz="3400" b="1" dirty="0"/>
              <a:t>But he shall be broken without human means.</a:t>
            </a:r>
          </a:p>
          <a:p>
            <a:pPr marL="0" indent="0">
              <a:lnSpc>
                <a:spcPct val="80000"/>
              </a:lnSpc>
              <a:buNone/>
            </a:pPr>
            <a:endParaRPr lang="en-US" sz="1800" b="1" dirty="0"/>
          </a:p>
        </p:txBody>
      </p:sp>
      <p:pic>
        <p:nvPicPr>
          <p:cNvPr id="4" name="Picture 3"/>
          <p:cNvPicPr>
            <a:picLocks noChangeAspect="1"/>
          </p:cNvPicPr>
          <p:nvPr/>
        </p:nvPicPr>
        <p:blipFill>
          <a:blip r:embed="rId3"/>
          <a:stretch>
            <a:fillRect/>
          </a:stretch>
        </p:blipFill>
        <p:spPr>
          <a:xfrm>
            <a:off x="6370320" y="3822780"/>
            <a:ext cx="5634251" cy="2852340"/>
          </a:xfrm>
          <a:prstGeom prst="rect">
            <a:avLst/>
          </a:prstGeom>
        </p:spPr>
      </p:pic>
    </p:spTree>
    <p:extLst>
      <p:ext uri="{BB962C8B-B14F-4D97-AF65-F5344CB8AC3E}">
        <p14:creationId xmlns:p14="http://schemas.microsoft.com/office/powerpoint/2010/main" val="384544223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97654" y="975360"/>
            <a:ext cx="11474586" cy="588263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buNone/>
            </a:pPr>
            <a:r>
              <a:rPr lang="en-US" sz="3400" dirty="0"/>
              <a:t>Daniel 8:23–26 (NKJV) </a:t>
            </a:r>
          </a:p>
          <a:p>
            <a:pPr marL="0" indent="0">
              <a:lnSpc>
                <a:spcPct val="80000"/>
              </a:lnSpc>
              <a:buNone/>
            </a:pPr>
            <a:r>
              <a:rPr lang="en-US" sz="3400" baseline="30000" dirty="0"/>
              <a:t>25</a:t>
            </a:r>
            <a:r>
              <a:rPr lang="en-US" sz="3400" dirty="0"/>
              <a:t>“Through his cunning He shall cause deceit to prosper under his rule; And he shall exalt himself in his heart. He shall destroy many in their prosperity. He shall even rise against the Prince of princes; </a:t>
            </a:r>
            <a:r>
              <a:rPr lang="en-US" sz="3400" b="1" dirty="0"/>
              <a:t>But he shall be broken without human means.</a:t>
            </a:r>
          </a:p>
          <a:p>
            <a:pPr marL="0" indent="0">
              <a:lnSpc>
                <a:spcPct val="80000"/>
              </a:lnSpc>
              <a:buNone/>
            </a:pPr>
            <a:endParaRPr lang="en-US" sz="1800" b="1" dirty="0"/>
          </a:p>
          <a:p>
            <a:pPr>
              <a:lnSpc>
                <a:spcPct val="80000"/>
              </a:lnSpc>
            </a:pPr>
            <a:r>
              <a:rPr lang="en-US" sz="3600" dirty="0"/>
              <a:t>In 164 BC he died</a:t>
            </a:r>
          </a:p>
        </p:txBody>
      </p:sp>
      <p:pic>
        <p:nvPicPr>
          <p:cNvPr id="4" name="Picture 3"/>
          <p:cNvPicPr>
            <a:picLocks noChangeAspect="1"/>
          </p:cNvPicPr>
          <p:nvPr/>
        </p:nvPicPr>
        <p:blipFill>
          <a:blip r:embed="rId3"/>
          <a:stretch>
            <a:fillRect/>
          </a:stretch>
        </p:blipFill>
        <p:spPr>
          <a:xfrm>
            <a:off x="6370320" y="3822780"/>
            <a:ext cx="5634251" cy="2852340"/>
          </a:xfrm>
          <a:prstGeom prst="rect">
            <a:avLst/>
          </a:prstGeom>
        </p:spPr>
      </p:pic>
    </p:spTree>
    <p:extLst>
      <p:ext uri="{BB962C8B-B14F-4D97-AF65-F5344CB8AC3E}">
        <p14:creationId xmlns:p14="http://schemas.microsoft.com/office/powerpoint/2010/main" val="29617485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The First Beast</a:t>
            </a:r>
          </a:p>
        </p:txBody>
      </p:sp>
      <p:pic>
        <p:nvPicPr>
          <p:cNvPr id="4" name="Content Placeholder 3"/>
          <p:cNvPicPr>
            <a:picLocks noGrp="1" noChangeAspect="1"/>
          </p:cNvPicPr>
          <p:nvPr>
            <p:ph idx="1"/>
          </p:nvPr>
        </p:nvPicPr>
        <p:blipFill>
          <a:blip r:embed="rId3"/>
          <a:stretch>
            <a:fillRect/>
          </a:stretch>
        </p:blipFill>
        <p:spPr>
          <a:xfrm>
            <a:off x="5352483" y="2178299"/>
            <a:ext cx="6670841" cy="4803987"/>
          </a:xfrm>
        </p:spPr>
      </p:pic>
      <p:sp>
        <p:nvSpPr>
          <p:cNvPr id="5" name="Content Placeholder 2"/>
          <p:cNvSpPr txBox="1">
            <a:spLocks/>
          </p:cNvSpPr>
          <p:nvPr/>
        </p:nvSpPr>
        <p:spPr>
          <a:xfrm>
            <a:off x="86341" y="0"/>
            <a:ext cx="11615352" cy="5894173"/>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457200" lvl="1" indent="0">
              <a:buFont typeface="Wingdings 3" charset="2"/>
              <a:buNone/>
            </a:pPr>
            <a:endParaRPr lang="en-US" sz="4000" b="1" dirty="0"/>
          </a:p>
          <a:p>
            <a:pPr marL="457200" lvl="1" indent="0">
              <a:buFont typeface="Wingdings 3" charset="2"/>
              <a:buNone/>
            </a:pPr>
            <a:endParaRPr lang="en-US" sz="4000" b="1" dirty="0"/>
          </a:p>
          <a:p>
            <a:pPr lvl="1"/>
            <a:r>
              <a:rPr lang="en-US" sz="4000" b="1" dirty="0"/>
              <a:t>Like a lion</a:t>
            </a:r>
          </a:p>
        </p:txBody>
      </p:sp>
    </p:spTree>
    <p:extLst>
      <p:ext uri="{BB962C8B-B14F-4D97-AF65-F5344CB8AC3E}">
        <p14:creationId xmlns:p14="http://schemas.microsoft.com/office/powerpoint/2010/main" val="417093005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97654" y="975360"/>
            <a:ext cx="11474586" cy="588263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buNone/>
            </a:pPr>
            <a:r>
              <a:rPr lang="en-US" sz="3400" dirty="0"/>
              <a:t>Daniel 8:23–26 (NKJV) </a:t>
            </a:r>
          </a:p>
          <a:p>
            <a:pPr marL="0" indent="0">
              <a:lnSpc>
                <a:spcPct val="80000"/>
              </a:lnSpc>
              <a:buNone/>
            </a:pPr>
            <a:r>
              <a:rPr lang="en-US" sz="3400" baseline="30000" dirty="0"/>
              <a:t>25</a:t>
            </a:r>
            <a:r>
              <a:rPr lang="en-US" sz="3400" dirty="0"/>
              <a:t>“Through his cunning He shall cause deceit to prosper under his rule; And he shall exalt himself in his heart. He shall destroy many in their prosperity. He shall even rise against the Prince of princes; </a:t>
            </a:r>
            <a:r>
              <a:rPr lang="en-US" sz="3400" b="1" dirty="0"/>
              <a:t>But he shall be broken without human means.</a:t>
            </a:r>
          </a:p>
          <a:p>
            <a:pPr marL="0" indent="0">
              <a:lnSpc>
                <a:spcPct val="80000"/>
              </a:lnSpc>
              <a:buNone/>
            </a:pPr>
            <a:endParaRPr lang="en-US" sz="1800" b="1" dirty="0"/>
          </a:p>
          <a:p>
            <a:pPr>
              <a:lnSpc>
                <a:spcPct val="80000"/>
              </a:lnSpc>
            </a:pPr>
            <a:r>
              <a:rPr lang="en-US" sz="3600" dirty="0"/>
              <a:t>In 164 BC he died</a:t>
            </a:r>
          </a:p>
          <a:p>
            <a:pPr lvl="1">
              <a:lnSpc>
                <a:spcPct val="80000"/>
              </a:lnSpc>
            </a:pPr>
            <a:r>
              <a:rPr lang="en-US" sz="3600" dirty="0"/>
              <a:t>Not in battle</a:t>
            </a:r>
          </a:p>
        </p:txBody>
      </p:sp>
      <p:pic>
        <p:nvPicPr>
          <p:cNvPr id="4" name="Picture 3"/>
          <p:cNvPicPr>
            <a:picLocks noChangeAspect="1"/>
          </p:cNvPicPr>
          <p:nvPr/>
        </p:nvPicPr>
        <p:blipFill>
          <a:blip r:embed="rId3"/>
          <a:stretch>
            <a:fillRect/>
          </a:stretch>
        </p:blipFill>
        <p:spPr>
          <a:xfrm>
            <a:off x="6370320" y="3822780"/>
            <a:ext cx="5634251" cy="2852340"/>
          </a:xfrm>
          <a:prstGeom prst="rect">
            <a:avLst/>
          </a:prstGeom>
        </p:spPr>
      </p:pic>
    </p:spTree>
    <p:extLst>
      <p:ext uri="{BB962C8B-B14F-4D97-AF65-F5344CB8AC3E}">
        <p14:creationId xmlns:p14="http://schemas.microsoft.com/office/powerpoint/2010/main" val="44353851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97654" y="975360"/>
            <a:ext cx="11474586" cy="588263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buNone/>
            </a:pPr>
            <a:r>
              <a:rPr lang="en-US" sz="3400" dirty="0"/>
              <a:t>Daniel 8:23–26 (NKJV) </a:t>
            </a:r>
          </a:p>
          <a:p>
            <a:pPr marL="0" indent="0">
              <a:lnSpc>
                <a:spcPct val="80000"/>
              </a:lnSpc>
              <a:buNone/>
            </a:pPr>
            <a:r>
              <a:rPr lang="en-US" sz="3400" baseline="30000" dirty="0"/>
              <a:t>25</a:t>
            </a:r>
            <a:r>
              <a:rPr lang="en-US" sz="3400" dirty="0"/>
              <a:t>“Through his cunning He shall cause deceit to prosper under his rule; And he shall exalt himself in his heart. He shall destroy many in their prosperity. He shall even rise against the Prince of princes; </a:t>
            </a:r>
            <a:r>
              <a:rPr lang="en-US" sz="3400" b="1" dirty="0"/>
              <a:t>But he shall be broken without human means.</a:t>
            </a:r>
          </a:p>
          <a:p>
            <a:pPr marL="0" indent="0">
              <a:lnSpc>
                <a:spcPct val="80000"/>
              </a:lnSpc>
              <a:buNone/>
            </a:pPr>
            <a:endParaRPr lang="en-US" sz="1800" b="1" dirty="0"/>
          </a:p>
          <a:p>
            <a:pPr>
              <a:lnSpc>
                <a:spcPct val="80000"/>
              </a:lnSpc>
            </a:pPr>
            <a:r>
              <a:rPr lang="en-US" sz="3600" dirty="0"/>
              <a:t>In 164 BC he died</a:t>
            </a:r>
          </a:p>
          <a:p>
            <a:pPr lvl="1">
              <a:lnSpc>
                <a:spcPct val="80000"/>
              </a:lnSpc>
            </a:pPr>
            <a:r>
              <a:rPr lang="en-US" sz="3600" dirty="0"/>
              <a:t>Not in battle</a:t>
            </a:r>
          </a:p>
          <a:p>
            <a:pPr lvl="1">
              <a:lnSpc>
                <a:spcPct val="80000"/>
              </a:lnSpc>
            </a:pPr>
            <a:r>
              <a:rPr lang="en-US" sz="3600" dirty="0"/>
              <a:t>Not assassinated </a:t>
            </a:r>
          </a:p>
        </p:txBody>
      </p:sp>
      <p:pic>
        <p:nvPicPr>
          <p:cNvPr id="4" name="Picture 3"/>
          <p:cNvPicPr>
            <a:picLocks noChangeAspect="1"/>
          </p:cNvPicPr>
          <p:nvPr/>
        </p:nvPicPr>
        <p:blipFill>
          <a:blip r:embed="rId3"/>
          <a:stretch>
            <a:fillRect/>
          </a:stretch>
        </p:blipFill>
        <p:spPr>
          <a:xfrm>
            <a:off x="6370320" y="3822780"/>
            <a:ext cx="5634251" cy="2852340"/>
          </a:xfrm>
          <a:prstGeom prst="rect">
            <a:avLst/>
          </a:prstGeom>
        </p:spPr>
      </p:pic>
    </p:spTree>
    <p:extLst>
      <p:ext uri="{BB962C8B-B14F-4D97-AF65-F5344CB8AC3E}">
        <p14:creationId xmlns:p14="http://schemas.microsoft.com/office/powerpoint/2010/main" val="5550140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97654" y="975360"/>
            <a:ext cx="11474586" cy="588263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buNone/>
            </a:pPr>
            <a:r>
              <a:rPr lang="en-US" sz="3400" dirty="0"/>
              <a:t>Daniel 8:23–26 (NKJV) </a:t>
            </a:r>
          </a:p>
          <a:p>
            <a:pPr marL="0" indent="0">
              <a:lnSpc>
                <a:spcPct val="80000"/>
              </a:lnSpc>
              <a:buNone/>
            </a:pPr>
            <a:r>
              <a:rPr lang="en-US" sz="3400" baseline="30000" dirty="0"/>
              <a:t>25</a:t>
            </a:r>
            <a:r>
              <a:rPr lang="en-US" sz="3400" dirty="0"/>
              <a:t>“Through his cunning He shall cause deceit to prosper under his rule; And he shall exalt himself in his heart. He shall destroy many in their prosperity. He shall even rise against the Prince of princes; </a:t>
            </a:r>
            <a:r>
              <a:rPr lang="en-US" sz="3400" b="1" dirty="0"/>
              <a:t>But he shall be broken without human means.</a:t>
            </a:r>
          </a:p>
          <a:p>
            <a:pPr marL="0" indent="0">
              <a:lnSpc>
                <a:spcPct val="80000"/>
              </a:lnSpc>
              <a:buNone/>
            </a:pPr>
            <a:endParaRPr lang="en-US" sz="1800" b="1" dirty="0"/>
          </a:p>
          <a:p>
            <a:pPr>
              <a:lnSpc>
                <a:spcPct val="80000"/>
              </a:lnSpc>
            </a:pPr>
            <a:r>
              <a:rPr lang="en-US" sz="3600" dirty="0"/>
              <a:t>In 164 BC he died</a:t>
            </a:r>
          </a:p>
          <a:p>
            <a:pPr lvl="1">
              <a:lnSpc>
                <a:spcPct val="80000"/>
              </a:lnSpc>
            </a:pPr>
            <a:r>
              <a:rPr lang="en-US" sz="3600" dirty="0"/>
              <a:t>Not in battle</a:t>
            </a:r>
          </a:p>
          <a:p>
            <a:pPr lvl="1">
              <a:lnSpc>
                <a:spcPct val="80000"/>
              </a:lnSpc>
            </a:pPr>
            <a:r>
              <a:rPr lang="en-US" sz="3600" dirty="0"/>
              <a:t>Not assassinated </a:t>
            </a:r>
          </a:p>
          <a:p>
            <a:pPr lvl="1">
              <a:lnSpc>
                <a:spcPct val="80000"/>
              </a:lnSpc>
            </a:pPr>
            <a:r>
              <a:rPr lang="en-US" sz="3600" dirty="0"/>
              <a:t>Sudden illness </a:t>
            </a:r>
          </a:p>
        </p:txBody>
      </p:sp>
      <p:pic>
        <p:nvPicPr>
          <p:cNvPr id="4" name="Picture 3"/>
          <p:cNvPicPr>
            <a:picLocks noChangeAspect="1"/>
          </p:cNvPicPr>
          <p:nvPr/>
        </p:nvPicPr>
        <p:blipFill>
          <a:blip r:embed="rId3"/>
          <a:stretch>
            <a:fillRect/>
          </a:stretch>
        </p:blipFill>
        <p:spPr>
          <a:xfrm>
            <a:off x="6370320" y="3822780"/>
            <a:ext cx="5634251" cy="2852340"/>
          </a:xfrm>
          <a:prstGeom prst="rect">
            <a:avLst/>
          </a:prstGeom>
        </p:spPr>
      </p:pic>
    </p:spTree>
    <p:extLst>
      <p:ext uri="{BB962C8B-B14F-4D97-AF65-F5344CB8AC3E}">
        <p14:creationId xmlns:p14="http://schemas.microsoft.com/office/powerpoint/2010/main" val="89874884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 7&amp;8</a:t>
            </a:r>
          </a:p>
        </p:txBody>
      </p:sp>
      <p:sp>
        <p:nvSpPr>
          <p:cNvPr id="5" name="Content Placeholder 2"/>
          <p:cNvSpPr txBox="1">
            <a:spLocks/>
          </p:cNvSpPr>
          <p:nvPr/>
        </p:nvSpPr>
        <p:spPr>
          <a:xfrm>
            <a:off x="97654" y="1046480"/>
            <a:ext cx="12094346" cy="581151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buNone/>
            </a:pPr>
            <a:r>
              <a:rPr lang="en-US" sz="3400" u="sng" dirty="0"/>
              <a:t>Correctly predicted</a:t>
            </a:r>
          </a:p>
          <a:p>
            <a:pPr marL="0" indent="0">
              <a:lnSpc>
                <a:spcPct val="80000"/>
              </a:lnSpc>
              <a:buNone/>
            </a:pPr>
            <a:endParaRPr lang="en-US" sz="3400" u="sng" dirty="0"/>
          </a:p>
          <a:p>
            <a:pPr>
              <a:lnSpc>
                <a:spcPct val="80000"/>
              </a:lnSpc>
            </a:pPr>
            <a:r>
              <a:rPr lang="en-US" sz="3400" dirty="0"/>
              <a:t>Medo-Persian Kingdom and it’s particulars</a:t>
            </a:r>
          </a:p>
          <a:p>
            <a:pPr>
              <a:lnSpc>
                <a:spcPct val="80000"/>
              </a:lnSpc>
            </a:pPr>
            <a:r>
              <a:rPr lang="en-US" sz="3400" dirty="0"/>
              <a:t>Alexander the Great’s conquest and the style of his military victories.</a:t>
            </a:r>
          </a:p>
          <a:p>
            <a:pPr>
              <a:lnSpc>
                <a:spcPct val="80000"/>
              </a:lnSpc>
            </a:pPr>
            <a:r>
              <a:rPr lang="en-US" sz="3400" dirty="0"/>
              <a:t>The division of his empire into 4.</a:t>
            </a:r>
          </a:p>
          <a:p>
            <a:pPr>
              <a:lnSpc>
                <a:spcPct val="80000"/>
              </a:lnSpc>
            </a:pPr>
            <a:r>
              <a:rPr lang="en-US" sz="3400" dirty="0"/>
              <a:t>The specific reign of Antiochus IV; how he would rise, what he would do, how he would die.</a:t>
            </a:r>
          </a:p>
          <a:p>
            <a:pPr>
              <a:lnSpc>
                <a:spcPct val="80000"/>
              </a:lnSpc>
            </a:pPr>
            <a:r>
              <a:rPr lang="en-US" sz="3400" dirty="0"/>
              <a:t>The desecration and cleansing of the Temple.</a:t>
            </a:r>
          </a:p>
          <a:p>
            <a:pPr marL="0" indent="0">
              <a:lnSpc>
                <a:spcPct val="80000"/>
              </a:lnSpc>
              <a:buNone/>
            </a:pPr>
            <a:endParaRPr lang="en-US" sz="3400" dirty="0"/>
          </a:p>
          <a:p>
            <a:pPr marL="0" indent="0">
              <a:lnSpc>
                <a:spcPct val="80000"/>
              </a:lnSpc>
              <a:buNone/>
            </a:pPr>
            <a:r>
              <a:rPr lang="en-US" sz="3400" dirty="0"/>
              <a:t>This is why they attack the DATE of Daniel!</a:t>
            </a:r>
          </a:p>
        </p:txBody>
      </p:sp>
    </p:spTree>
    <p:extLst>
      <p:ext uri="{BB962C8B-B14F-4D97-AF65-F5344CB8AC3E}">
        <p14:creationId xmlns:p14="http://schemas.microsoft.com/office/powerpoint/2010/main" val="34741736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The First Beast</a:t>
            </a:r>
          </a:p>
        </p:txBody>
      </p:sp>
      <p:pic>
        <p:nvPicPr>
          <p:cNvPr id="3" name="Picture 2"/>
          <p:cNvPicPr>
            <a:picLocks noChangeAspect="1"/>
          </p:cNvPicPr>
          <p:nvPr/>
        </p:nvPicPr>
        <p:blipFill rotWithShape="1">
          <a:blip r:embed="rId3"/>
          <a:srcRect l="3807" t="2311" r="-3807" b="33176"/>
          <a:stretch/>
        </p:blipFill>
        <p:spPr>
          <a:xfrm rot="21260074">
            <a:off x="2518968" y="2334527"/>
            <a:ext cx="11425903" cy="2725746"/>
          </a:xfrm>
          <a:prstGeom prst="rect">
            <a:avLst/>
          </a:prstGeom>
        </p:spPr>
      </p:pic>
      <p:pic>
        <p:nvPicPr>
          <p:cNvPr id="4" name="Content Placeholder 3"/>
          <p:cNvPicPr>
            <a:picLocks noGrp="1" noChangeAspect="1"/>
          </p:cNvPicPr>
          <p:nvPr>
            <p:ph idx="1"/>
          </p:nvPr>
        </p:nvPicPr>
        <p:blipFill>
          <a:blip r:embed="rId4"/>
          <a:stretch>
            <a:fillRect/>
          </a:stretch>
        </p:blipFill>
        <p:spPr>
          <a:xfrm>
            <a:off x="5352483" y="2178299"/>
            <a:ext cx="6670841" cy="4803987"/>
          </a:xfrm>
        </p:spPr>
      </p:pic>
      <p:sp>
        <p:nvSpPr>
          <p:cNvPr id="5" name="Content Placeholder 2"/>
          <p:cNvSpPr txBox="1">
            <a:spLocks/>
          </p:cNvSpPr>
          <p:nvPr/>
        </p:nvSpPr>
        <p:spPr>
          <a:xfrm>
            <a:off x="86341" y="0"/>
            <a:ext cx="11615352" cy="5894173"/>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457200" lvl="1" indent="0">
              <a:buFont typeface="Wingdings 3" charset="2"/>
              <a:buNone/>
            </a:pPr>
            <a:endParaRPr lang="en-US" sz="4000" b="1" dirty="0"/>
          </a:p>
          <a:p>
            <a:pPr marL="457200" lvl="1" indent="0">
              <a:buFont typeface="Wingdings 3" charset="2"/>
              <a:buNone/>
            </a:pPr>
            <a:endParaRPr lang="en-US" sz="4000" b="1" dirty="0"/>
          </a:p>
          <a:p>
            <a:pPr lvl="1"/>
            <a:r>
              <a:rPr lang="en-US" sz="4000" b="1" dirty="0"/>
              <a:t>Like a lion</a:t>
            </a:r>
          </a:p>
          <a:p>
            <a:pPr lvl="1"/>
            <a:r>
              <a:rPr lang="en-US" sz="4000" b="1" dirty="0"/>
              <a:t>With eagle’s wings</a:t>
            </a:r>
          </a:p>
          <a:p>
            <a:pPr lvl="1"/>
            <a:endParaRPr lang="en-US" sz="4000" b="1" dirty="0"/>
          </a:p>
        </p:txBody>
      </p:sp>
    </p:spTree>
    <p:extLst>
      <p:ext uri="{BB962C8B-B14F-4D97-AF65-F5344CB8AC3E}">
        <p14:creationId xmlns:p14="http://schemas.microsoft.com/office/powerpoint/2010/main" val="3320209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The First Beast</a:t>
            </a:r>
          </a:p>
        </p:txBody>
      </p:sp>
      <p:pic>
        <p:nvPicPr>
          <p:cNvPr id="4" name="Content Placeholder 3"/>
          <p:cNvPicPr>
            <a:picLocks noGrp="1" noChangeAspect="1"/>
          </p:cNvPicPr>
          <p:nvPr>
            <p:ph idx="1"/>
          </p:nvPr>
        </p:nvPicPr>
        <p:blipFill>
          <a:blip r:embed="rId3"/>
          <a:stretch>
            <a:fillRect/>
          </a:stretch>
        </p:blipFill>
        <p:spPr>
          <a:xfrm>
            <a:off x="5352483" y="2178299"/>
            <a:ext cx="6670841" cy="4803987"/>
          </a:xfrm>
        </p:spPr>
      </p:pic>
      <p:sp>
        <p:nvSpPr>
          <p:cNvPr id="5" name="Content Placeholder 2"/>
          <p:cNvSpPr txBox="1">
            <a:spLocks/>
          </p:cNvSpPr>
          <p:nvPr/>
        </p:nvSpPr>
        <p:spPr>
          <a:xfrm>
            <a:off x="86341" y="0"/>
            <a:ext cx="11615352" cy="5894173"/>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457200" lvl="1" indent="0">
              <a:buFont typeface="Wingdings 3" charset="2"/>
              <a:buNone/>
            </a:pPr>
            <a:endParaRPr lang="en-US" sz="4000" b="1" dirty="0"/>
          </a:p>
          <a:p>
            <a:pPr marL="457200" lvl="1" indent="0">
              <a:buFont typeface="Wingdings 3" charset="2"/>
              <a:buNone/>
            </a:pPr>
            <a:endParaRPr lang="en-US" sz="4000" b="1" dirty="0"/>
          </a:p>
          <a:p>
            <a:pPr lvl="1"/>
            <a:r>
              <a:rPr lang="en-US" sz="4000" b="1" dirty="0"/>
              <a:t>Like a lion</a:t>
            </a:r>
          </a:p>
          <a:p>
            <a:pPr lvl="1"/>
            <a:r>
              <a:rPr lang="en-US" sz="4000" b="1" dirty="0"/>
              <a:t>With eagle’s wings</a:t>
            </a:r>
          </a:p>
          <a:p>
            <a:pPr lvl="1"/>
            <a:r>
              <a:rPr lang="en-US" sz="4000" b="1" dirty="0"/>
              <a:t>Wings plucked</a:t>
            </a:r>
          </a:p>
          <a:p>
            <a:pPr lvl="1"/>
            <a:endParaRPr lang="en-US" sz="4000" b="1" dirty="0"/>
          </a:p>
        </p:txBody>
      </p:sp>
    </p:spTree>
    <p:extLst>
      <p:ext uri="{BB962C8B-B14F-4D97-AF65-F5344CB8AC3E}">
        <p14:creationId xmlns:p14="http://schemas.microsoft.com/office/powerpoint/2010/main" val="22739684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The First Beast</a:t>
            </a:r>
          </a:p>
        </p:txBody>
      </p:sp>
      <p:sp>
        <p:nvSpPr>
          <p:cNvPr id="5" name="Content Placeholder 2"/>
          <p:cNvSpPr txBox="1">
            <a:spLocks/>
          </p:cNvSpPr>
          <p:nvPr/>
        </p:nvSpPr>
        <p:spPr>
          <a:xfrm>
            <a:off x="86341" y="0"/>
            <a:ext cx="11615352" cy="5894173"/>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457200" lvl="1" indent="0">
              <a:buFont typeface="Wingdings 3" charset="2"/>
              <a:buNone/>
            </a:pPr>
            <a:endParaRPr lang="en-US" sz="4000" b="1" dirty="0"/>
          </a:p>
          <a:p>
            <a:pPr marL="457200" lvl="1" indent="0">
              <a:buFont typeface="Wingdings 3" charset="2"/>
              <a:buNone/>
            </a:pPr>
            <a:endParaRPr lang="en-US" sz="4000" b="1" dirty="0"/>
          </a:p>
          <a:p>
            <a:pPr lvl="1"/>
            <a:r>
              <a:rPr lang="en-US" sz="4000" b="1" dirty="0"/>
              <a:t>Like a lion</a:t>
            </a:r>
          </a:p>
          <a:p>
            <a:pPr lvl="1"/>
            <a:r>
              <a:rPr lang="en-US" sz="4000" b="1" dirty="0"/>
              <a:t>With eagle’s wings</a:t>
            </a:r>
          </a:p>
          <a:p>
            <a:pPr lvl="1"/>
            <a:r>
              <a:rPr lang="en-US" sz="4000" b="1" dirty="0"/>
              <a:t>Wings plucked</a:t>
            </a:r>
          </a:p>
          <a:p>
            <a:pPr lvl="1"/>
            <a:r>
              <a:rPr lang="en-US" sz="4000" b="1" dirty="0"/>
              <a:t>Made to stand like man</a:t>
            </a:r>
          </a:p>
          <a:p>
            <a:pPr lvl="1"/>
            <a:endParaRPr lang="en-US" sz="4000" b="1" dirty="0"/>
          </a:p>
        </p:txBody>
      </p:sp>
      <p:pic>
        <p:nvPicPr>
          <p:cNvPr id="6" name="Content Placeholder 5"/>
          <p:cNvPicPr>
            <a:picLocks noGrp="1" noChangeAspect="1"/>
          </p:cNvPicPr>
          <p:nvPr>
            <p:ph idx="1"/>
          </p:nvPr>
        </p:nvPicPr>
        <p:blipFill>
          <a:blip r:embed="rId3"/>
          <a:stretch>
            <a:fillRect/>
          </a:stretch>
        </p:blipFill>
        <p:spPr>
          <a:xfrm rot="165780">
            <a:off x="6342687" y="867147"/>
            <a:ext cx="6417349" cy="5839574"/>
          </a:xfrm>
        </p:spPr>
      </p:pic>
    </p:spTree>
    <p:extLst>
      <p:ext uri="{BB962C8B-B14F-4D97-AF65-F5344CB8AC3E}">
        <p14:creationId xmlns:p14="http://schemas.microsoft.com/office/powerpoint/2010/main" val="4428224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The First Beast</a:t>
            </a:r>
          </a:p>
        </p:txBody>
      </p:sp>
      <p:sp>
        <p:nvSpPr>
          <p:cNvPr id="5" name="Content Placeholder 2"/>
          <p:cNvSpPr txBox="1">
            <a:spLocks/>
          </p:cNvSpPr>
          <p:nvPr/>
        </p:nvSpPr>
        <p:spPr>
          <a:xfrm>
            <a:off x="86341" y="0"/>
            <a:ext cx="11615352" cy="5894173"/>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457200" lvl="1" indent="0">
              <a:buFont typeface="Wingdings 3" charset="2"/>
              <a:buNone/>
            </a:pPr>
            <a:endParaRPr lang="en-US" sz="4000" b="1" dirty="0"/>
          </a:p>
          <a:p>
            <a:pPr marL="457200" lvl="1" indent="0">
              <a:buFont typeface="Wingdings 3" charset="2"/>
              <a:buNone/>
            </a:pPr>
            <a:endParaRPr lang="en-US" sz="4000" b="1" dirty="0"/>
          </a:p>
          <a:p>
            <a:pPr lvl="1"/>
            <a:r>
              <a:rPr lang="en-US" sz="4000" b="1" dirty="0"/>
              <a:t>Like a lion</a:t>
            </a:r>
          </a:p>
          <a:p>
            <a:pPr lvl="1"/>
            <a:r>
              <a:rPr lang="en-US" sz="4000" b="1" dirty="0"/>
              <a:t>With eagle’s wings</a:t>
            </a:r>
          </a:p>
          <a:p>
            <a:pPr lvl="1"/>
            <a:r>
              <a:rPr lang="en-US" sz="4000" b="1" dirty="0"/>
              <a:t>Wings plucked</a:t>
            </a:r>
          </a:p>
          <a:p>
            <a:pPr lvl="1"/>
            <a:r>
              <a:rPr lang="en-US" sz="4000" b="1" dirty="0"/>
              <a:t>Made to stand like man</a:t>
            </a:r>
          </a:p>
          <a:p>
            <a:pPr lvl="1"/>
            <a:r>
              <a:rPr lang="en-US" sz="4000" b="1" dirty="0"/>
              <a:t>Given a man’s heart</a:t>
            </a:r>
          </a:p>
          <a:p>
            <a:pPr lvl="1"/>
            <a:endParaRPr lang="en-US" sz="4000" b="1" dirty="0"/>
          </a:p>
        </p:txBody>
      </p:sp>
      <p:pic>
        <p:nvPicPr>
          <p:cNvPr id="6" name="Content Placeholder 5"/>
          <p:cNvPicPr>
            <a:picLocks noGrp="1" noChangeAspect="1"/>
          </p:cNvPicPr>
          <p:nvPr>
            <p:ph idx="1"/>
          </p:nvPr>
        </p:nvPicPr>
        <p:blipFill>
          <a:blip r:embed="rId3"/>
          <a:stretch>
            <a:fillRect/>
          </a:stretch>
        </p:blipFill>
        <p:spPr>
          <a:xfrm rot="165780">
            <a:off x="6342687" y="867147"/>
            <a:ext cx="6417349" cy="5839574"/>
          </a:xfrm>
        </p:spPr>
      </p:pic>
      <p:pic>
        <p:nvPicPr>
          <p:cNvPr id="3" name="Picture 2"/>
          <p:cNvPicPr>
            <a:picLocks noChangeAspect="1"/>
          </p:cNvPicPr>
          <p:nvPr/>
        </p:nvPicPr>
        <p:blipFill>
          <a:blip r:embed="rId4"/>
          <a:stretch>
            <a:fillRect/>
          </a:stretch>
        </p:blipFill>
        <p:spPr>
          <a:xfrm rot="20216019">
            <a:off x="9186107" y="3143094"/>
            <a:ext cx="764437" cy="667949"/>
          </a:xfrm>
          <a:prstGeom prst="rect">
            <a:avLst/>
          </a:prstGeom>
        </p:spPr>
      </p:pic>
    </p:spTree>
    <p:extLst>
      <p:ext uri="{BB962C8B-B14F-4D97-AF65-F5344CB8AC3E}">
        <p14:creationId xmlns:p14="http://schemas.microsoft.com/office/powerpoint/2010/main" val="2995919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The First Beast</a:t>
            </a:r>
          </a:p>
        </p:txBody>
      </p:sp>
      <p:pic>
        <p:nvPicPr>
          <p:cNvPr id="4" name="Content Placeholder 3"/>
          <p:cNvPicPr>
            <a:picLocks noGrp="1" noChangeAspect="1"/>
          </p:cNvPicPr>
          <p:nvPr>
            <p:ph idx="1"/>
          </p:nvPr>
        </p:nvPicPr>
        <p:blipFill>
          <a:blip r:embed="rId3"/>
          <a:stretch>
            <a:fillRect/>
          </a:stretch>
        </p:blipFill>
        <p:spPr>
          <a:xfrm>
            <a:off x="5352483" y="2178299"/>
            <a:ext cx="6670841" cy="4803987"/>
          </a:xfrm>
        </p:spPr>
      </p:pic>
      <p:sp>
        <p:nvSpPr>
          <p:cNvPr id="5" name="Content Placeholder 2"/>
          <p:cNvSpPr txBox="1">
            <a:spLocks/>
          </p:cNvSpPr>
          <p:nvPr/>
        </p:nvSpPr>
        <p:spPr>
          <a:xfrm>
            <a:off x="86341" y="0"/>
            <a:ext cx="11615352" cy="5894173"/>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457200" lvl="1" indent="0">
              <a:buFont typeface="Wingdings 3" charset="2"/>
              <a:buNone/>
            </a:pPr>
            <a:endParaRPr lang="en-US" sz="4000" b="1" dirty="0"/>
          </a:p>
          <a:p>
            <a:pPr marL="457200" lvl="1" indent="0">
              <a:buFont typeface="Wingdings 3" charset="2"/>
              <a:buNone/>
            </a:pPr>
            <a:endParaRPr lang="en-US" sz="4000" b="1" dirty="0"/>
          </a:p>
          <a:p>
            <a:pPr lvl="1"/>
            <a:r>
              <a:rPr lang="en-US" sz="4000" b="1" dirty="0"/>
              <a:t>Lion = Nebuchadnezzar/Babylon</a:t>
            </a:r>
          </a:p>
          <a:p>
            <a:pPr marL="457200" lvl="1" indent="0">
              <a:buNone/>
            </a:pPr>
            <a:r>
              <a:rPr lang="en-US" sz="4000" b="1" dirty="0"/>
              <a:t>Referred to as a lion in </a:t>
            </a:r>
            <a:r>
              <a:rPr lang="en-US" sz="4000" b="1" dirty="0" err="1"/>
              <a:t>Jer</a:t>
            </a:r>
            <a:r>
              <a:rPr lang="en-US" sz="4000" b="1" dirty="0"/>
              <a:t> 4:7 and </a:t>
            </a:r>
            <a:r>
              <a:rPr lang="en-US" sz="4000" b="1" dirty="0" err="1"/>
              <a:t>Ezek</a:t>
            </a:r>
            <a:r>
              <a:rPr lang="en-US" sz="4000" b="1" dirty="0"/>
              <a:t> 17:3</a:t>
            </a:r>
          </a:p>
          <a:p>
            <a:pPr marL="457200" lvl="1" indent="0">
              <a:buNone/>
            </a:pPr>
            <a:endParaRPr lang="en-US" sz="4000" b="1" dirty="0"/>
          </a:p>
        </p:txBody>
      </p:sp>
    </p:spTree>
    <p:extLst>
      <p:ext uri="{BB962C8B-B14F-4D97-AF65-F5344CB8AC3E}">
        <p14:creationId xmlns:p14="http://schemas.microsoft.com/office/powerpoint/2010/main" val="4096691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The First Beast</a:t>
            </a:r>
          </a:p>
        </p:txBody>
      </p:sp>
      <p:pic>
        <p:nvPicPr>
          <p:cNvPr id="4" name="Content Placeholder 3"/>
          <p:cNvPicPr>
            <a:picLocks noGrp="1" noChangeAspect="1"/>
          </p:cNvPicPr>
          <p:nvPr>
            <p:ph idx="1"/>
          </p:nvPr>
        </p:nvPicPr>
        <p:blipFill>
          <a:blip r:embed="rId3"/>
          <a:stretch>
            <a:fillRect/>
          </a:stretch>
        </p:blipFill>
        <p:spPr>
          <a:xfrm>
            <a:off x="5352483" y="2178299"/>
            <a:ext cx="6670841" cy="4803987"/>
          </a:xfrm>
        </p:spPr>
      </p:pic>
      <p:sp>
        <p:nvSpPr>
          <p:cNvPr id="5" name="Content Placeholder 2"/>
          <p:cNvSpPr txBox="1">
            <a:spLocks/>
          </p:cNvSpPr>
          <p:nvPr/>
        </p:nvSpPr>
        <p:spPr>
          <a:xfrm>
            <a:off x="86341" y="0"/>
            <a:ext cx="11615352" cy="5894173"/>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457200" lvl="1" indent="0">
              <a:buFont typeface="Wingdings 3" charset="2"/>
              <a:buNone/>
            </a:pPr>
            <a:endParaRPr lang="en-US" sz="4000" b="1" dirty="0"/>
          </a:p>
          <a:p>
            <a:pPr marL="457200" lvl="1" indent="0">
              <a:buFont typeface="Wingdings 3" charset="2"/>
              <a:buNone/>
            </a:pPr>
            <a:endParaRPr lang="en-US" sz="4000" b="1" dirty="0"/>
          </a:p>
          <a:p>
            <a:pPr lvl="1"/>
            <a:r>
              <a:rPr lang="en-US" sz="4000" b="1" dirty="0"/>
              <a:t>Lion = Nebuchadnezzar/Babylon</a:t>
            </a:r>
          </a:p>
          <a:p>
            <a:pPr marL="457200" lvl="1" indent="0">
              <a:buNone/>
            </a:pPr>
            <a:r>
              <a:rPr lang="en-US" sz="4000" b="1" dirty="0"/>
              <a:t>Referred to as a lion in </a:t>
            </a:r>
            <a:r>
              <a:rPr lang="en-US" sz="4000" b="1" dirty="0" err="1"/>
              <a:t>Jer</a:t>
            </a:r>
            <a:r>
              <a:rPr lang="en-US" sz="4000" b="1" dirty="0"/>
              <a:t> 4:7 and </a:t>
            </a:r>
            <a:r>
              <a:rPr lang="en-US" sz="4000" b="1" dirty="0" err="1"/>
              <a:t>Ezek</a:t>
            </a:r>
            <a:r>
              <a:rPr lang="en-US" sz="4000" b="1" dirty="0"/>
              <a:t> 17:3</a:t>
            </a:r>
          </a:p>
          <a:p>
            <a:pPr marL="457200" lvl="1" indent="0">
              <a:buNone/>
            </a:pPr>
            <a:r>
              <a:rPr lang="en-US" sz="4000" b="1" dirty="0"/>
              <a:t>Lions in Babylonian art</a:t>
            </a:r>
          </a:p>
        </p:txBody>
      </p:sp>
    </p:spTree>
    <p:extLst>
      <p:ext uri="{BB962C8B-B14F-4D97-AF65-F5344CB8AC3E}">
        <p14:creationId xmlns:p14="http://schemas.microsoft.com/office/powerpoint/2010/main" val="39671722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0" y="0"/>
            <a:ext cx="12192000" cy="8747760"/>
          </a:xfrm>
          <a:prstGeom prst="rect">
            <a:avLst/>
          </a:prstGeom>
        </p:spPr>
      </p:pic>
      <p:sp>
        <p:nvSpPr>
          <p:cNvPr id="2" name="Title 1"/>
          <p:cNvSpPr>
            <a:spLocks noGrp="1"/>
          </p:cNvSpPr>
          <p:nvPr>
            <p:ph type="title"/>
          </p:nvPr>
        </p:nvSpPr>
        <p:spPr>
          <a:xfrm>
            <a:off x="267419" y="163902"/>
            <a:ext cx="7582619" cy="1164566"/>
          </a:xfrm>
          <a:solidFill>
            <a:schemeClr val="tx1">
              <a:lumMod val="75000"/>
              <a:alpha val="74000"/>
            </a:schemeClr>
          </a:solidFill>
        </p:spPr>
        <p:txBody>
          <a:bodyPr/>
          <a:lstStyle/>
          <a:p>
            <a:r>
              <a:rPr lang="en-US" sz="8000" b="1" dirty="0">
                <a:solidFill>
                  <a:schemeClr val="tx1"/>
                </a:solidFill>
              </a:rPr>
              <a:t>The Ishtar Gate</a:t>
            </a:r>
          </a:p>
        </p:txBody>
      </p:sp>
      <p:sp>
        <p:nvSpPr>
          <p:cNvPr id="5" name="Content Placeholder 2"/>
          <p:cNvSpPr txBox="1">
            <a:spLocks/>
          </p:cNvSpPr>
          <p:nvPr/>
        </p:nvSpPr>
        <p:spPr>
          <a:xfrm>
            <a:off x="552091" y="1026543"/>
            <a:ext cx="11149602" cy="486763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457200" lvl="1" indent="0">
              <a:buFont typeface="Wingdings 3" charset="2"/>
              <a:buNone/>
            </a:pPr>
            <a:endParaRPr lang="en-US" sz="4000" b="1" dirty="0"/>
          </a:p>
        </p:txBody>
      </p:sp>
    </p:spTree>
    <p:extLst>
      <p:ext uri="{BB962C8B-B14F-4D97-AF65-F5344CB8AC3E}">
        <p14:creationId xmlns:p14="http://schemas.microsoft.com/office/powerpoint/2010/main" val="19319257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The First Beast</a:t>
            </a:r>
          </a:p>
        </p:txBody>
      </p:sp>
      <p:pic>
        <p:nvPicPr>
          <p:cNvPr id="3" name="Picture 2"/>
          <p:cNvPicPr>
            <a:picLocks noChangeAspect="1"/>
          </p:cNvPicPr>
          <p:nvPr/>
        </p:nvPicPr>
        <p:blipFill rotWithShape="1">
          <a:blip r:embed="rId3"/>
          <a:srcRect l="3807" t="2311" r="-3807" b="33176"/>
          <a:stretch/>
        </p:blipFill>
        <p:spPr>
          <a:xfrm rot="21260074">
            <a:off x="2518968" y="2334527"/>
            <a:ext cx="11425903" cy="2725746"/>
          </a:xfrm>
          <a:prstGeom prst="rect">
            <a:avLst/>
          </a:prstGeom>
        </p:spPr>
      </p:pic>
      <p:pic>
        <p:nvPicPr>
          <p:cNvPr id="4" name="Content Placeholder 3"/>
          <p:cNvPicPr>
            <a:picLocks noGrp="1" noChangeAspect="1"/>
          </p:cNvPicPr>
          <p:nvPr>
            <p:ph idx="1"/>
          </p:nvPr>
        </p:nvPicPr>
        <p:blipFill>
          <a:blip r:embed="rId4"/>
          <a:stretch>
            <a:fillRect/>
          </a:stretch>
        </p:blipFill>
        <p:spPr>
          <a:xfrm>
            <a:off x="5352483" y="2178299"/>
            <a:ext cx="6670841" cy="4803987"/>
          </a:xfrm>
        </p:spPr>
      </p:pic>
      <p:sp>
        <p:nvSpPr>
          <p:cNvPr id="5" name="Content Placeholder 2"/>
          <p:cNvSpPr txBox="1">
            <a:spLocks/>
          </p:cNvSpPr>
          <p:nvPr/>
        </p:nvSpPr>
        <p:spPr>
          <a:xfrm>
            <a:off x="86341" y="0"/>
            <a:ext cx="11615352" cy="5894173"/>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457200" lvl="1" indent="0">
              <a:buFont typeface="Wingdings 3" charset="2"/>
              <a:buNone/>
            </a:pPr>
            <a:endParaRPr lang="en-US" sz="4000" b="1" dirty="0"/>
          </a:p>
          <a:p>
            <a:pPr marL="457200" lvl="1" indent="0">
              <a:buFont typeface="Wingdings 3" charset="2"/>
              <a:buNone/>
            </a:pPr>
            <a:endParaRPr lang="en-US" sz="4000" b="1" dirty="0"/>
          </a:p>
          <a:p>
            <a:pPr lvl="1"/>
            <a:r>
              <a:rPr lang="en-US" sz="4000" b="1" dirty="0"/>
              <a:t>Lion = Nebuchadnezzar/Babylon</a:t>
            </a:r>
          </a:p>
          <a:p>
            <a:pPr lvl="1"/>
            <a:r>
              <a:rPr lang="en-US" sz="4000" b="1" dirty="0"/>
              <a:t>Wings = majesty and dominance</a:t>
            </a:r>
          </a:p>
          <a:p>
            <a:pPr lvl="1"/>
            <a:endParaRPr lang="en-US" sz="4000" b="1" dirty="0"/>
          </a:p>
        </p:txBody>
      </p:sp>
    </p:spTree>
    <p:extLst>
      <p:ext uri="{BB962C8B-B14F-4D97-AF65-F5344CB8AC3E}">
        <p14:creationId xmlns:p14="http://schemas.microsoft.com/office/powerpoint/2010/main" val="859367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32080" y="-565667"/>
            <a:ext cx="11775440" cy="7725192"/>
          </a:xfrm>
          <a:prstGeom prst="rect">
            <a:avLst/>
          </a:prstGeom>
          <a:noFill/>
        </p:spPr>
        <p:txBody>
          <a:bodyPr wrap="square" rtlCol="0">
            <a:spAutoFit/>
          </a:bodyPr>
          <a:lstStyle/>
          <a:p>
            <a:pPr algn="ctr"/>
            <a:r>
              <a:rPr lang="en-US" sz="49600" dirty="0">
                <a:solidFill>
                  <a:schemeClr val="tx2">
                    <a:lumMod val="50000"/>
                  </a:schemeClr>
                </a:solidFill>
                <a:latin typeface="Adobe Song Std L" panose="02020300000000000000" pitchFamily="18" charset="-128"/>
                <a:ea typeface="Adobe Song Std L" panose="02020300000000000000" pitchFamily="18" charset="-128"/>
              </a:rPr>
              <a:t>?</a:t>
            </a:r>
            <a:endParaRPr lang="en-US" sz="3200" dirty="0">
              <a:solidFill>
                <a:schemeClr val="tx2">
                  <a:lumMod val="50000"/>
                </a:schemeClr>
              </a:solidFill>
              <a:latin typeface="Adobe Song Std L" panose="02020300000000000000" pitchFamily="18" charset="-128"/>
              <a:ea typeface="Adobe Song Std L" panose="02020300000000000000" pitchFamily="18" charset="-128"/>
            </a:endParaRPr>
          </a:p>
        </p:txBody>
      </p:sp>
      <p:sp>
        <p:nvSpPr>
          <p:cNvPr id="3" name="Content Placeholder 2"/>
          <p:cNvSpPr>
            <a:spLocks noGrp="1"/>
          </p:cNvSpPr>
          <p:nvPr>
            <p:ph idx="1"/>
          </p:nvPr>
        </p:nvSpPr>
        <p:spPr>
          <a:xfrm>
            <a:off x="-436418" y="872836"/>
            <a:ext cx="12628418" cy="5268191"/>
          </a:xfrm>
        </p:spPr>
        <p:txBody>
          <a:bodyPr>
            <a:noAutofit/>
          </a:bodyPr>
          <a:lstStyle/>
          <a:p>
            <a:pPr marL="457200" lvl="1" indent="0">
              <a:buNone/>
            </a:pPr>
            <a:endParaRPr lang="en-US" sz="3600" b="1" dirty="0"/>
          </a:p>
          <a:p>
            <a:pPr marL="457200" lvl="1" indent="0" algn="ctr">
              <a:buNone/>
            </a:pPr>
            <a:endParaRPr lang="en-US" sz="3600" b="1" dirty="0"/>
          </a:p>
          <a:p>
            <a:pPr marL="457200" lvl="1" indent="0" algn="ctr">
              <a:buNone/>
            </a:pPr>
            <a:r>
              <a:rPr lang="en-US" sz="6600" b="1" dirty="0"/>
              <a:t>Has God Spoken?</a:t>
            </a:r>
          </a:p>
        </p:txBody>
      </p:sp>
    </p:spTree>
    <p:extLst>
      <p:ext uri="{BB962C8B-B14F-4D97-AF65-F5344CB8AC3E}">
        <p14:creationId xmlns:p14="http://schemas.microsoft.com/office/powerpoint/2010/main" val="23128534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The First Beast</a:t>
            </a:r>
          </a:p>
        </p:txBody>
      </p:sp>
      <p:pic>
        <p:nvPicPr>
          <p:cNvPr id="4" name="Content Placeholder 3"/>
          <p:cNvPicPr>
            <a:picLocks noGrp="1" noChangeAspect="1"/>
          </p:cNvPicPr>
          <p:nvPr>
            <p:ph idx="1"/>
          </p:nvPr>
        </p:nvPicPr>
        <p:blipFill>
          <a:blip r:embed="rId3"/>
          <a:stretch>
            <a:fillRect/>
          </a:stretch>
        </p:blipFill>
        <p:spPr>
          <a:xfrm>
            <a:off x="5352483" y="2178299"/>
            <a:ext cx="6670841" cy="4803987"/>
          </a:xfrm>
        </p:spPr>
      </p:pic>
      <p:sp>
        <p:nvSpPr>
          <p:cNvPr id="5" name="Content Placeholder 2"/>
          <p:cNvSpPr txBox="1">
            <a:spLocks/>
          </p:cNvSpPr>
          <p:nvPr/>
        </p:nvSpPr>
        <p:spPr>
          <a:xfrm>
            <a:off x="86341" y="0"/>
            <a:ext cx="11615352" cy="5894173"/>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457200" lvl="1" indent="0">
              <a:buFont typeface="Wingdings 3" charset="2"/>
              <a:buNone/>
            </a:pPr>
            <a:endParaRPr lang="en-US" sz="4000" b="1" dirty="0"/>
          </a:p>
          <a:p>
            <a:pPr marL="457200" lvl="1" indent="0">
              <a:buFont typeface="Wingdings 3" charset="2"/>
              <a:buNone/>
            </a:pPr>
            <a:endParaRPr lang="en-US" sz="4000" b="1" dirty="0"/>
          </a:p>
          <a:p>
            <a:pPr lvl="1"/>
            <a:r>
              <a:rPr lang="en-US" sz="4000" b="1" dirty="0"/>
              <a:t>Lion = Nebuchadnezzar/Babylon</a:t>
            </a:r>
          </a:p>
          <a:p>
            <a:pPr lvl="1"/>
            <a:r>
              <a:rPr lang="en-US" sz="4000" b="1" dirty="0"/>
              <a:t>Wings = majesty and dominance</a:t>
            </a:r>
          </a:p>
          <a:p>
            <a:pPr lvl="1"/>
            <a:r>
              <a:rPr lang="en-US" sz="4000" b="1" dirty="0"/>
              <a:t>Wings plucked</a:t>
            </a:r>
          </a:p>
          <a:p>
            <a:pPr lvl="1"/>
            <a:endParaRPr lang="en-US" sz="4000" b="1" dirty="0"/>
          </a:p>
        </p:txBody>
      </p:sp>
    </p:spTree>
    <p:extLst>
      <p:ext uri="{BB962C8B-B14F-4D97-AF65-F5344CB8AC3E}">
        <p14:creationId xmlns:p14="http://schemas.microsoft.com/office/powerpoint/2010/main" val="18690333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The First Beast</a:t>
            </a:r>
          </a:p>
        </p:txBody>
      </p:sp>
      <p:sp>
        <p:nvSpPr>
          <p:cNvPr id="5" name="Content Placeholder 2"/>
          <p:cNvSpPr txBox="1">
            <a:spLocks/>
          </p:cNvSpPr>
          <p:nvPr/>
        </p:nvSpPr>
        <p:spPr>
          <a:xfrm>
            <a:off x="86341" y="0"/>
            <a:ext cx="11615352" cy="5894173"/>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457200" lvl="1" indent="0">
              <a:buFont typeface="Wingdings 3" charset="2"/>
              <a:buNone/>
            </a:pPr>
            <a:endParaRPr lang="en-US" sz="4000" b="1" dirty="0"/>
          </a:p>
          <a:p>
            <a:pPr marL="457200" lvl="1" indent="0">
              <a:buFont typeface="Wingdings 3" charset="2"/>
              <a:buNone/>
            </a:pPr>
            <a:endParaRPr lang="en-US" sz="4000" b="1" dirty="0"/>
          </a:p>
          <a:p>
            <a:pPr lvl="1"/>
            <a:r>
              <a:rPr lang="en-US" sz="4000" b="1" dirty="0"/>
              <a:t>Lion = Nebuchadnezzar/Babylon</a:t>
            </a:r>
          </a:p>
          <a:p>
            <a:pPr lvl="1"/>
            <a:r>
              <a:rPr lang="en-US" sz="4000" b="1" dirty="0"/>
              <a:t>Wings = majesty and dominance</a:t>
            </a:r>
          </a:p>
          <a:p>
            <a:pPr lvl="1"/>
            <a:r>
              <a:rPr lang="en-US" sz="4000" b="1" dirty="0"/>
              <a:t>Wings plucked</a:t>
            </a:r>
          </a:p>
          <a:p>
            <a:pPr lvl="1"/>
            <a:r>
              <a:rPr lang="en-US" sz="4000" b="1" dirty="0"/>
              <a:t>Made to stand like man</a:t>
            </a:r>
          </a:p>
          <a:p>
            <a:pPr lvl="1"/>
            <a:endParaRPr lang="en-US" sz="4000" b="1" dirty="0"/>
          </a:p>
        </p:txBody>
      </p:sp>
      <p:pic>
        <p:nvPicPr>
          <p:cNvPr id="6" name="Content Placeholder 5"/>
          <p:cNvPicPr>
            <a:picLocks noGrp="1" noChangeAspect="1"/>
          </p:cNvPicPr>
          <p:nvPr>
            <p:ph idx="1"/>
          </p:nvPr>
        </p:nvPicPr>
        <p:blipFill>
          <a:blip r:embed="rId3"/>
          <a:stretch>
            <a:fillRect/>
          </a:stretch>
        </p:blipFill>
        <p:spPr>
          <a:xfrm rot="165780">
            <a:off x="6342687" y="867147"/>
            <a:ext cx="6417349" cy="5839574"/>
          </a:xfrm>
        </p:spPr>
      </p:pic>
    </p:spTree>
    <p:extLst>
      <p:ext uri="{BB962C8B-B14F-4D97-AF65-F5344CB8AC3E}">
        <p14:creationId xmlns:p14="http://schemas.microsoft.com/office/powerpoint/2010/main" val="3915569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The First Beast</a:t>
            </a:r>
          </a:p>
        </p:txBody>
      </p:sp>
      <p:sp>
        <p:nvSpPr>
          <p:cNvPr id="5" name="Content Placeholder 2"/>
          <p:cNvSpPr txBox="1">
            <a:spLocks/>
          </p:cNvSpPr>
          <p:nvPr/>
        </p:nvSpPr>
        <p:spPr>
          <a:xfrm>
            <a:off x="86341" y="0"/>
            <a:ext cx="11615352" cy="5894173"/>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457200" lvl="1" indent="0">
              <a:buFont typeface="Wingdings 3" charset="2"/>
              <a:buNone/>
            </a:pPr>
            <a:endParaRPr lang="en-US" sz="4000" b="1" dirty="0"/>
          </a:p>
          <a:p>
            <a:pPr marL="457200" lvl="1" indent="0">
              <a:buFont typeface="Wingdings 3" charset="2"/>
              <a:buNone/>
            </a:pPr>
            <a:endParaRPr lang="en-US" sz="4000" b="1" dirty="0"/>
          </a:p>
          <a:p>
            <a:pPr lvl="1"/>
            <a:r>
              <a:rPr lang="en-US" sz="4000" b="1" dirty="0"/>
              <a:t>Lion = Nebuchadnezzar/Babylon</a:t>
            </a:r>
          </a:p>
          <a:p>
            <a:pPr lvl="1"/>
            <a:r>
              <a:rPr lang="en-US" sz="4000" b="1" dirty="0"/>
              <a:t>Wings = majesty and dominance</a:t>
            </a:r>
          </a:p>
          <a:p>
            <a:pPr lvl="1"/>
            <a:r>
              <a:rPr lang="en-US" sz="4000" b="1" dirty="0"/>
              <a:t>Wings plucked</a:t>
            </a:r>
          </a:p>
          <a:p>
            <a:pPr lvl="1"/>
            <a:r>
              <a:rPr lang="en-US" sz="4000" b="1" dirty="0"/>
              <a:t>Made to stand like man</a:t>
            </a:r>
          </a:p>
          <a:p>
            <a:pPr lvl="1"/>
            <a:r>
              <a:rPr lang="en-US" sz="4000" b="1" dirty="0"/>
              <a:t>Given a man’s heart</a:t>
            </a:r>
          </a:p>
          <a:p>
            <a:pPr lvl="1"/>
            <a:endParaRPr lang="en-US" sz="4000" b="1" dirty="0"/>
          </a:p>
        </p:txBody>
      </p:sp>
      <p:pic>
        <p:nvPicPr>
          <p:cNvPr id="6" name="Content Placeholder 5"/>
          <p:cNvPicPr>
            <a:picLocks noGrp="1" noChangeAspect="1"/>
          </p:cNvPicPr>
          <p:nvPr>
            <p:ph idx="1"/>
          </p:nvPr>
        </p:nvPicPr>
        <p:blipFill>
          <a:blip r:embed="rId3"/>
          <a:stretch>
            <a:fillRect/>
          </a:stretch>
        </p:blipFill>
        <p:spPr>
          <a:xfrm rot="165780">
            <a:off x="6342687" y="867147"/>
            <a:ext cx="6417349" cy="5839574"/>
          </a:xfrm>
        </p:spPr>
      </p:pic>
      <p:pic>
        <p:nvPicPr>
          <p:cNvPr id="3" name="Picture 2"/>
          <p:cNvPicPr>
            <a:picLocks noChangeAspect="1"/>
          </p:cNvPicPr>
          <p:nvPr/>
        </p:nvPicPr>
        <p:blipFill>
          <a:blip r:embed="rId4"/>
          <a:stretch>
            <a:fillRect/>
          </a:stretch>
        </p:blipFill>
        <p:spPr>
          <a:xfrm rot="20216019">
            <a:off x="9186107" y="3143094"/>
            <a:ext cx="764437" cy="667949"/>
          </a:xfrm>
          <a:prstGeom prst="rect">
            <a:avLst/>
          </a:prstGeom>
        </p:spPr>
      </p:pic>
    </p:spTree>
    <p:extLst>
      <p:ext uri="{BB962C8B-B14F-4D97-AF65-F5344CB8AC3E}">
        <p14:creationId xmlns:p14="http://schemas.microsoft.com/office/powerpoint/2010/main" val="27340011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The First Beast</a:t>
            </a:r>
          </a:p>
        </p:txBody>
      </p:sp>
      <p:sp>
        <p:nvSpPr>
          <p:cNvPr id="5" name="Content Placeholder 2"/>
          <p:cNvSpPr txBox="1">
            <a:spLocks/>
          </p:cNvSpPr>
          <p:nvPr/>
        </p:nvSpPr>
        <p:spPr>
          <a:xfrm>
            <a:off x="86341" y="0"/>
            <a:ext cx="11615352" cy="5894173"/>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457200" lvl="1" indent="0">
              <a:buFont typeface="Wingdings 3" charset="2"/>
              <a:buNone/>
            </a:pPr>
            <a:endParaRPr lang="en-US" sz="4000" b="1" dirty="0"/>
          </a:p>
          <a:p>
            <a:pPr marL="457200" lvl="1" indent="0">
              <a:buFont typeface="Wingdings 3" charset="2"/>
              <a:buNone/>
            </a:pPr>
            <a:endParaRPr lang="en-US" sz="4000" b="1" dirty="0"/>
          </a:p>
          <a:p>
            <a:pPr lvl="1"/>
            <a:r>
              <a:rPr lang="en-US" sz="4000" b="1" dirty="0"/>
              <a:t>Lion = Nebuchadnezzar/Babylon</a:t>
            </a:r>
          </a:p>
          <a:p>
            <a:pPr lvl="1"/>
            <a:r>
              <a:rPr lang="en-US" sz="4000" b="1" dirty="0"/>
              <a:t>Wings = majesty and dominance</a:t>
            </a:r>
          </a:p>
          <a:p>
            <a:pPr lvl="1"/>
            <a:r>
              <a:rPr lang="en-US" sz="4000" b="1" dirty="0"/>
              <a:t>Wings plucked</a:t>
            </a:r>
          </a:p>
          <a:p>
            <a:pPr lvl="1"/>
            <a:r>
              <a:rPr lang="en-US" sz="4000" b="1" dirty="0"/>
              <a:t>Made to stand like man</a:t>
            </a:r>
          </a:p>
          <a:p>
            <a:pPr lvl="1"/>
            <a:r>
              <a:rPr lang="en-US" sz="4000" b="1" dirty="0"/>
              <a:t>Given a man’s heart</a:t>
            </a:r>
          </a:p>
          <a:p>
            <a:pPr lvl="2"/>
            <a:r>
              <a:rPr lang="en-US" sz="3800" b="1" dirty="0"/>
              <a:t>Dan 4</a:t>
            </a:r>
          </a:p>
          <a:p>
            <a:pPr lvl="1"/>
            <a:endParaRPr lang="en-US" sz="4000" b="1" dirty="0"/>
          </a:p>
        </p:txBody>
      </p:sp>
      <p:pic>
        <p:nvPicPr>
          <p:cNvPr id="6" name="Content Placeholder 5"/>
          <p:cNvPicPr>
            <a:picLocks noGrp="1" noChangeAspect="1"/>
          </p:cNvPicPr>
          <p:nvPr>
            <p:ph idx="1"/>
          </p:nvPr>
        </p:nvPicPr>
        <p:blipFill>
          <a:blip r:embed="rId3"/>
          <a:stretch>
            <a:fillRect/>
          </a:stretch>
        </p:blipFill>
        <p:spPr>
          <a:xfrm rot="165780">
            <a:off x="6342687" y="867147"/>
            <a:ext cx="6417349" cy="5839574"/>
          </a:xfrm>
        </p:spPr>
      </p:pic>
      <p:pic>
        <p:nvPicPr>
          <p:cNvPr id="3" name="Picture 2"/>
          <p:cNvPicPr>
            <a:picLocks noChangeAspect="1"/>
          </p:cNvPicPr>
          <p:nvPr/>
        </p:nvPicPr>
        <p:blipFill>
          <a:blip r:embed="rId4"/>
          <a:stretch>
            <a:fillRect/>
          </a:stretch>
        </p:blipFill>
        <p:spPr>
          <a:xfrm rot="20216019">
            <a:off x="9186107" y="3143094"/>
            <a:ext cx="764437" cy="667949"/>
          </a:xfrm>
          <a:prstGeom prst="rect">
            <a:avLst/>
          </a:prstGeom>
        </p:spPr>
      </p:pic>
    </p:spTree>
    <p:extLst>
      <p:ext uri="{BB962C8B-B14F-4D97-AF65-F5344CB8AC3E}">
        <p14:creationId xmlns:p14="http://schemas.microsoft.com/office/powerpoint/2010/main" val="42238093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The First Beast</a:t>
            </a:r>
          </a:p>
        </p:txBody>
      </p:sp>
      <p:sp>
        <p:nvSpPr>
          <p:cNvPr id="5" name="Content Placeholder 2"/>
          <p:cNvSpPr txBox="1">
            <a:spLocks/>
          </p:cNvSpPr>
          <p:nvPr/>
        </p:nvSpPr>
        <p:spPr>
          <a:xfrm>
            <a:off x="86341" y="0"/>
            <a:ext cx="11615352" cy="5894173"/>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457200" lvl="1" indent="0">
              <a:buFont typeface="Wingdings 3" charset="2"/>
              <a:buNone/>
            </a:pPr>
            <a:endParaRPr lang="en-US" sz="4000" b="1" dirty="0"/>
          </a:p>
          <a:p>
            <a:pPr marL="457200" lvl="1" indent="0">
              <a:buFont typeface="Wingdings 3" charset="2"/>
              <a:buNone/>
            </a:pPr>
            <a:endParaRPr lang="en-US" sz="4000" b="1" dirty="0"/>
          </a:p>
          <a:p>
            <a:pPr lvl="1"/>
            <a:r>
              <a:rPr lang="en-US" sz="4000" b="1" dirty="0"/>
              <a:t>That’s NOT prophecy!!!</a:t>
            </a:r>
          </a:p>
          <a:p>
            <a:pPr lvl="2"/>
            <a:endParaRPr lang="en-US" sz="3800" b="1" dirty="0"/>
          </a:p>
        </p:txBody>
      </p:sp>
    </p:spTree>
    <p:extLst>
      <p:ext uri="{BB962C8B-B14F-4D97-AF65-F5344CB8AC3E}">
        <p14:creationId xmlns:p14="http://schemas.microsoft.com/office/powerpoint/2010/main" val="20788814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The First Beast</a:t>
            </a:r>
          </a:p>
        </p:txBody>
      </p:sp>
      <p:sp>
        <p:nvSpPr>
          <p:cNvPr id="5" name="Content Placeholder 2"/>
          <p:cNvSpPr txBox="1">
            <a:spLocks/>
          </p:cNvSpPr>
          <p:nvPr/>
        </p:nvSpPr>
        <p:spPr>
          <a:xfrm>
            <a:off x="86341" y="0"/>
            <a:ext cx="11615352" cy="5894173"/>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457200" lvl="1" indent="0">
              <a:buFont typeface="Wingdings 3" charset="2"/>
              <a:buNone/>
            </a:pPr>
            <a:endParaRPr lang="en-US" sz="4000" b="1" dirty="0"/>
          </a:p>
          <a:p>
            <a:pPr marL="457200" lvl="1" indent="0">
              <a:buFont typeface="Wingdings 3" charset="2"/>
              <a:buNone/>
            </a:pPr>
            <a:endParaRPr lang="en-US" sz="4000" b="1" dirty="0"/>
          </a:p>
          <a:p>
            <a:pPr lvl="1"/>
            <a:r>
              <a:rPr lang="en-US" sz="4000" b="1" dirty="0"/>
              <a:t>That’s NOT prophecy!!!</a:t>
            </a:r>
          </a:p>
          <a:p>
            <a:pPr lvl="1"/>
            <a:r>
              <a:rPr lang="en-US" sz="4000" b="1" dirty="0"/>
              <a:t>It IS a pattern of interpretation to follow</a:t>
            </a:r>
            <a:r>
              <a:rPr lang="en-US" sz="3800" b="1" dirty="0"/>
              <a:t> as we look at the other beasts</a:t>
            </a:r>
          </a:p>
          <a:p>
            <a:pPr lvl="2"/>
            <a:endParaRPr lang="en-US" sz="3800" b="1" dirty="0"/>
          </a:p>
        </p:txBody>
      </p:sp>
    </p:spTree>
    <p:extLst>
      <p:ext uri="{BB962C8B-B14F-4D97-AF65-F5344CB8AC3E}">
        <p14:creationId xmlns:p14="http://schemas.microsoft.com/office/powerpoint/2010/main" val="14548821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The Second Beast</a:t>
            </a:r>
          </a:p>
        </p:txBody>
      </p:sp>
      <p:sp>
        <p:nvSpPr>
          <p:cNvPr id="5" name="Content Placeholder 2"/>
          <p:cNvSpPr txBox="1">
            <a:spLocks/>
          </p:cNvSpPr>
          <p:nvPr/>
        </p:nvSpPr>
        <p:spPr>
          <a:xfrm>
            <a:off x="-344980" y="1181818"/>
            <a:ext cx="11615352" cy="4712354"/>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lvl="1"/>
            <a:endParaRPr lang="en-US" sz="3800" b="1" dirty="0"/>
          </a:p>
        </p:txBody>
      </p:sp>
    </p:spTree>
    <p:extLst>
      <p:ext uri="{BB962C8B-B14F-4D97-AF65-F5344CB8AC3E}">
        <p14:creationId xmlns:p14="http://schemas.microsoft.com/office/powerpoint/2010/main" val="41659504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The Second Beast</a:t>
            </a:r>
          </a:p>
        </p:txBody>
      </p:sp>
      <p:sp>
        <p:nvSpPr>
          <p:cNvPr id="5" name="Content Placeholder 2"/>
          <p:cNvSpPr txBox="1">
            <a:spLocks/>
          </p:cNvSpPr>
          <p:nvPr/>
        </p:nvSpPr>
        <p:spPr>
          <a:xfrm>
            <a:off x="-344980" y="1181818"/>
            <a:ext cx="11615352" cy="4712354"/>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lvl="1"/>
            <a:r>
              <a:rPr lang="en-US" sz="4000" b="1" dirty="0"/>
              <a:t>Bear</a:t>
            </a:r>
            <a:endParaRPr lang="en-US" sz="3800" b="1" dirty="0"/>
          </a:p>
        </p:txBody>
      </p:sp>
      <p:pic>
        <p:nvPicPr>
          <p:cNvPr id="4" name="Picture 3"/>
          <p:cNvPicPr>
            <a:picLocks noChangeAspect="1"/>
          </p:cNvPicPr>
          <p:nvPr/>
        </p:nvPicPr>
        <p:blipFill>
          <a:blip r:embed="rId3"/>
          <a:stretch>
            <a:fillRect/>
          </a:stretch>
        </p:blipFill>
        <p:spPr>
          <a:xfrm>
            <a:off x="6185192" y="2115271"/>
            <a:ext cx="6006808" cy="4805446"/>
          </a:xfrm>
          <a:prstGeom prst="rect">
            <a:avLst/>
          </a:prstGeom>
        </p:spPr>
      </p:pic>
    </p:spTree>
    <p:extLst>
      <p:ext uri="{BB962C8B-B14F-4D97-AF65-F5344CB8AC3E}">
        <p14:creationId xmlns:p14="http://schemas.microsoft.com/office/powerpoint/2010/main" val="26154373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The Second Beast</a:t>
            </a:r>
          </a:p>
        </p:txBody>
      </p:sp>
      <p:sp>
        <p:nvSpPr>
          <p:cNvPr id="5" name="Content Placeholder 2"/>
          <p:cNvSpPr txBox="1">
            <a:spLocks/>
          </p:cNvSpPr>
          <p:nvPr/>
        </p:nvSpPr>
        <p:spPr>
          <a:xfrm>
            <a:off x="-344980" y="1181818"/>
            <a:ext cx="11615352" cy="4712354"/>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lvl="1"/>
            <a:r>
              <a:rPr lang="en-US" sz="4000" b="1" dirty="0"/>
              <a:t>Bear = </a:t>
            </a:r>
            <a:r>
              <a:rPr lang="en-US" sz="4000" b="1" dirty="0" err="1"/>
              <a:t>Medo</a:t>
            </a:r>
            <a:r>
              <a:rPr lang="en-US" sz="4000" b="1" dirty="0"/>
              <a:t>-Persian Empire (539-331BC)</a:t>
            </a:r>
          </a:p>
          <a:p>
            <a:pPr lvl="2"/>
            <a:endParaRPr lang="en-US" sz="3800" b="1" dirty="0"/>
          </a:p>
        </p:txBody>
      </p:sp>
      <p:pic>
        <p:nvPicPr>
          <p:cNvPr id="4" name="Picture 3"/>
          <p:cNvPicPr>
            <a:picLocks noChangeAspect="1"/>
          </p:cNvPicPr>
          <p:nvPr/>
        </p:nvPicPr>
        <p:blipFill>
          <a:blip r:embed="rId3"/>
          <a:stretch>
            <a:fillRect/>
          </a:stretch>
        </p:blipFill>
        <p:spPr>
          <a:xfrm>
            <a:off x="6185192" y="2115271"/>
            <a:ext cx="6006808" cy="4805446"/>
          </a:xfrm>
          <a:prstGeom prst="rect">
            <a:avLst/>
          </a:prstGeom>
        </p:spPr>
      </p:pic>
    </p:spTree>
    <p:extLst>
      <p:ext uri="{BB962C8B-B14F-4D97-AF65-F5344CB8AC3E}">
        <p14:creationId xmlns:p14="http://schemas.microsoft.com/office/powerpoint/2010/main" val="18473941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stretch>
            <a:fillRect/>
          </a:stretch>
        </p:blipFill>
        <p:spPr>
          <a:xfrm>
            <a:off x="0" y="0"/>
            <a:ext cx="12192000" cy="6858000"/>
          </a:xfrm>
        </p:spPr>
      </p:pic>
      <p:sp>
        <p:nvSpPr>
          <p:cNvPr id="5" name="TextBox 4"/>
          <p:cNvSpPr txBox="1"/>
          <p:nvPr/>
        </p:nvSpPr>
        <p:spPr>
          <a:xfrm>
            <a:off x="2123440" y="-147447"/>
            <a:ext cx="10495280" cy="1200329"/>
          </a:xfrm>
          <a:prstGeom prst="rect">
            <a:avLst/>
          </a:prstGeom>
          <a:noFill/>
        </p:spPr>
        <p:txBody>
          <a:bodyPr wrap="square" rtlCol="0">
            <a:spAutoFit/>
          </a:bodyPr>
          <a:lstStyle/>
          <a:p>
            <a:r>
              <a:rPr lang="en-US" sz="7200" b="1" dirty="0"/>
              <a:t>Cyrus The Great </a:t>
            </a:r>
          </a:p>
        </p:txBody>
      </p:sp>
    </p:spTree>
    <p:extLst>
      <p:ext uri="{BB962C8B-B14F-4D97-AF65-F5344CB8AC3E}">
        <p14:creationId xmlns:p14="http://schemas.microsoft.com/office/powerpoint/2010/main" val="1396059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850154" y="914401"/>
            <a:ext cx="11087846" cy="3982720"/>
          </a:xfrm>
        </p:spPr>
        <p:txBody>
          <a:bodyPr/>
          <a:lstStyle/>
          <a:p>
            <a:r>
              <a:rPr lang="en-US" sz="13800" dirty="0">
                <a:solidFill>
                  <a:schemeClr val="tx1"/>
                </a:solidFill>
              </a:rPr>
              <a:t>Prophecy</a:t>
            </a:r>
            <a:endParaRPr lang="en-US" sz="9600" dirty="0">
              <a:solidFill>
                <a:schemeClr val="tx1"/>
              </a:solidFill>
            </a:endParaRPr>
          </a:p>
        </p:txBody>
      </p:sp>
    </p:spTree>
    <p:extLst>
      <p:ext uri="{BB962C8B-B14F-4D97-AF65-F5344CB8AC3E}">
        <p14:creationId xmlns:p14="http://schemas.microsoft.com/office/powerpoint/2010/main" val="5560355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The Second Beast</a:t>
            </a:r>
          </a:p>
        </p:txBody>
      </p:sp>
      <p:sp>
        <p:nvSpPr>
          <p:cNvPr id="5" name="Content Placeholder 2"/>
          <p:cNvSpPr txBox="1">
            <a:spLocks/>
          </p:cNvSpPr>
          <p:nvPr/>
        </p:nvSpPr>
        <p:spPr>
          <a:xfrm>
            <a:off x="-344980" y="1181818"/>
            <a:ext cx="11615352" cy="4712354"/>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lvl="1"/>
            <a:r>
              <a:rPr lang="en-US" sz="4000" b="1" dirty="0"/>
              <a:t>Bear = </a:t>
            </a:r>
            <a:r>
              <a:rPr lang="en-US" sz="4000" b="1" dirty="0" err="1"/>
              <a:t>Medo</a:t>
            </a:r>
            <a:r>
              <a:rPr lang="en-US" sz="4000" b="1" dirty="0"/>
              <a:t>-Persian Empire (539-331BC)</a:t>
            </a:r>
          </a:p>
          <a:p>
            <a:pPr lvl="1"/>
            <a:r>
              <a:rPr lang="en-US" sz="4000" b="1" dirty="0"/>
              <a:t>Raised up = Persians</a:t>
            </a:r>
          </a:p>
          <a:p>
            <a:pPr lvl="2"/>
            <a:endParaRPr lang="en-US" sz="3800" b="1" dirty="0"/>
          </a:p>
        </p:txBody>
      </p:sp>
      <p:pic>
        <p:nvPicPr>
          <p:cNvPr id="4" name="Picture 3"/>
          <p:cNvPicPr>
            <a:picLocks noChangeAspect="1"/>
          </p:cNvPicPr>
          <p:nvPr/>
        </p:nvPicPr>
        <p:blipFill>
          <a:blip r:embed="rId3"/>
          <a:stretch>
            <a:fillRect/>
          </a:stretch>
        </p:blipFill>
        <p:spPr>
          <a:xfrm>
            <a:off x="6185192" y="2115271"/>
            <a:ext cx="6006808" cy="4805446"/>
          </a:xfrm>
          <a:prstGeom prst="rect">
            <a:avLst/>
          </a:prstGeom>
        </p:spPr>
      </p:pic>
    </p:spTree>
    <p:extLst>
      <p:ext uri="{BB962C8B-B14F-4D97-AF65-F5344CB8AC3E}">
        <p14:creationId xmlns:p14="http://schemas.microsoft.com/office/powerpoint/2010/main" val="17477177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The Second Beast</a:t>
            </a:r>
          </a:p>
        </p:txBody>
      </p:sp>
      <p:sp>
        <p:nvSpPr>
          <p:cNvPr id="5" name="Content Placeholder 2"/>
          <p:cNvSpPr txBox="1">
            <a:spLocks/>
          </p:cNvSpPr>
          <p:nvPr/>
        </p:nvSpPr>
        <p:spPr>
          <a:xfrm>
            <a:off x="-344980" y="1181818"/>
            <a:ext cx="11615352" cy="4712354"/>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lvl="1"/>
            <a:r>
              <a:rPr lang="en-US" sz="4000" b="1" dirty="0"/>
              <a:t>Bear = Medo-Persian Empire (539-331BC)</a:t>
            </a:r>
          </a:p>
          <a:p>
            <a:pPr lvl="1"/>
            <a:r>
              <a:rPr lang="en-US" sz="4000" b="1" dirty="0"/>
              <a:t>Raised up = Persians</a:t>
            </a:r>
          </a:p>
          <a:p>
            <a:pPr lvl="1"/>
            <a:r>
              <a:rPr lang="en-US" sz="4000" b="1" dirty="0"/>
              <a:t>Three ribs in it’s mouth</a:t>
            </a:r>
          </a:p>
        </p:txBody>
      </p:sp>
      <p:pic>
        <p:nvPicPr>
          <p:cNvPr id="4" name="Picture 3"/>
          <p:cNvPicPr>
            <a:picLocks noChangeAspect="1"/>
          </p:cNvPicPr>
          <p:nvPr/>
        </p:nvPicPr>
        <p:blipFill>
          <a:blip r:embed="rId3"/>
          <a:stretch>
            <a:fillRect/>
          </a:stretch>
        </p:blipFill>
        <p:spPr>
          <a:xfrm>
            <a:off x="6185192" y="2115271"/>
            <a:ext cx="6006808" cy="4805446"/>
          </a:xfrm>
          <a:prstGeom prst="rect">
            <a:avLst/>
          </a:prstGeom>
        </p:spPr>
      </p:pic>
      <p:pic>
        <p:nvPicPr>
          <p:cNvPr id="3" name="Picture 2"/>
          <p:cNvPicPr>
            <a:picLocks noChangeAspect="1"/>
          </p:cNvPicPr>
          <p:nvPr/>
        </p:nvPicPr>
        <p:blipFill>
          <a:blip r:embed="rId4"/>
          <a:stretch>
            <a:fillRect/>
          </a:stretch>
        </p:blipFill>
        <p:spPr>
          <a:xfrm>
            <a:off x="6185192" y="4653120"/>
            <a:ext cx="3879011" cy="2482105"/>
          </a:xfrm>
          <a:prstGeom prst="rect">
            <a:avLst/>
          </a:prstGeom>
        </p:spPr>
      </p:pic>
    </p:spTree>
    <p:extLst>
      <p:ext uri="{BB962C8B-B14F-4D97-AF65-F5344CB8AC3E}">
        <p14:creationId xmlns:p14="http://schemas.microsoft.com/office/powerpoint/2010/main" val="13604950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The Second Beast</a:t>
            </a:r>
          </a:p>
        </p:txBody>
      </p:sp>
      <p:sp>
        <p:nvSpPr>
          <p:cNvPr id="5" name="Content Placeholder 2"/>
          <p:cNvSpPr txBox="1">
            <a:spLocks/>
          </p:cNvSpPr>
          <p:nvPr/>
        </p:nvSpPr>
        <p:spPr>
          <a:xfrm>
            <a:off x="-344980" y="1181818"/>
            <a:ext cx="11615352" cy="4712354"/>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lvl="1"/>
            <a:r>
              <a:rPr lang="en-US" sz="4000" b="1" dirty="0"/>
              <a:t>Bear = </a:t>
            </a:r>
            <a:r>
              <a:rPr lang="en-US" sz="4000" b="1" dirty="0" err="1"/>
              <a:t>Medo</a:t>
            </a:r>
            <a:r>
              <a:rPr lang="en-US" sz="4000" b="1" dirty="0"/>
              <a:t>-Persian Empire (539-331BC)</a:t>
            </a:r>
          </a:p>
          <a:p>
            <a:pPr lvl="1"/>
            <a:r>
              <a:rPr lang="en-US" sz="4000" b="1" dirty="0"/>
              <a:t>Raised up = Persians</a:t>
            </a:r>
          </a:p>
          <a:p>
            <a:pPr lvl="1"/>
            <a:r>
              <a:rPr lang="en-US" sz="4000" b="1" dirty="0"/>
              <a:t>Three ribs in it’s mouth</a:t>
            </a:r>
          </a:p>
          <a:p>
            <a:pPr marL="457200" lvl="1" indent="0">
              <a:buNone/>
            </a:pPr>
            <a:r>
              <a:rPr lang="en-US" sz="3600" b="1" dirty="0"/>
              <a:t>Babylon, Lydia, and Egypt</a:t>
            </a:r>
          </a:p>
          <a:p>
            <a:pPr lvl="1"/>
            <a:endParaRPr lang="en-US" sz="3800" b="1" dirty="0"/>
          </a:p>
          <a:p>
            <a:pPr lvl="2"/>
            <a:endParaRPr lang="en-US" sz="3800" b="1" dirty="0"/>
          </a:p>
        </p:txBody>
      </p:sp>
      <p:pic>
        <p:nvPicPr>
          <p:cNvPr id="4" name="Picture 3"/>
          <p:cNvPicPr>
            <a:picLocks noChangeAspect="1"/>
          </p:cNvPicPr>
          <p:nvPr/>
        </p:nvPicPr>
        <p:blipFill>
          <a:blip r:embed="rId3"/>
          <a:stretch>
            <a:fillRect/>
          </a:stretch>
        </p:blipFill>
        <p:spPr>
          <a:xfrm>
            <a:off x="6185192" y="2115271"/>
            <a:ext cx="6006808" cy="4805446"/>
          </a:xfrm>
          <a:prstGeom prst="rect">
            <a:avLst/>
          </a:prstGeom>
        </p:spPr>
      </p:pic>
      <p:pic>
        <p:nvPicPr>
          <p:cNvPr id="3" name="Picture 2"/>
          <p:cNvPicPr>
            <a:picLocks noChangeAspect="1"/>
          </p:cNvPicPr>
          <p:nvPr/>
        </p:nvPicPr>
        <p:blipFill>
          <a:blip r:embed="rId4"/>
          <a:stretch>
            <a:fillRect/>
          </a:stretch>
        </p:blipFill>
        <p:spPr>
          <a:xfrm>
            <a:off x="6185192" y="4653120"/>
            <a:ext cx="3879011" cy="2482105"/>
          </a:xfrm>
          <a:prstGeom prst="rect">
            <a:avLst/>
          </a:prstGeom>
        </p:spPr>
      </p:pic>
    </p:spTree>
    <p:extLst>
      <p:ext uri="{BB962C8B-B14F-4D97-AF65-F5344CB8AC3E}">
        <p14:creationId xmlns:p14="http://schemas.microsoft.com/office/powerpoint/2010/main" val="41962184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The Second Beast</a:t>
            </a:r>
          </a:p>
        </p:txBody>
      </p:sp>
      <p:sp>
        <p:nvSpPr>
          <p:cNvPr id="5" name="Content Placeholder 2"/>
          <p:cNvSpPr txBox="1">
            <a:spLocks/>
          </p:cNvSpPr>
          <p:nvPr/>
        </p:nvSpPr>
        <p:spPr>
          <a:xfrm>
            <a:off x="-344980" y="1181818"/>
            <a:ext cx="11615352" cy="4712354"/>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lvl="1"/>
            <a:r>
              <a:rPr lang="en-US" sz="4000" b="1" dirty="0"/>
              <a:t>Bear = </a:t>
            </a:r>
            <a:r>
              <a:rPr lang="en-US" sz="4000" b="1" dirty="0" err="1"/>
              <a:t>Medo</a:t>
            </a:r>
            <a:r>
              <a:rPr lang="en-US" sz="4000" b="1" dirty="0"/>
              <a:t>-Persian Empire (539-331BC)</a:t>
            </a:r>
          </a:p>
          <a:p>
            <a:pPr lvl="1"/>
            <a:r>
              <a:rPr lang="en-US" sz="4000" b="1" dirty="0"/>
              <a:t>Raised up = Persians</a:t>
            </a:r>
          </a:p>
          <a:p>
            <a:pPr lvl="1"/>
            <a:r>
              <a:rPr lang="en-US" sz="4000" b="1" dirty="0"/>
              <a:t>Three ribs in it’s mouth</a:t>
            </a:r>
          </a:p>
          <a:p>
            <a:pPr marL="457200" lvl="1" indent="0">
              <a:buNone/>
            </a:pPr>
            <a:r>
              <a:rPr lang="en-US" sz="3600" b="1" dirty="0"/>
              <a:t>Babylon, Lydia, and Egypt</a:t>
            </a:r>
          </a:p>
          <a:p>
            <a:pPr lvl="1"/>
            <a:r>
              <a:rPr lang="en-US" sz="4000" b="1" dirty="0"/>
              <a:t>“arise, devour</a:t>
            </a:r>
          </a:p>
          <a:p>
            <a:pPr marL="457200" lvl="1" indent="0">
              <a:buNone/>
            </a:pPr>
            <a:r>
              <a:rPr lang="en-US" sz="4000" b="1" dirty="0"/>
              <a:t>     much flesh”</a:t>
            </a:r>
            <a:endParaRPr lang="en-US" sz="3800" b="1" dirty="0"/>
          </a:p>
          <a:p>
            <a:pPr lvl="2"/>
            <a:endParaRPr lang="en-US" sz="3800" b="1" dirty="0"/>
          </a:p>
        </p:txBody>
      </p:sp>
      <p:pic>
        <p:nvPicPr>
          <p:cNvPr id="4" name="Picture 3"/>
          <p:cNvPicPr>
            <a:picLocks noChangeAspect="1"/>
          </p:cNvPicPr>
          <p:nvPr/>
        </p:nvPicPr>
        <p:blipFill>
          <a:blip r:embed="rId3"/>
          <a:stretch>
            <a:fillRect/>
          </a:stretch>
        </p:blipFill>
        <p:spPr>
          <a:xfrm>
            <a:off x="6185192" y="2115271"/>
            <a:ext cx="6006808" cy="4805446"/>
          </a:xfrm>
          <a:prstGeom prst="rect">
            <a:avLst/>
          </a:prstGeom>
        </p:spPr>
      </p:pic>
      <p:pic>
        <p:nvPicPr>
          <p:cNvPr id="3" name="Picture 2"/>
          <p:cNvPicPr>
            <a:picLocks noChangeAspect="1"/>
          </p:cNvPicPr>
          <p:nvPr/>
        </p:nvPicPr>
        <p:blipFill>
          <a:blip r:embed="rId4"/>
          <a:stretch>
            <a:fillRect/>
          </a:stretch>
        </p:blipFill>
        <p:spPr>
          <a:xfrm>
            <a:off x="6185192" y="4653120"/>
            <a:ext cx="3879011" cy="2482105"/>
          </a:xfrm>
          <a:prstGeom prst="rect">
            <a:avLst/>
          </a:prstGeom>
        </p:spPr>
      </p:pic>
    </p:spTree>
    <p:extLst>
      <p:ext uri="{BB962C8B-B14F-4D97-AF65-F5344CB8AC3E}">
        <p14:creationId xmlns:p14="http://schemas.microsoft.com/office/powerpoint/2010/main" val="4587057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The Third Beast</a:t>
            </a:r>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6054570" y="392863"/>
            <a:ext cx="6930234" cy="6620412"/>
          </a:xfrm>
          <a:prstGeom prst="rect">
            <a:avLst/>
          </a:prstGeom>
        </p:spPr>
      </p:pic>
      <p:sp>
        <p:nvSpPr>
          <p:cNvPr id="5" name="Content Placeholder 2"/>
          <p:cNvSpPr txBox="1">
            <a:spLocks/>
          </p:cNvSpPr>
          <p:nvPr/>
        </p:nvSpPr>
        <p:spPr>
          <a:xfrm>
            <a:off x="-344980" y="1181818"/>
            <a:ext cx="11615352" cy="4712354"/>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lvl="1"/>
            <a:r>
              <a:rPr lang="en-US" sz="4000" b="1" dirty="0"/>
              <a:t>Leopard</a:t>
            </a:r>
            <a:endParaRPr lang="en-US" sz="3800" b="1" dirty="0"/>
          </a:p>
        </p:txBody>
      </p:sp>
    </p:spTree>
    <p:extLst>
      <p:ext uri="{BB962C8B-B14F-4D97-AF65-F5344CB8AC3E}">
        <p14:creationId xmlns:p14="http://schemas.microsoft.com/office/powerpoint/2010/main" val="8114375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The Third Beast</a:t>
            </a:r>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6054570" y="392863"/>
            <a:ext cx="6930234" cy="6620412"/>
          </a:xfrm>
          <a:prstGeom prst="rect">
            <a:avLst/>
          </a:prstGeom>
        </p:spPr>
      </p:pic>
      <p:sp>
        <p:nvSpPr>
          <p:cNvPr id="5" name="Content Placeholder 2"/>
          <p:cNvSpPr txBox="1">
            <a:spLocks/>
          </p:cNvSpPr>
          <p:nvPr/>
        </p:nvSpPr>
        <p:spPr>
          <a:xfrm>
            <a:off x="-344980" y="1181818"/>
            <a:ext cx="11615352" cy="4712354"/>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lvl="1"/>
            <a:r>
              <a:rPr lang="en-US" sz="4000" b="1" dirty="0"/>
              <a:t>Leopard = Alexander the Great </a:t>
            </a:r>
            <a:r>
              <a:rPr lang="en-US" sz="3200" b="1" dirty="0"/>
              <a:t>(336-323BC)</a:t>
            </a:r>
            <a:endParaRPr lang="en-US" sz="4000" b="1" dirty="0"/>
          </a:p>
          <a:p>
            <a:pPr lvl="2"/>
            <a:endParaRPr lang="en-US" sz="3800" b="1" dirty="0"/>
          </a:p>
        </p:txBody>
      </p:sp>
    </p:spTree>
    <p:extLst>
      <p:ext uri="{BB962C8B-B14F-4D97-AF65-F5344CB8AC3E}">
        <p14:creationId xmlns:p14="http://schemas.microsoft.com/office/powerpoint/2010/main" val="22464145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The Third Beast</a:t>
            </a:r>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6054570" y="392863"/>
            <a:ext cx="6930234" cy="6620412"/>
          </a:xfrm>
          <a:prstGeom prst="rect">
            <a:avLst/>
          </a:prstGeom>
        </p:spPr>
      </p:pic>
      <p:sp>
        <p:nvSpPr>
          <p:cNvPr id="5" name="Content Placeholder 2"/>
          <p:cNvSpPr txBox="1">
            <a:spLocks/>
          </p:cNvSpPr>
          <p:nvPr/>
        </p:nvSpPr>
        <p:spPr>
          <a:xfrm>
            <a:off x="-344980" y="1181818"/>
            <a:ext cx="11615352" cy="4712354"/>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lvl="1"/>
            <a:r>
              <a:rPr lang="en-US" sz="4000" b="1" dirty="0"/>
              <a:t>Leopard = Alexander the Great </a:t>
            </a:r>
            <a:r>
              <a:rPr lang="en-US" sz="3200" b="1" dirty="0"/>
              <a:t>(336-323BC)</a:t>
            </a:r>
            <a:endParaRPr lang="en-US" sz="4000" b="1" dirty="0"/>
          </a:p>
          <a:p>
            <a:pPr lvl="1"/>
            <a:r>
              <a:rPr lang="en-US" sz="4000" b="1" dirty="0"/>
              <a:t>Four wings = speed</a:t>
            </a:r>
          </a:p>
          <a:p>
            <a:pPr lvl="2"/>
            <a:endParaRPr lang="en-US" sz="3800" b="1" dirty="0"/>
          </a:p>
        </p:txBody>
      </p:sp>
    </p:spTree>
    <p:extLst>
      <p:ext uri="{BB962C8B-B14F-4D97-AF65-F5344CB8AC3E}">
        <p14:creationId xmlns:p14="http://schemas.microsoft.com/office/powerpoint/2010/main" val="20420695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The Third Beast</a:t>
            </a:r>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6054570" y="392863"/>
            <a:ext cx="6930234" cy="6620412"/>
          </a:xfrm>
          <a:prstGeom prst="rect">
            <a:avLst/>
          </a:prstGeom>
        </p:spPr>
      </p:pic>
      <p:sp>
        <p:nvSpPr>
          <p:cNvPr id="5" name="Content Placeholder 2"/>
          <p:cNvSpPr txBox="1">
            <a:spLocks/>
          </p:cNvSpPr>
          <p:nvPr/>
        </p:nvSpPr>
        <p:spPr>
          <a:xfrm>
            <a:off x="-344980" y="1181818"/>
            <a:ext cx="11615352" cy="4712354"/>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lvl="1"/>
            <a:r>
              <a:rPr lang="en-US" sz="4000" b="1" dirty="0"/>
              <a:t>Leopard = Alexander the Great </a:t>
            </a:r>
            <a:r>
              <a:rPr lang="en-US" sz="3200" b="1" dirty="0"/>
              <a:t>(336-323BC)</a:t>
            </a:r>
            <a:endParaRPr lang="en-US" sz="4000" b="1" dirty="0"/>
          </a:p>
          <a:p>
            <a:pPr lvl="1"/>
            <a:r>
              <a:rPr lang="en-US" sz="4000" b="1" dirty="0"/>
              <a:t>Four wings = speed</a:t>
            </a:r>
          </a:p>
          <a:p>
            <a:pPr lvl="1"/>
            <a:r>
              <a:rPr lang="en-US" sz="4000" b="1" dirty="0"/>
              <a:t>Four heads = 4 Generals</a:t>
            </a:r>
            <a:endParaRPr lang="en-US" sz="3600" b="1" dirty="0"/>
          </a:p>
        </p:txBody>
      </p:sp>
    </p:spTree>
    <p:extLst>
      <p:ext uri="{BB962C8B-B14F-4D97-AF65-F5344CB8AC3E}">
        <p14:creationId xmlns:p14="http://schemas.microsoft.com/office/powerpoint/2010/main" val="3440750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The Third Beast</a:t>
            </a:r>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6054570" y="392863"/>
            <a:ext cx="6930234" cy="6620412"/>
          </a:xfrm>
          <a:prstGeom prst="rect">
            <a:avLst/>
          </a:prstGeom>
        </p:spPr>
      </p:pic>
      <p:sp>
        <p:nvSpPr>
          <p:cNvPr id="5" name="Content Placeholder 2"/>
          <p:cNvSpPr txBox="1">
            <a:spLocks/>
          </p:cNvSpPr>
          <p:nvPr/>
        </p:nvSpPr>
        <p:spPr>
          <a:xfrm>
            <a:off x="-344980" y="1181818"/>
            <a:ext cx="11615352" cy="4712354"/>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lvl="1"/>
            <a:r>
              <a:rPr lang="en-US" sz="4000" b="1" dirty="0"/>
              <a:t>Leopard = Alexander the Great </a:t>
            </a:r>
            <a:r>
              <a:rPr lang="en-US" sz="3200" b="1" dirty="0"/>
              <a:t>(336-323BC)</a:t>
            </a:r>
            <a:endParaRPr lang="en-US" sz="4000" b="1" dirty="0"/>
          </a:p>
          <a:p>
            <a:pPr lvl="1"/>
            <a:r>
              <a:rPr lang="en-US" sz="4000" b="1" dirty="0"/>
              <a:t>Four wings = speed</a:t>
            </a:r>
          </a:p>
          <a:p>
            <a:pPr lvl="1"/>
            <a:r>
              <a:rPr lang="en-US" sz="4000" b="1" dirty="0"/>
              <a:t>Four heads = 4 Generals</a:t>
            </a:r>
            <a:endParaRPr lang="en-US" sz="3600" b="1" dirty="0"/>
          </a:p>
          <a:p>
            <a:pPr lvl="1"/>
            <a:r>
              <a:rPr lang="en-US" sz="4000" b="1" dirty="0"/>
              <a:t>Dominion</a:t>
            </a:r>
            <a:endParaRPr lang="en-US" sz="3800" b="1" dirty="0"/>
          </a:p>
          <a:p>
            <a:pPr lvl="2"/>
            <a:endParaRPr lang="en-US" sz="3800" b="1" dirty="0"/>
          </a:p>
        </p:txBody>
      </p:sp>
    </p:spTree>
    <p:extLst>
      <p:ext uri="{BB962C8B-B14F-4D97-AF65-F5344CB8AC3E}">
        <p14:creationId xmlns:p14="http://schemas.microsoft.com/office/powerpoint/2010/main" val="30533891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The Fourth Beast</a:t>
            </a:r>
          </a:p>
        </p:txBody>
      </p:sp>
      <p:sp>
        <p:nvSpPr>
          <p:cNvPr id="5" name="Content Placeholder 2"/>
          <p:cNvSpPr txBox="1">
            <a:spLocks/>
          </p:cNvSpPr>
          <p:nvPr/>
        </p:nvSpPr>
        <p:spPr>
          <a:xfrm>
            <a:off x="-344980" y="1181818"/>
            <a:ext cx="11615352" cy="4712354"/>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lvl="1"/>
            <a:r>
              <a:rPr lang="en-US" sz="4000" b="1" dirty="0"/>
              <a:t>Future prophecy</a:t>
            </a:r>
            <a:endParaRPr lang="en-US" sz="3800" b="1" dirty="0"/>
          </a:p>
          <a:p>
            <a:pPr lvl="2"/>
            <a:endParaRPr lang="en-US" sz="3800" b="1" dirty="0"/>
          </a:p>
        </p:txBody>
      </p:sp>
    </p:spTree>
    <p:extLst>
      <p:ext uri="{BB962C8B-B14F-4D97-AF65-F5344CB8AC3E}">
        <p14:creationId xmlns:p14="http://schemas.microsoft.com/office/powerpoint/2010/main" val="19256638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232" y="592282"/>
            <a:ext cx="11615352" cy="6265718"/>
          </a:xfrm>
        </p:spPr>
        <p:txBody>
          <a:bodyPr>
            <a:noAutofit/>
          </a:bodyPr>
          <a:lstStyle/>
          <a:p>
            <a:pPr marL="457200" lvl="1" indent="0">
              <a:spcBef>
                <a:spcPts val="0"/>
              </a:spcBef>
              <a:buNone/>
            </a:pPr>
            <a:r>
              <a:rPr lang="en-US" sz="4800" dirty="0"/>
              <a:t>Two weeks ago – False prophecies </a:t>
            </a:r>
          </a:p>
          <a:p>
            <a:pPr marL="457200" lvl="1" indent="0">
              <a:spcBef>
                <a:spcPts val="0"/>
              </a:spcBef>
              <a:buNone/>
            </a:pPr>
            <a:endParaRPr lang="en-US" sz="4800" dirty="0"/>
          </a:p>
          <a:p>
            <a:pPr marL="457200" lvl="1" indent="0">
              <a:spcBef>
                <a:spcPts val="0"/>
              </a:spcBef>
              <a:buNone/>
            </a:pPr>
            <a:endParaRPr lang="en-US" sz="4800" dirty="0"/>
          </a:p>
        </p:txBody>
      </p:sp>
    </p:spTree>
    <p:extLst>
      <p:ext uri="{BB962C8B-B14F-4D97-AF65-F5344CB8AC3E}">
        <p14:creationId xmlns:p14="http://schemas.microsoft.com/office/powerpoint/2010/main" val="30325379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97654" y="905522"/>
            <a:ext cx="8762261" cy="5952477"/>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en-US" sz="3600" dirty="0"/>
              <a:t>Daniel 8:1–8 (NKJV) </a:t>
            </a:r>
          </a:p>
          <a:p>
            <a:pPr marL="0" indent="0">
              <a:buNone/>
            </a:pPr>
            <a:r>
              <a:rPr lang="en-US" sz="3600" baseline="30000" dirty="0"/>
              <a:t>1</a:t>
            </a:r>
            <a:r>
              <a:rPr lang="en-US" sz="3600" dirty="0"/>
              <a:t>In the third year of the reign of King Belshazzar a vision appeared to me—to me, Daniel—after the one that appeared to me the first time. </a:t>
            </a:r>
          </a:p>
          <a:p>
            <a:pPr marL="0" indent="0">
              <a:buNone/>
            </a:pPr>
            <a:r>
              <a:rPr lang="en-US" sz="3600" baseline="30000" dirty="0"/>
              <a:t>2</a:t>
            </a:r>
            <a:r>
              <a:rPr lang="en-US" sz="3600" dirty="0"/>
              <a:t>I saw in the vision, and it so happened while I was looking, that I was in </a:t>
            </a:r>
            <a:r>
              <a:rPr lang="en-US" sz="3600" dirty="0" err="1"/>
              <a:t>Shushan</a:t>
            </a:r>
            <a:r>
              <a:rPr lang="en-US" sz="3600" dirty="0"/>
              <a:t>, the citadel, which is in the province of Elam; and I saw in the vision that I was by the River </a:t>
            </a:r>
            <a:r>
              <a:rPr lang="en-US" sz="3600" dirty="0" err="1"/>
              <a:t>Ulai</a:t>
            </a:r>
            <a:r>
              <a:rPr lang="en-US" sz="3600" dirty="0"/>
              <a:t>. </a:t>
            </a:r>
          </a:p>
          <a:p>
            <a:pPr marL="914400" lvl="2" indent="0">
              <a:buNone/>
            </a:pPr>
            <a:endParaRPr lang="en-US" sz="3800" b="1" dirty="0"/>
          </a:p>
        </p:txBody>
      </p:sp>
    </p:spTree>
    <p:extLst>
      <p:ext uri="{BB962C8B-B14F-4D97-AF65-F5344CB8AC3E}">
        <p14:creationId xmlns:p14="http://schemas.microsoft.com/office/powerpoint/2010/main" val="12440915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97654" y="905522"/>
            <a:ext cx="10528917" cy="5952477"/>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en-US" sz="3600" baseline="30000" dirty="0"/>
              <a:t>3</a:t>
            </a:r>
            <a:r>
              <a:rPr lang="en-US" sz="3600" dirty="0"/>
              <a:t>Then I lifted my eyes and saw, and there, standing beside the river, was a ram which had two horns, and the two horns were high; but one was higher than the other, and the higher one came up last. </a:t>
            </a:r>
          </a:p>
          <a:p>
            <a:pPr marL="0" indent="0">
              <a:buNone/>
            </a:pPr>
            <a:r>
              <a:rPr lang="en-US" sz="3600" baseline="30000" dirty="0"/>
              <a:t>4</a:t>
            </a:r>
            <a:r>
              <a:rPr lang="en-US" sz="3600" dirty="0"/>
              <a:t>I saw the ram pushing westward, northward, and southward, so that no animal could withstand him; nor was there any that could deliver from his hand, but he did according to his will and became great. </a:t>
            </a:r>
          </a:p>
          <a:p>
            <a:pPr marL="0" indent="0">
              <a:buNone/>
            </a:pPr>
            <a:endParaRPr lang="en-US" sz="3600" dirty="0"/>
          </a:p>
          <a:p>
            <a:pPr marL="914400" lvl="2" indent="0">
              <a:buNone/>
            </a:pPr>
            <a:endParaRPr lang="en-US" sz="3800" b="1" dirty="0"/>
          </a:p>
        </p:txBody>
      </p:sp>
    </p:spTree>
    <p:extLst>
      <p:ext uri="{BB962C8B-B14F-4D97-AF65-F5344CB8AC3E}">
        <p14:creationId xmlns:p14="http://schemas.microsoft.com/office/powerpoint/2010/main" val="11377193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97654" y="905522"/>
            <a:ext cx="10528917" cy="5952477"/>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en-US" sz="3600" dirty="0"/>
              <a:t>	</a:t>
            </a:r>
          </a:p>
          <a:p>
            <a:pPr marL="0" indent="0">
              <a:buNone/>
            </a:pPr>
            <a:r>
              <a:rPr lang="en-US" sz="3600" b="1" dirty="0"/>
              <a:t>   The Interpretation:</a:t>
            </a:r>
          </a:p>
          <a:p>
            <a:pPr marL="0" indent="0">
              <a:buNone/>
            </a:pPr>
            <a:r>
              <a:rPr lang="en-US" sz="3600" baseline="30000" dirty="0"/>
              <a:t>20</a:t>
            </a:r>
            <a:r>
              <a:rPr lang="en-US" sz="3600" dirty="0"/>
              <a:t>The ram which you saw, having the two horns—they are the kings of Media and Persia. </a:t>
            </a:r>
          </a:p>
          <a:p>
            <a:pPr marL="0" indent="0">
              <a:buNone/>
            </a:pPr>
            <a:endParaRPr lang="en-US" sz="3600" dirty="0"/>
          </a:p>
          <a:p>
            <a:pPr marL="914400" lvl="2" indent="0">
              <a:buNone/>
            </a:pPr>
            <a:endParaRPr lang="en-US" sz="3800" b="1" dirty="0"/>
          </a:p>
        </p:txBody>
      </p:sp>
    </p:spTree>
    <p:extLst>
      <p:ext uri="{BB962C8B-B14F-4D97-AF65-F5344CB8AC3E}">
        <p14:creationId xmlns:p14="http://schemas.microsoft.com/office/powerpoint/2010/main" val="38978014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97654" y="905522"/>
            <a:ext cx="10528917" cy="5952477"/>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en-US" sz="3600" dirty="0"/>
              <a:t>	</a:t>
            </a:r>
          </a:p>
          <a:p>
            <a:r>
              <a:rPr lang="en-US" sz="4000" b="1" dirty="0"/>
              <a:t>Ram </a:t>
            </a:r>
            <a:endParaRPr lang="en-US" sz="3600" dirty="0"/>
          </a:p>
          <a:p>
            <a:pPr marL="914400" lvl="2" indent="0">
              <a:buNone/>
            </a:pPr>
            <a:endParaRPr lang="en-US" sz="3800" b="1" dirty="0"/>
          </a:p>
        </p:txBody>
      </p:sp>
      <p:pic>
        <p:nvPicPr>
          <p:cNvPr id="3" name="Picture 2"/>
          <p:cNvPicPr>
            <a:picLocks noChangeAspect="1"/>
          </p:cNvPicPr>
          <p:nvPr/>
        </p:nvPicPr>
        <p:blipFill rotWithShape="1">
          <a:blip r:embed="rId3"/>
          <a:srcRect r="58850" b="54193"/>
          <a:stretch/>
        </p:blipFill>
        <p:spPr>
          <a:xfrm>
            <a:off x="7836462" y="2273147"/>
            <a:ext cx="4226035" cy="3528213"/>
          </a:xfrm>
          <a:prstGeom prst="rect">
            <a:avLst/>
          </a:prstGeom>
        </p:spPr>
      </p:pic>
    </p:spTree>
    <p:extLst>
      <p:ext uri="{BB962C8B-B14F-4D97-AF65-F5344CB8AC3E}">
        <p14:creationId xmlns:p14="http://schemas.microsoft.com/office/powerpoint/2010/main" val="14476282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97654" y="905522"/>
            <a:ext cx="10528917" cy="5952477"/>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en-US" sz="3600" dirty="0"/>
              <a:t>	</a:t>
            </a:r>
          </a:p>
          <a:p>
            <a:r>
              <a:rPr lang="en-US" sz="4000" b="1" dirty="0"/>
              <a:t>Ram – Medo-Persians (539-330BC)</a:t>
            </a:r>
          </a:p>
          <a:p>
            <a:pPr marL="0" indent="0">
              <a:buNone/>
            </a:pPr>
            <a:endParaRPr lang="en-US" sz="3600" dirty="0"/>
          </a:p>
          <a:p>
            <a:pPr marL="914400" lvl="2" indent="0">
              <a:buNone/>
            </a:pPr>
            <a:endParaRPr lang="en-US" sz="3800" b="1" dirty="0"/>
          </a:p>
        </p:txBody>
      </p:sp>
      <p:pic>
        <p:nvPicPr>
          <p:cNvPr id="3" name="Picture 2"/>
          <p:cNvPicPr>
            <a:picLocks noChangeAspect="1"/>
          </p:cNvPicPr>
          <p:nvPr/>
        </p:nvPicPr>
        <p:blipFill rotWithShape="1">
          <a:blip r:embed="rId3"/>
          <a:srcRect r="58850" b="54193"/>
          <a:stretch/>
        </p:blipFill>
        <p:spPr>
          <a:xfrm>
            <a:off x="7836462" y="2273147"/>
            <a:ext cx="4226035" cy="3528213"/>
          </a:xfrm>
          <a:prstGeom prst="rect">
            <a:avLst/>
          </a:prstGeom>
        </p:spPr>
      </p:pic>
    </p:spTree>
    <p:extLst>
      <p:ext uri="{BB962C8B-B14F-4D97-AF65-F5344CB8AC3E}">
        <p14:creationId xmlns:p14="http://schemas.microsoft.com/office/powerpoint/2010/main" val="12138726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97654" y="905522"/>
            <a:ext cx="10528917" cy="5952477"/>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en-US" sz="3600" dirty="0"/>
              <a:t>	</a:t>
            </a:r>
          </a:p>
          <a:p>
            <a:r>
              <a:rPr lang="en-US" sz="4000" b="1" dirty="0"/>
              <a:t>Ram – Medo-Persians (539-330BC)</a:t>
            </a:r>
          </a:p>
          <a:p>
            <a:r>
              <a:rPr lang="en-US" sz="4000" b="1" dirty="0"/>
              <a:t>Two horns – Media and Persia</a:t>
            </a:r>
          </a:p>
          <a:p>
            <a:pPr marL="0" indent="0">
              <a:buNone/>
            </a:pPr>
            <a:endParaRPr lang="en-US" sz="3600" dirty="0"/>
          </a:p>
          <a:p>
            <a:pPr marL="914400" lvl="2" indent="0">
              <a:buNone/>
            </a:pPr>
            <a:endParaRPr lang="en-US" sz="3800" b="1" dirty="0"/>
          </a:p>
        </p:txBody>
      </p:sp>
      <p:pic>
        <p:nvPicPr>
          <p:cNvPr id="3" name="Picture 2"/>
          <p:cNvPicPr>
            <a:picLocks noChangeAspect="1"/>
          </p:cNvPicPr>
          <p:nvPr/>
        </p:nvPicPr>
        <p:blipFill rotWithShape="1">
          <a:blip r:embed="rId3"/>
          <a:srcRect r="58850" b="54193"/>
          <a:stretch/>
        </p:blipFill>
        <p:spPr>
          <a:xfrm>
            <a:off x="7836462" y="2273147"/>
            <a:ext cx="4226035" cy="3528213"/>
          </a:xfrm>
          <a:prstGeom prst="rect">
            <a:avLst/>
          </a:prstGeom>
        </p:spPr>
      </p:pic>
    </p:spTree>
    <p:extLst>
      <p:ext uri="{BB962C8B-B14F-4D97-AF65-F5344CB8AC3E}">
        <p14:creationId xmlns:p14="http://schemas.microsoft.com/office/powerpoint/2010/main" val="18370172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97654" y="905522"/>
            <a:ext cx="10528917" cy="5952477"/>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en-US" sz="3600" dirty="0"/>
              <a:t>	</a:t>
            </a:r>
          </a:p>
          <a:p>
            <a:r>
              <a:rPr lang="en-US" sz="4000" b="1" dirty="0"/>
              <a:t>Ram – Medo-Persians (539-330BC)</a:t>
            </a:r>
          </a:p>
          <a:p>
            <a:r>
              <a:rPr lang="en-US" sz="4000" b="1" dirty="0"/>
              <a:t>Two horns – Media and Persia</a:t>
            </a:r>
          </a:p>
          <a:p>
            <a:r>
              <a:rPr lang="en-US" sz="4000" b="1" dirty="0"/>
              <a:t>One came up last - Persia</a:t>
            </a:r>
          </a:p>
          <a:p>
            <a:pPr marL="914400" lvl="2" indent="0">
              <a:buNone/>
            </a:pPr>
            <a:endParaRPr lang="en-US" sz="3800" b="1" dirty="0"/>
          </a:p>
        </p:txBody>
      </p:sp>
      <p:pic>
        <p:nvPicPr>
          <p:cNvPr id="3" name="Picture 2"/>
          <p:cNvPicPr>
            <a:picLocks noChangeAspect="1"/>
          </p:cNvPicPr>
          <p:nvPr/>
        </p:nvPicPr>
        <p:blipFill rotWithShape="1">
          <a:blip r:embed="rId3"/>
          <a:srcRect r="58850" b="54193"/>
          <a:stretch/>
        </p:blipFill>
        <p:spPr>
          <a:xfrm>
            <a:off x="7836462" y="2273147"/>
            <a:ext cx="4226035" cy="3528213"/>
          </a:xfrm>
          <a:prstGeom prst="rect">
            <a:avLst/>
          </a:prstGeom>
        </p:spPr>
      </p:pic>
    </p:spTree>
    <p:extLst>
      <p:ext uri="{BB962C8B-B14F-4D97-AF65-F5344CB8AC3E}">
        <p14:creationId xmlns:p14="http://schemas.microsoft.com/office/powerpoint/2010/main" val="10239646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97654" y="905522"/>
            <a:ext cx="10528917" cy="5952477"/>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en-US" sz="3600" dirty="0"/>
              <a:t>	</a:t>
            </a:r>
          </a:p>
          <a:p>
            <a:r>
              <a:rPr lang="en-US" sz="4000" b="1" dirty="0"/>
              <a:t>Ram – Medo-Persians (539-330BC)</a:t>
            </a:r>
          </a:p>
          <a:p>
            <a:r>
              <a:rPr lang="en-US" sz="4000" b="1" dirty="0"/>
              <a:t>Two horns – Media and Persia</a:t>
            </a:r>
          </a:p>
          <a:p>
            <a:r>
              <a:rPr lang="en-US" sz="4000" b="1" dirty="0"/>
              <a:t>One came up last - Persia</a:t>
            </a:r>
          </a:p>
          <a:p>
            <a:r>
              <a:rPr lang="en-US" sz="4000" b="1" dirty="0"/>
              <a:t>But it was higher – In prestige</a:t>
            </a:r>
          </a:p>
          <a:p>
            <a:pPr marL="0" indent="0">
              <a:buNone/>
            </a:pPr>
            <a:endParaRPr lang="en-US" sz="3600" dirty="0"/>
          </a:p>
          <a:p>
            <a:pPr marL="914400" lvl="2" indent="0">
              <a:buNone/>
            </a:pPr>
            <a:endParaRPr lang="en-US" sz="3800" b="1" dirty="0"/>
          </a:p>
        </p:txBody>
      </p:sp>
      <p:pic>
        <p:nvPicPr>
          <p:cNvPr id="3" name="Picture 2"/>
          <p:cNvPicPr>
            <a:picLocks noChangeAspect="1"/>
          </p:cNvPicPr>
          <p:nvPr/>
        </p:nvPicPr>
        <p:blipFill rotWithShape="1">
          <a:blip r:embed="rId3"/>
          <a:srcRect r="58850" b="54193"/>
          <a:stretch/>
        </p:blipFill>
        <p:spPr>
          <a:xfrm>
            <a:off x="7836462" y="2273147"/>
            <a:ext cx="4226035" cy="3528213"/>
          </a:xfrm>
          <a:prstGeom prst="rect">
            <a:avLst/>
          </a:prstGeom>
        </p:spPr>
      </p:pic>
    </p:spTree>
    <p:extLst>
      <p:ext uri="{BB962C8B-B14F-4D97-AF65-F5344CB8AC3E}">
        <p14:creationId xmlns:p14="http://schemas.microsoft.com/office/powerpoint/2010/main" val="28907915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97654" y="905522"/>
            <a:ext cx="10528917" cy="5952477"/>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en-US" sz="3600" baseline="30000" dirty="0"/>
              <a:t>5</a:t>
            </a:r>
            <a:r>
              <a:rPr lang="en-US" sz="3600" dirty="0"/>
              <a:t>And as I was considering, suddenly a male goat came from the west, across the surface of the whole earth, without touching the ground; and the goat had a notable horn between his eyes. </a:t>
            </a:r>
          </a:p>
          <a:p>
            <a:pPr marL="0" indent="0">
              <a:buNone/>
            </a:pPr>
            <a:r>
              <a:rPr lang="en-US" sz="3600" baseline="30000" dirty="0"/>
              <a:t>6</a:t>
            </a:r>
            <a:r>
              <a:rPr lang="en-US" sz="3600" dirty="0"/>
              <a:t>Then he came to the ram that had two horns, which I had seen standing beside the river, and ran at him with furious power. </a:t>
            </a:r>
          </a:p>
          <a:p>
            <a:pPr marL="0" indent="0">
              <a:buNone/>
            </a:pPr>
            <a:endParaRPr lang="en-US" sz="3600" dirty="0"/>
          </a:p>
          <a:p>
            <a:pPr marL="914400" lvl="2" indent="0">
              <a:buNone/>
            </a:pPr>
            <a:endParaRPr lang="en-US" sz="3800" b="1" dirty="0"/>
          </a:p>
          <a:p>
            <a:pPr marL="914400" lvl="2" indent="0">
              <a:buNone/>
            </a:pPr>
            <a:endParaRPr lang="en-US" sz="3800" b="1" dirty="0"/>
          </a:p>
        </p:txBody>
      </p:sp>
    </p:spTree>
    <p:extLst>
      <p:ext uri="{BB962C8B-B14F-4D97-AF65-F5344CB8AC3E}">
        <p14:creationId xmlns:p14="http://schemas.microsoft.com/office/powerpoint/2010/main" val="17281861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97654" y="905522"/>
            <a:ext cx="11228829" cy="5952477"/>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en-US" sz="3600" baseline="30000" dirty="0"/>
              <a:t>7</a:t>
            </a:r>
            <a:r>
              <a:rPr lang="en-US" sz="3600" dirty="0"/>
              <a:t>And I saw him confronting the ram; he was moved with rage against him, attacked the ram, and broke his two horns. There was no power in the ram to withstand him, but he cast him down to the ground and trampled him; and there was no one that could deliver the ram from his hand. </a:t>
            </a:r>
          </a:p>
          <a:p>
            <a:pPr marL="0" indent="0">
              <a:buNone/>
            </a:pPr>
            <a:r>
              <a:rPr lang="en-US" sz="3600" baseline="30000" dirty="0"/>
              <a:t>8</a:t>
            </a:r>
            <a:r>
              <a:rPr lang="en-US" sz="3600" dirty="0"/>
              <a:t>Therefore the male goat grew very great; but when he became strong, the large horn was broken, and in place of it four notable ones came up toward the four winds of heaven. </a:t>
            </a:r>
          </a:p>
          <a:p>
            <a:pPr marL="0" indent="0">
              <a:buNone/>
            </a:pPr>
            <a:endParaRPr lang="en-US" sz="3600" dirty="0"/>
          </a:p>
          <a:p>
            <a:pPr marL="914400" lvl="2" indent="0">
              <a:buNone/>
            </a:pPr>
            <a:endParaRPr lang="en-US" sz="3800" b="1" dirty="0"/>
          </a:p>
          <a:p>
            <a:pPr marL="914400" lvl="2" indent="0">
              <a:buNone/>
            </a:pPr>
            <a:endParaRPr lang="en-US" sz="3800" b="1" dirty="0"/>
          </a:p>
        </p:txBody>
      </p:sp>
    </p:spTree>
    <p:extLst>
      <p:ext uri="{BB962C8B-B14F-4D97-AF65-F5344CB8AC3E}">
        <p14:creationId xmlns:p14="http://schemas.microsoft.com/office/powerpoint/2010/main" val="2767253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232" y="592282"/>
            <a:ext cx="11615352" cy="6265718"/>
          </a:xfrm>
        </p:spPr>
        <p:txBody>
          <a:bodyPr>
            <a:noAutofit/>
          </a:bodyPr>
          <a:lstStyle/>
          <a:p>
            <a:pPr marL="457200" lvl="1" indent="0">
              <a:spcBef>
                <a:spcPts val="0"/>
              </a:spcBef>
              <a:buNone/>
            </a:pPr>
            <a:r>
              <a:rPr lang="en-US" sz="4800" dirty="0"/>
              <a:t>Two weeks ago – False prophecies </a:t>
            </a:r>
          </a:p>
          <a:p>
            <a:pPr marL="457200" lvl="1" indent="0">
              <a:spcBef>
                <a:spcPts val="0"/>
              </a:spcBef>
              <a:buNone/>
            </a:pPr>
            <a:endParaRPr lang="en-US" sz="4800" dirty="0"/>
          </a:p>
          <a:p>
            <a:pPr marL="457200" lvl="1" indent="0">
              <a:spcBef>
                <a:spcPts val="0"/>
              </a:spcBef>
              <a:buNone/>
            </a:pPr>
            <a:r>
              <a:rPr lang="en-US" sz="4800" dirty="0"/>
              <a:t>Last week – Ezekiel 26 the destruction of Tyre</a:t>
            </a:r>
          </a:p>
          <a:p>
            <a:pPr marL="457200" lvl="1" indent="0">
              <a:spcBef>
                <a:spcPts val="0"/>
              </a:spcBef>
              <a:buNone/>
            </a:pPr>
            <a:endParaRPr lang="en-US" sz="4800" dirty="0"/>
          </a:p>
        </p:txBody>
      </p:sp>
    </p:spTree>
    <p:extLst>
      <p:ext uri="{BB962C8B-B14F-4D97-AF65-F5344CB8AC3E}">
        <p14:creationId xmlns:p14="http://schemas.microsoft.com/office/powerpoint/2010/main" val="22825598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132160" y="1112556"/>
            <a:ext cx="11228829" cy="5952477"/>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en-US" sz="3600" b="1" dirty="0"/>
              <a:t>     Interpretation:</a:t>
            </a:r>
            <a:endParaRPr lang="en-US" sz="3600" b="1" baseline="30000" dirty="0"/>
          </a:p>
          <a:p>
            <a:pPr marL="0" indent="0">
              <a:buNone/>
            </a:pPr>
            <a:r>
              <a:rPr lang="en-US" sz="3600" baseline="30000" dirty="0"/>
              <a:t>21</a:t>
            </a:r>
            <a:r>
              <a:rPr lang="en-US" sz="3600" dirty="0"/>
              <a:t>And the male goat is the kingdom of Greece. The large horn that is between its eyes is the first king. </a:t>
            </a:r>
          </a:p>
          <a:p>
            <a:pPr marL="0" indent="0">
              <a:buNone/>
            </a:pPr>
            <a:r>
              <a:rPr lang="en-US" sz="3600" baseline="30000" dirty="0"/>
              <a:t>22</a:t>
            </a:r>
            <a:r>
              <a:rPr lang="en-US" sz="3600" dirty="0"/>
              <a:t>As for the broken horn and the four that stood up in its place, four kingdoms shall arise out of that nation, but not with its power. </a:t>
            </a:r>
          </a:p>
          <a:p>
            <a:pPr marL="914400" lvl="2" indent="0">
              <a:buNone/>
            </a:pPr>
            <a:endParaRPr lang="en-US" sz="3800" b="1" dirty="0"/>
          </a:p>
        </p:txBody>
      </p:sp>
    </p:spTree>
    <p:extLst>
      <p:ext uri="{BB962C8B-B14F-4D97-AF65-F5344CB8AC3E}">
        <p14:creationId xmlns:p14="http://schemas.microsoft.com/office/powerpoint/2010/main" val="3763904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97654" y="905522"/>
            <a:ext cx="10528917" cy="5952477"/>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en-US" sz="3600" dirty="0"/>
              <a:t>	</a:t>
            </a:r>
          </a:p>
          <a:p>
            <a:r>
              <a:rPr lang="en-US" sz="4000" b="1" dirty="0"/>
              <a:t>Goat – Greeks (336-___BC)</a:t>
            </a:r>
          </a:p>
          <a:p>
            <a:pPr marL="0" indent="0">
              <a:buNone/>
            </a:pPr>
            <a:endParaRPr lang="en-US" sz="3600" dirty="0"/>
          </a:p>
          <a:p>
            <a:pPr marL="914400" lvl="2" indent="0">
              <a:buNone/>
            </a:pPr>
            <a:endParaRPr lang="en-US" sz="3800" b="1" dirty="0"/>
          </a:p>
        </p:txBody>
      </p:sp>
      <p:pic>
        <p:nvPicPr>
          <p:cNvPr id="4" name="Picture 3"/>
          <p:cNvPicPr>
            <a:picLocks noChangeAspect="1"/>
          </p:cNvPicPr>
          <p:nvPr/>
        </p:nvPicPr>
        <p:blipFill rotWithShape="1">
          <a:blip r:embed="rId3"/>
          <a:srcRect l="-8620" t="-11494" r="5172" b="17753"/>
          <a:stretch/>
        </p:blipFill>
        <p:spPr>
          <a:xfrm>
            <a:off x="7118643" y="2603494"/>
            <a:ext cx="5721859" cy="3888745"/>
          </a:xfrm>
          <a:prstGeom prst="rect">
            <a:avLst/>
          </a:prstGeom>
        </p:spPr>
      </p:pic>
      <p:pic>
        <p:nvPicPr>
          <p:cNvPr id="3" name="Picture 2"/>
          <p:cNvPicPr>
            <a:picLocks noChangeAspect="1"/>
          </p:cNvPicPr>
          <p:nvPr/>
        </p:nvPicPr>
        <p:blipFill>
          <a:blip r:embed="rId4"/>
          <a:stretch>
            <a:fillRect/>
          </a:stretch>
        </p:blipFill>
        <p:spPr>
          <a:xfrm>
            <a:off x="1292939" y="2348416"/>
            <a:ext cx="4630420" cy="4398899"/>
          </a:xfrm>
          <a:prstGeom prst="rect">
            <a:avLst/>
          </a:prstGeom>
        </p:spPr>
      </p:pic>
    </p:spTree>
    <p:extLst>
      <p:ext uri="{BB962C8B-B14F-4D97-AF65-F5344CB8AC3E}">
        <p14:creationId xmlns:p14="http://schemas.microsoft.com/office/powerpoint/2010/main" val="14470446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97654" y="905522"/>
            <a:ext cx="10528917" cy="5952477"/>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en-US" sz="3600" dirty="0"/>
              <a:t>	</a:t>
            </a:r>
          </a:p>
          <a:p>
            <a:r>
              <a:rPr lang="en-US" sz="4000" b="1" dirty="0"/>
              <a:t>Goat – Greeks (336-___BC)</a:t>
            </a:r>
          </a:p>
          <a:p>
            <a:r>
              <a:rPr lang="en-US" sz="4000" b="1" dirty="0"/>
              <a:t>One horn – Alexander The Great</a:t>
            </a:r>
          </a:p>
          <a:p>
            <a:pPr marL="0" indent="0">
              <a:buNone/>
            </a:pPr>
            <a:endParaRPr lang="en-US" sz="3600" dirty="0"/>
          </a:p>
          <a:p>
            <a:pPr marL="914400" lvl="2" indent="0">
              <a:buNone/>
            </a:pPr>
            <a:endParaRPr lang="en-US" sz="3800" b="1" dirty="0"/>
          </a:p>
        </p:txBody>
      </p:sp>
      <p:pic>
        <p:nvPicPr>
          <p:cNvPr id="4" name="Picture 3"/>
          <p:cNvPicPr>
            <a:picLocks noChangeAspect="1"/>
          </p:cNvPicPr>
          <p:nvPr/>
        </p:nvPicPr>
        <p:blipFill rotWithShape="1">
          <a:blip r:embed="rId3"/>
          <a:srcRect l="-8620" t="-11494" r="5172" b="17753"/>
          <a:stretch/>
        </p:blipFill>
        <p:spPr>
          <a:xfrm>
            <a:off x="7118643" y="2603494"/>
            <a:ext cx="5721859" cy="3888745"/>
          </a:xfrm>
          <a:prstGeom prst="rect">
            <a:avLst/>
          </a:prstGeom>
        </p:spPr>
      </p:pic>
    </p:spTree>
    <p:extLst>
      <p:ext uri="{BB962C8B-B14F-4D97-AF65-F5344CB8AC3E}">
        <p14:creationId xmlns:p14="http://schemas.microsoft.com/office/powerpoint/2010/main" val="36524562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97654" y="905522"/>
            <a:ext cx="10528917" cy="5952477"/>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en-US" sz="3600" dirty="0"/>
              <a:t>	</a:t>
            </a:r>
          </a:p>
          <a:p>
            <a:r>
              <a:rPr lang="en-US" sz="4000" b="1" dirty="0"/>
              <a:t>Goat – Greeks (336-___BC)</a:t>
            </a:r>
          </a:p>
          <a:p>
            <a:r>
              <a:rPr lang="en-US" sz="4000" b="1" dirty="0"/>
              <a:t>One horn – Alexander The Great</a:t>
            </a:r>
          </a:p>
          <a:p>
            <a:r>
              <a:rPr lang="en-US" sz="4000" b="1" dirty="0"/>
              <a:t>Flying from the west</a:t>
            </a:r>
          </a:p>
          <a:p>
            <a:pPr marL="0" indent="0">
              <a:buNone/>
            </a:pPr>
            <a:endParaRPr lang="en-US" sz="3600" dirty="0"/>
          </a:p>
          <a:p>
            <a:pPr marL="914400" lvl="2" indent="0">
              <a:buNone/>
            </a:pPr>
            <a:endParaRPr lang="en-US" sz="3800" b="1" dirty="0"/>
          </a:p>
        </p:txBody>
      </p:sp>
      <p:pic>
        <p:nvPicPr>
          <p:cNvPr id="4" name="Picture 3"/>
          <p:cNvPicPr>
            <a:picLocks noChangeAspect="1"/>
          </p:cNvPicPr>
          <p:nvPr/>
        </p:nvPicPr>
        <p:blipFill rotWithShape="1">
          <a:blip r:embed="rId3"/>
          <a:srcRect l="-8620" t="-11494" r="5172" b="17753"/>
          <a:stretch/>
        </p:blipFill>
        <p:spPr>
          <a:xfrm>
            <a:off x="7118643" y="2603494"/>
            <a:ext cx="5721859" cy="3888745"/>
          </a:xfrm>
          <a:prstGeom prst="rect">
            <a:avLst/>
          </a:prstGeom>
        </p:spPr>
      </p:pic>
    </p:spTree>
    <p:extLst>
      <p:ext uri="{BB962C8B-B14F-4D97-AF65-F5344CB8AC3E}">
        <p14:creationId xmlns:p14="http://schemas.microsoft.com/office/powerpoint/2010/main" val="17343980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97654" y="905522"/>
            <a:ext cx="10528917" cy="5952477"/>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en-US" sz="3600" dirty="0"/>
              <a:t>	</a:t>
            </a:r>
          </a:p>
          <a:p>
            <a:r>
              <a:rPr lang="en-US" sz="4000" b="1" dirty="0"/>
              <a:t>Goat – Greeks (336-___BC)</a:t>
            </a:r>
          </a:p>
          <a:p>
            <a:r>
              <a:rPr lang="en-US" sz="4000" b="1" dirty="0"/>
              <a:t>One horn – Alexander The Great</a:t>
            </a:r>
          </a:p>
          <a:p>
            <a:r>
              <a:rPr lang="en-US" sz="4000" b="1" dirty="0"/>
              <a:t>Flying from the west</a:t>
            </a:r>
          </a:p>
          <a:p>
            <a:r>
              <a:rPr lang="en-US" sz="4000" b="1" dirty="0"/>
              <a:t>Ran right over the ram</a:t>
            </a:r>
          </a:p>
          <a:p>
            <a:pPr marL="914400" lvl="2" indent="0">
              <a:buNone/>
            </a:pPr>
            <a:endParaRPr lang="en-US" sz="3800" b="1" dirty="0"/>
          </a:p>
        </p:txBody>
      </p:sp>
      <p:pic>
        <p:nvPicPr>
          <p:cNvPr id="4" name="Picture 3"/>
          <p:cNvPicPr>
            <a:picLocks noChangeAspect="1"/>
          </p:cNvPicPr>
          <p:nvPr/>
        </p:nvPicPr>
        <p:blipFill rotWithShape="1">
          <a:blip r:embed="rId3"/>
          <a:srcRect l="-8620" t="-11494" r="5172" b="17753"/>
          <a:stretch/>
        </p:blipFill>
        <p:spPr>
          <a:xfrm>
            <a:off x="7118643" y="2603494"/>
            <a:ext cx="5721859" cy="3888745"/>
          </a:xfrm>
          <a:prstGeom prst="rect">
            <a:avLst/>
          </a:prstGeom>
        </p:spPr>
      </p:pic>
    </p:spTree>
    <p:extLst>
      <p:ext uri="{BB962C8B-B14F-4D97-AF65-F5344CB8AC3E}">
        <p14:creationId xmlns:p14="http://schemas.microsoft.com/office/powerpoint/2010/main" val="26571212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97654" y="905522"/>
            <a:ext cx="10528917" cy="5952477"/>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en-US" sz="3600" dirty="0"/>
              <a:t>	</a:t>
            </a:r>
          </a:p>
          <a:p>
            <a:r>
              <a:rPr lang="en-US" sz="4000" b="1" dirty="0"/>
              <a:t>Goat – Greeks (336-___BC)</a:t>
            </a:r>
          </a:p>
          <a:p>
            <a:r>
              <a:rPr lang="en-US" sz="4000" b="1" dirty="0"/>
              <a:t>One horn – Alexander The Great</a:t>
            </a:r>
          </a:p>
          <a:p>
            <a:r>
              <a:rPr lang="en-US" sz="4000" b="1" dirty="0"/>
              <a:t>Flying from the west</a:t>
            </a:r>
          </a:p>
          <a:p>
            <a:r>
              <a:rPr lang="en-US" sz="4000" b="1" dirty="0"/>
              <a:t>Ran right over the ram</a:t>
            </a:r>
          </a:p>
          <a:p>
            <a:r>
              <a:rPr lang="en-US" sz="4000" b="1" u="sng" dirty="0"/>
              <a:t>When</a:t>
            </a:r>
            <a:r>
              <a:rPr lang="en-US" sz="4000" b="1" dirty="0"/>
              <a:t> he got strong, broken</a:t>
            </a:r>
          </a:p>
          <a:p>
            <a:pPr marL="0" indent="0">
              <a:buNone/>
            </a:pPr>
            <a:endParaRPr lang="en-US" sz="3600" dirty="0"/>
          </a:p>
          <a:p>
            <a:pPr marL="914400" lvl="2" indent="0">
              <a:buNone/>
            </a:pPr>
            <a:endParaRPr lang="en-US" sz="3800" b="1" dirty="0"/>
          </a:p>
        </p:txBody>
      </p:sp>
      <p:pic>
        <p:nvPicPr>
          <p:cNvPr id="4" name="Picture 3"/>
          <p:cNvPicPr>
            <a:picLocks noChangeAspect="1"/>
          </p:cNvPicPr>
          <p:nvPr/>
        </p:nvPicPr>
        <p:blipFill rotWithShape="1">
          <a:blip r:embed="rId3"/>
          <a:srcRect l="-8620" t="-11494" r="5172" b="17753"/>
          <a:stretch/>
        </p:blipFill>
        <p:spPr>
          <a:xfrm>
            <a:off x="7118643" y="2603494"/>
            <a:ext cx="5721859" cy="3888745"/>
          </a:xfrm>
          <a:prstGeom prst="rect">
            <a:avLst/>
          </a:prstGeom>
        </p:spPr>
      </p:pic>
    </p:spTree>
    <p:extLst>
      <p:ext uri="{BB962C8B-B14F-4D97-AF65-F5344CB8AC3E}">
        <p14:creationId xmlns:p14="http://schemas.microsoft.com/office/powerpoint/2010/main" val="23829202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97654" y="905522"/>
            <a:ext cx="10528917" cy="5952477"/>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en-US" sz="3600" dirty="0"/>
              <a:t>	</a:t>
            </a:r>
          </a:p>
          <a:p>
            <a:r>
              <a:rPr lang="en-US" sz="4000" b="1" dirty="0"/>
              <a:t>Goat – Greeks (336-___BC)</a:t>
            </a:r>
          </a:p>
          <a:p>
            <a:r>
              <a:rPr lang="en-US" sz="4000" b="1" dirty="0"/>
              <a:t>One horn – Alexander The Great</a:t>
            </a:r>
          </a:p>
          <a:p>
            <a:r>
              <a:rPr lang="en-US" sz="4000" b="1" dirty="0"/>
              <a:t>Flying from the west</a:t>
            </a:r>
          </a:p>
          <a:p>
            <a:r>
              <a:rPr lang="en-US" sz="4000" b="1" dirty="0"/>
              <a:t>Ran right over the ram</a:t>
            </a:r>
          </a:p>
          <a:p>
            <a:r>
              <a:rPr lang="en-US" sz="4000" b="1" u="sng" dirty="0"/>
              <a:t>When</a:t>
            </a:r>
            <a:r>
              <a:rPr lang="en-US" sz="4000" b="1" dirty="0"/>
              <a:t> he got strong, broken</a:t>
            </a:r>
          </a:p>
          <a:p>
            <a:r>
              <a:rPr lang="en-US" sz="4000" b="1" dirty="0"/>
              <a:t>Four notable horns came up</a:t>
            </a:r>
          </a:p>
          <a:p>
            <a:pPr marL="0" indent="0">
              <a:buNone/>
            </a:pPr>
            <a:endParaRPr lang="en-US" sz="3600" dirty="0"/>
          </a:p>
          <a:p>
            <a:pPr marL="914400" lvl="2" indent="0">
              <a:buNone/>
            </a:pPr>
            <a:endParaRPr lang="en-US" sz="3800" b="1" dirty="0"/>
          </a:p>
        </p:txBody>
      </p:sp>
      <p:pic>
        <p:nvPicPr>
          <p:cNvPr id="4" name="Picture 3"/>
          <p:cNvPicPr>
            <a:picLocks noChangeAspect="1"/>
          </p:cNvPicPr>
          <p:nvPr/>
        </p:nvPicPr>
        <p:blipFill rotWithShape="1">
          <a:blip r:embed="rId3"/>
          <a:srcRect l="-8620" t="-11494" r="5172" b="17753"/>
          <a:stretch/>
        </p:blipFill>
        <p:spPr>
          <a:xfrm>
            <a:off x="7118643" y="2603494"/>
            <a:ext cx="5721859" cy="3888745"/>
          </a:xfrm>
          <a:prstGeom prst="rect">
            <a:avLst/>
          </a:prstGeom>
        </p:spPr>
      </p:pic>
    </p:spTree>
    <p:extLst>
      <p:ext uri="{BB962C8B-B14F-4D97-AF65-F5344CB8AC3E}">
        <p14:creationId xmlns:p14="http://schemas.microsoft.com/office/powerpoint/2010/main" val="37027185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391" y="103150"/>
            <a:ext cx="9404723" cy="1400530"/>
          </a:xfrm>
        </p:spPr>
        <p:txBody>
          <a:bodyPr/>
          <a:lstStyle/>
          <a:p>
            <a:r>
              <a:rPr lang="en-US" sz="6600" dirty="0"/>
              <a:t>“To The Strong”</a:t>
            </a:r>
          </a:p>
        </p:txBody>
      </p:sp>
      <p:sp>
        <p:nvSpPr>
          <p:cNvPr id="5" name="Content Placeholder 2"/>
          <p:cNvSpPr txBox="1">
            <a:spLocks/>
          </p:cNvSpPr>
          <p:nvPr/>
        </p:nvSpPr>
        <p:spPr>
          <a:xfrm>
            <a:off x="97654" y="975360"/>
            <a:ext cx="11474586" cy="588263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5000"/>
              </a:lnSpc>
              <a:spcBef>
                <a:spcPts val="600"/>
              </a:spcBef>
              <a:buNone/>
            </a:pPr>
            <a:endParaRPr lang="en-US" sz="3600" dirty="0"/>
          </a:p>
          <a:p>
            <a:pPr marL="0" indent="0">
              <a:lnSpc>
                <a:spcPct val="85000"/>
              </a:lnSpc>
              <a:spcBef>
                <a:spcPts val="600"/>
              </a:spcBef>
              <a:buNone/>
            </a:pPr>
            <a:endParaRPr lang="en-US" sz="3600" dirty="0"/>
          </a:p>
        </p:txBody>
      </p:sp>
      <p:sp>
        <p:nvSpPr>
          <p:cNvPr id="6" name="Content Placeholder 5"/>
          <p:cNvSpPr>
            <a:spLocks noGrp="1"/>
          </p:cNvSpPr>
          <p:nvPr>
            <p:ph idx="1"/>
          </p:nvPr>
        </p:nvSpPr>
        <p:spPr/>
        <p:txBody>
          <a:bodyPr/>
          <a:lstStyle/>
          <a:p>
            <a:endParaRPr lang="en-US"/>
          </a:p>
        </p:txBody>
      </p:sp>
    </p:spTree>
    <p:extLst>
      <p:ext uri="{BB962C8B-B14F-4D97-AF65-F5344CB8AC3E}">
        <p14:creationId xmlns:p14="http://schemas.microsoft.com/office/powerpoint/2010/main" val="27849900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391" y="103150"/>
            <a:ext cx="9404723" cy="1400530"/>
          </a:xfrm>
        </p:spPr>
        <p:txBody>
          <a:bodyPr/>
          <a:lstStyle/>
          <a:p>
            <a:r>
              <a:rPr lang="en-US" sz="6600" dirty="0"/>
              <a:t>“To The Strong”</a:t>
            </a:r>
          </a:p>
        </p:txBody>
      </p:sp>
      <p:sp>
        <p:nvSpPr>
          <p:cNvPr id="5" name="Content Placeholder 2"/>
          <p:cNvSpPr txBox="1">
            <a:spLocks/>
          </p:cNvSpPr>
          <p:nvPr/>
        </p:nvSpPr>
        <p:spPr>
          <a:xfrm>
            <a:off x="97654" y="975360"/>
            <a:ext cx="11474586" cy="588263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5000"/>
              </a:lnSpc>
              <a:spcBef>
                <a:spcPts val="600"/>
              </a:spcBef>
              <a:buNone/>
            </a:pPr>
            <a:endParaRPr lang="en-US" sz="3600" dirty="0"/>
          </a:p>
          <a:p>
            <a:pPr marL="0" indent="0">
              <a:lnSpc>
                <a:spcPct val="85000"/>
              </a:lnSpc>
              <a:spcBef>
                <a:spcPts val="600"/>
              </a:spcBef>
              <a:buNone/>
            </a:pPr>
            <a:r>
              <a:rPr lang="en-US" sz="4400" dirty="0"/>
              <a:t>4 Generals:</a:t>
            </a:r>
          </a:p>
          <a:p>
            <a:pPr marL="0" indent="0">
              <a:lnSpc>
                <a:spcPct val="85000"/>
              </a:lnSpc>
              <a:spcBef>
                <a:spcPts val="600"/>
              </a:spcBef>
              <a:buNone/>
            </a:pPr>
            <a:endParaRPr lang="en-US" sz="4400"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88392944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391" y="103150"/>
            <a:ext cx="9404723" cy="1400530"/>
          </a:xfrm>
        </p:spPr>
        <p:txBody>
          <a:bodyPr/>
          <a:lstStyle/>
          <a:p>
            <a:r>
              <a:rPr lang="en-US" sz="6600" dirty="0"/>
              <a:t>“To The Strong”</a:t>
            </a:r>
          </a:p>
        </p:txBody>
      </p:sp>
      <p:pic>
        <p:nvPicPr>
          <p:cNvPr id="4" name="Content Placeholder 3"/>
          <p:cNvPicPr>
            <a:picLocks noGrp="1" noChangeAspect="1"/>
          </p:cNvPicPr>
          <p:nvPr>
            <p:ph idx="1"/>
          </p:nvPr>
        </p:nvPicPr>
        <p:blipFill>
          <a:blip r:embed="rId3"/>
          <a:stretch>
            <a:fillRect/>
          </a:stretch>
        </p:blipFill>
        <p:spPr>
          <a:xfrm>
            <a:off x="4111844" y="1503680"/>
            <a:ext cx="8080156" cy="5354320"/>
          </a:xfrm>
        </p:spPr>
      </p:pic>
      <p:sp>
        <p:nvSpPr>
          <p:cNvPr id="5" name="Content Placeholder 2"/>
          <p:cNvSpPr txBox="1">
            <a:spLocks/>
          </p:cNvSpPr>
          <p:nvPr/>
        </p:nvSpPr>
        <p:spPr>
          <a:xfrm>
            <a:off x="97654" y="975360"/>
            <a:ext cx="11474586" cy="588263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5000"/>
              </a:lnSpc>
              <a:spcBef>
                <a:spcPts val="600"/>
              </a:spcBef>
              <a:buNone/>
            </a:pPr>
            <a:endParaRPr lang="en-US" sz="3600" dirty="0"/>
          </a:p>
          <a:p>
            <a:pPr marL="0" indent="0">
              <a:lnSpc>
                <a:spcPct val="85000"/>
              </a:lnSpc>
              <a:spcBef>
                <a:spcPts val="600"/>
              </a:spcBef>
              <a:buNone/>
            </a:pPr>
            <a:r>
              <a:rPr lang="en-US" sz="4400" dirty="0"/>
              <a:t>4 Generals:</a:t>
            </a:r>
          </a:p>
          <a:p>
            <a:pPr marL="0" indent="0">
              <a:lnSpc>
                <a:spcPct val="85000"/>
              </a:lnSpc>
              <a:spcBef>
                <a:spcPts val="600"/>
              </a:spcBef>
              <a:buNone/>
            </a:pPr>
            <a:endParaRPr lang="en-US" sz="4400" dirty="0"/>
          </a:p>
        </p:txBody>
      </p:sp>
    </p:spTree>
    <p:extLst>
      <p:ext uri="{BB962C8B-B14F-4D97-AF65-F5344CB8AC3E}">
        <p14:creationId xmlns:p14="http://schemas.microsoft.com/office/powerpoint/2010/main" val="31252807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232" y="592282"/>
            <a:ext cx="11615352" cy="6265718"/>
          </a:xfrm>
        </p:spPr>
        <p:txBody>
          <a:bodyPr>
            <a:noAutofit/>
          </a:bodyPr>
          <a:lstStyle/>
          <a:p>
            <a:pPr marL="457200" lvl="1" indent="0">
              <a:spcBef>
                <a:spcPts val="0"/>
              </a:spcBef>
              <a:buNone/>
            </a:pPr>
            <a:r>
              <a:rPr lang="en-US" sz="4800" dirty="0"/>
              <a:t>Two weeks ago – False prophecies </a:t>
            </a:r>
          </a:p>
          <a:p>
            <a:pPr marL="457200" lvl="1" indent="0">
              <a:spcBef>
                <a:spcPts val="0"/>
              </a:spcBef>
              <a:buNone/>
            </a:pPr>
            <a:endParaRPr lang="en-US" sz="4800" dirty="0"/>
          </a:p>
          <a:p>
            <a:pPr marL="457200" lvl="1" indent="0">
              <a:spcBef>
                <a:spcPts val="0"/>
              </a:spcBef>
              <a:buNone/>
            </a:pPr>
            <a:r>
              <a:rPr lang="en-US" sz="4800" dirty="0"/>
              <a:t>Last week – Ezekiel 26 the destruction of Tyre</a:t>
            </a:r>
          </a:p>
          <a:p>
            <a:pPr marL="457200" lvl="1" indent="0">
              <a:spcBef>
                <a:spcPts val="0"/>
              </a:spcBef>
              <a:buNone/>
            </a:pPr>
            <a:endParaRPr lang="en-US" sz="4800" dirty="0"/>
          </a:p>
          <a:p>
            <a:pPr marL="457200" lvl="1" indent="0">
              <a:spcBef>
                <a:spcPts val="0"/>
              </a:spcBef>
              <a:buNone/>
            </a:pPr>
            <a:r>
              <a:rPr lang="en-US" sz="4800" dirty="0"/>
              <a:t>This week – Prophecy in Daniel</a:t>
            </a:r>
          </a:p>
        </p:txBody>
      </p:sp>
    </p:spTree>
    <p:extLst>
      <p:ext uri="{BB962C8B-B14F-4D97-AF65-F5344CB8AC3E}">
        <p14:creationId xmlns:p14="http://schemas.microsoft.com/office/powerpoint/2010/main" val="18029470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391" y="103150"/>
            <a:ext cx="9404723" cy="1400530"/>
          </a:xfrm>
        </p:spPr>
        <p:txBody>
          <a:bodyPr/>
          <a:lstStyle/>
          <a:p>
            <a:r>
              <a:rPr lang="en-US" sz="6600" dirty="0"/>
              <a:t>“To The Strong”</a:t>
            </a:r>
          </a:p>
        </p:txBody>
      </p:sp>
      <p:pic>
        <p:nvPicPr>
          <p:cNvPr id="4" name="Content Placeholder 3"/>
          <p:cNvPicPr>
            <a:picLocks noGrp="1" noChangeAspect="1"/>
          </p:cNvPicPr>
          <p:nvPr>
            <p:ph idx="1"/>
          </p:nvPr>
        </p:nvPicPr>
        <p:blipFill>
          <a:blip r:embed="rId3"/>
          <a:stretch>
            <a:fillRect/>
          </a:stretch>
        </p:blipFill>
        <p:spPr>
          <a:xfrm>
            <a:off x="4111844" y="1503680"/>
            <a:ext cx="8080154" cy="5354319"/>
          </a:xfrm>
        </p:spPr>
      </p:pic>
      <p:sp>
        <p:nvSpPr>
          <p:cNvPr id="5" name="Content Placeholder 2"/>
          <p:cNvSpPr txBox="1">
            <a:spLocks/>
          </p:cNvSpPr>
          <p:nvPr/>
        </p:nvSpPr>
        <p:spPr>
          <a:xfrm>
            <a:off x="97654" y="975360"/>
            <a:ext cx="11474586" cy="588263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5000"/>
              </a:lnSpc>
              <a:spcBef>
                <a:spcPts val="600"/>
              </a:spcBef>
              <a:buNone/>
            </a:pPr>
            <a:endParaRPr lang="en-US" sz="3600" dirty="0"/>
          </a:p>
          <a:p>
            <a:pPr marL="0" indent="0">
              <a:lnSpc>
                <a:spcPct val="85000"/>
              </a:lnSpc>
              <a:spcBef>
                <a:spcPts val="600"/>
              </a:spcBef>
              <a:buNone/>
            </a:pPr>
            <a:r>
              <a:rPr lang="en-US" sz="4400" dirty="0"/>
              <a:t>4 Generals:</a:t>
            </a:r>
          </a:p>
          <a:p>
            <a:pPr marL="0" indent="0">
              <a:lnSpc>
                <a:spcPct val="85000"/>
              </a:lnSpc>
              <a:spcBef>
                <a:spcPts val="600"/>
              </a:spcBef>
              <a:buNone/>
            </a:pPr>
            <a:endParaRPr lang="en-US" sz="4400" dirty="0"/>
          </a:p>
          <a:p>
            <a:pPr marL="0" indent="0">
              <a:lnSpc>
                <a:spcPct val="85000"/>
              </a:lnSpc>
              <a:spcBef>
                <a:spcPts val="600"/>
              </a:spcBef>
              <a:buNone/>
            </a:pPr>
            <a:r>
              <a:rPr lang="en-US" sz="4400" dirty="0" err="1"/>
              <a:t>Cassander</a:t>
            </a:r>
            <a:endParaRPr lang="en-US" sz="4400" dirty="0"/>
          </a:p>
        </p:txBody>
      </p:sp>
    </p:spTree>
    <p:extLst>
      <p:ext uri="{BB962C8B-B14F-4D97-AF65-F5344CB8AC3E}">
        <p14:creationId xmlns:p14="http://schemas.microsoft.com/office/powerpoint/2010/main" val="285451610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391" y="103150"/>
            <a:ext cx="9404723" cy="1400530"/>
          </a:xfrm>
        </p:spPr>
        <p:txBody>
          <a:bodyPr/>
          <a:lstStyle/>
          <a:p>
            <a:r>
              <a:rPr lang="en-US" sz="6600" dirty="0"/>
              <a:t>“To The Strong”</a:t>
            </a:r>
          </a:p>
        </p:txBody>
      </p:sp>
      <p:pic>
        <p:nvPicPr>
          <p:cNvPr id="4" name="Content Placeholder 3"/>
          <p:cNvPicPr>
            <a:picLocks noGrp="1" noChangeAspect="1"/>
          </p:cNvPicPr>
          <p:nvPr>
            <p:ph idx="1"/>
          </p:nvPr>
        </p:nvPicPr>
        <p:blipFill>
          <a:blip r:embed="rId3"/>
          <a:stretch>
            <a:fillRect/>
          </a:stretch>
        </p:blipFill>
        <p:spPr>
          <a:xfrm>
            <a:off x="4111844" y="1503680"/>
            <a:ext cx="8080156" cy="5354320"/>
          </a:xfrm>
        </p:spPr>
      </p:pic>
      <p:sp>
        <p:nvSpPr>
          <p:cNvPr id="5" name="Content Placeholder 2"/>
          <p:cNvSpPr txBox="1">
            <a:spLocks/>
          </p:cNvSpPr>
          <p:nvPr/>
        </p:nvSpPr>
        <p:spPr>
          <a:xfrm>
            <a:off x="97654" y="975360"/>
            <a:ext cx="11474586" cy="588263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5000"/>
              </a:lnSpc>
              <a:spcBef>
                <a:spcPts val="600"/>
              </a:spcBef>
              <a:buNone/>
            </a:pPr>
            <a:endParaRPr lang="en-US" sz="3600" dirty="0"/>
          </a:p>
          <a:p>
            <a:pPr marL="0" indent="0">
              <a:lnSpc>
                <a:spcPct val="85000"/>
              </a:lnSpc>
              <a:spcBef>
                <a:spcPts val="600"/>
              </a:spcBef>
              <a:buNone/>
            </a:pPr>
            <a:r>
              <a:rPr lang="en-US" sz="4400" dirty="0"/>
              <a:t>4 Generals:</a:t>
            </a:r>
          </a:p>
          <a:p>
            <a:pPr marL="0" indent="0">
              <a:lnSpc>
                <a:spcPct val="85000"/>
              </a:lnSpc>
              <a:spcBef>
                <a:spcPts val="600"/>
              </a:spcBef>
              <a:buNone/>
            </a:pPr>
            <a:endParaRPr lang="en-US" sz="4400" dirty="0"/>
          </a:p>
          <a:p>
            <a:pPr marL="0" indent="0">
              <a:lnSpc>
                <a:spcPct val="85000"/>
              </a:lnSpc>
              <a:spcBef>
                <a:spcPts val="600"/>
              </a:spcBef>
              <a:buNone/>
            </a:pPr>
            <a:r>
              <a:rPr lang="en-US" sz="4400" dirty="0" err="1"/>
              <a:t>Cassander</a:t>
            </a:r>
            <a:endParaRPr lang="en-US" sz="4400" dirty="0"/>
          </a:p>
          <a:p>
            <a:pPr marL="0" indent="0">
              <a:lnSpc>
                <a:spcPct val="85000"/>
              </a:lnSpc>
              <a:spcBef>
                <a:spcPts val="600"/>
              </a:spcBef>
              <a:buNone/>
            </a:pPr>
            <a:r>
              <a:rPr lang="en-US" sz="4400" dirty="0"/>
              <a:t>Lysimachus</a:t>
            </a:r>
          </a:p>
        </p:txBody>
      </p:sp>
    </p:spTree>
    <p:extLst>
      <p:ext uri="{BB962C8B-B14F-4D97-AF65-F5344CB8AC3E}">
        <p14:creationId xmlns:p14="http://schemas.microsoft.com/office/powerpoint/2010/main" val="79641146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391" y="103150"/>
            <a:ext cx="9404723" cy="1400530"/>
          </a:xfrm>
        </p:spPr>
        <p:txBody>
          <a:bodyPr/>
          <a:lstStyle/>
          <a:p>
            <a:r>
              <a:rPr lang="en-US" sz="6600" dirty="0"/>
              <a:t>“To The Strong”</a:t>
            </a:r>
          </a:p>
        </p:txBody>
      </p:sp>
      <p:pic>
        <p:nvPicPr>
          <p:cNvPr id="4" name="Content Placeholder 3"/>
          <p:cNvPicPr>
            <a:picLocks noGrp="1" noChangeAspect="1"/>
          </p:cNvPicPr>
          <p:nvPr>
            <p:ph idx="1"/>
          </p:nvPr>
        </p:nvPicPr>
        <p:blipFill>
          <a:blip r:embed="rId3"/>
          <a:stretch>
            <a:fillRect/>
          </a:stretch>
        </p:blipFill>
        <p:spPr>
          <a:xfrm>
            <a:off x="4111844" y="1503680"/>
            <a:ext cx="8080156" cy="5354320"/>
          </a:xfrm>
        </p:spPr>
      </p:pic>
      <p:sp>
        <p:nvSpPr>
          <p:cNvPr id="5" name="Content Placeholder 2"/>
          <p:cNvSpPr txBox="1">
            <a:spLocks/>
          </p:cNvSpPr>
          <p:nvPr/>
        </p:nvSpPr>
        <p:spPr>
          <a:xfrm>
            <a:off x="97654" y="975360"/>
            <a:ext cx="11474586" cy="588263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5000"/>
              </a:lnSpc>
              <a:spcBef>
                <a:spcPts val="600"/>
              </a:spcBef>
              <a:buNone/>
            </a:pPr>
            <a:endParaRPr lang="en-US" sz="3600" dirty="0"/>
          </a:p>
          <a:p>
            <a:pPr marL="0" indent="0">
              <a:lnSpc>
                <a:spcPct val="85000"/>
              </a:lnSpc>
              <a:spcBef>
                <a:spcPts val="600"/>
              </a:spcBef>
              <a:buNone/>
            </a:pPr>
            <a:r>
              <a:rPr lang="en-US" sz="4400" dirty="0"/>
              <a:t>4 Generals:</a:t>
            </a:r>
          </a:p>
          <a:p>
            <a:pPr marL="0" indent="0">
              <a:lnSpc>
                <a:spcPct val="85000"/>
              </a:lnSpc>
              <a:spcBef>
                <a:spcPts val="600"/>
              </a:spcBef>
              <a:buNone/>
            </a:pPr>
            <a:endParaRPr lang="en-US" sz="4400" dirty="0"/>
          </a:p>
          <a:p>
            <a:pPr marL="0" indent="0">
              <a:lnSpc>
                <a:spcPct val="85000"/>
              </a:lnSpc>
              <a:spcBef>
                <a:spcPts val="600"/>
              </a:spcBef>
              <a:buNone/>
            </a:pPr>
            <a:r>
              <a:rPr lang="en-US" sz="4400" dirty="0" err="1"/>
              <a:t>Cassander</a:t>
            </a:r>
            <a:endParaRPr lang="en-US" sz="4400" dirty="0"/>
          </a:p>
          <a:p>
            <a:pPr marL="0" indent="0">
              <a:lnSpc>
                <a:spcPct val="85000"/>
              </a:lnSpc>
              <a:spcBef>
                <a:spcPts val="600"/>
              </a:spcBef>
              <a:buNone/>
            </a:pPr>
            <a:r>
              <a:rPr lang="en-US" sz="4400" dirty="0"/>
              <a:t>Lysimachus</a:t>
            </a:r>
          </a:p>
          <a:p>
            <a:pPr marL="0" indent="0">
              <a:lnSpc>
                <a:spcPct val="85000"/>
              </a:lnSpc>
              <a:spcBef>
                <a:spcPts val="600"/>
              </a:spcBef>
              <a:buNone/>
            </a:pPr>
            <a:r>
              <a:rPr lang="en-US" sz="4400" dirty="0" err="1"/>
              <a:t>Seleucus</a:t>
            </a:r>
            <a:endParaRPr lang="en-US" sz="4400" dirty="0"/>
          </a:p>
        </p:txBody>
      </p:sp>
    </p:spTree>
    <p:extLst>
      <p:ext uri="{BB962C8B-B14F-4D97-AF65-F5344CB8AC3E}">
        <p14:creationId xmlns:p14="http://schemas.microsoft.com/office/powerpoint/2010/main" val="160992202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391" y="103150"/>
            <a:ext cx="9404723" cy="1400530"/>
          </a:xfrm>
        </p:spPr>
        <p:txBody>
          <a:bodyPr/>
          <a:lstStyle/>
          <a:p>
            <a:r>
              <a:rPr lang="en-US" sz="6600" dirty="0"/>
              <a:t>“To The Strong”</a:t>
            </a:r>
          </a:p>
        </p:txBody>
      </p:sp>
      <p:pic>
        <p:nvPicPr>
          <p:cNvPr id="4" name="Content Placeholder 3"/>
          <p:cNvPicPr>
            <a:picLocks noGrp="1" noChangeAspect="1"/>
          </p:cNvPicPr>
          <p:nvPr>
            <p:ph idx="1"/>
          </p:nvPr>
        </p:nvPicPr>
        <p:blipFill>
          <a:blip r:embed="rId3"/>
          <a:stretch>
            <a:fillRect/>
          </a:stretch>
        </p:blipFill>
        <p:spPr>
          <a:xfrm>
            <a:off x="4111844" y="1503680"/>
            <a:ext cx="8080156" cy="5354320"/>
          </a:xfrm>
        </p:spPr>
      </p:pic>
      <p:sp>
        <p:nvSpPr>
          <p:cNvPr id="5" name="Content Placeholder 2"/>
          <p:cNvSpPr txBox="1">
            <a:spLocks/>
          </p:cNvSpPr>
          <p:nvPr/>
        </p:nvSpPr>
        <p:spPr>
          <a:xfrm>
            <a:off x="97654" y="975360"/>
            <a:ext cx="11474586" cy="588263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5000"/>
              </a:lnSpc>
              <a:spcBef>
                <a:spcPts val="600"/>
              </a:spcBef>
              <a:buNone/>
            </a:pPr>
            <a:endParaRPr lang="en-US" sz="3600" dirty="0"/>
          </a:p>
          <a:p>
            <a:pPr marL="0" indent="0">
              <a:lnSpc>
                <a:spcPct val="85000"/>
              </a:lnSpc>
              <a:spcBef>
                <a:spcPts val="600"/>
              </a:spcBef>
              <a:buNone/>
            </a:pPr>
            <a:r>
              <a:rPr lang="en-US" sz="4400" dirty="0"/>
              <a:t>4 Generals:</a:t>
            </a:r>
          </a:p>
          <a:p>
            <a:pPr marL="0" indent="0">
              <a:lnSpc>
                <a:spcPct val="85000"/>
              </a:lnSpc>
              <a:spcBef>
                <a:spcPts val="600"/>
              </a:spcBef>
              <a:buNone/>
            </a:pPr>
            <a:endParaRPr lang="en-US" sz="4400" dirty="0"/>
          </a:p>
          <a:p>
            <a:pPr marL="0" indent="0">
              <a:lnSpc>
                <a:spcPct val="85000"/>
              </a:lnSpc>
              <a:spcBef>
                <a:spcPts val="600"/>
              </a:spcBef>
              <a:buNone/>
            </a:pPr>
            <a:r>
              <a:rPr lang="en-US" sz="4400" dirty="0" err="1"/>
              <a:t>Cassander</a:t>
            </a:r>
            <a:endParaRPr lang="en-US" sz="4400" dirty="0"/>
          </a:p>
          <a:p>
            <a:pPr marL="0" indent="0">
              <a:lnSpc>
                <a:spcPct val="85000"/>
              </a:lnSpc>
              <a:spcBef>
                <a:spcPts val="600"/>
              </a:spcBef>
              <a:buNone/>
            </a:pPr>
            <a:r>
              <a:rPr lang="en-US" sz="4400" dirty="0"/>
              <a:t>Lysimachus</a:t>
            </a:r>
          </a:p>
          <a:p>
            <a:pPr marL="0" indent="0">
              <a:lnSpc>
                <a:spcPct val="85000"/>
              </a:lnSpc>
              <a:spcBef>
                <a:spcPts val="600"/>
              </a:spcBef>
              <a:buNone/>
            </a:pPr>
            <a:r>
              <a:rPr lang="en-US" sz="4400" dirty="0" err="1"/>
              <a:t>Seleucus</a:t>
            </a:r>
            <a:endParaRPr lang="en-US" sz="4400" dirty="0"/>
          </a:p>
          <a:p>
            <a:pPr marL="0" indent="0">
              <a:lnSpc>
                <a:spcPct val="85000"/>
              </a:lnSpc>
              <a:spcBef>
                <a:spcPts val="600"/>
              </a:spcBef>
              <a:buNone/>
            </a:pPr>
            <a:r>
              <a:rPr lang="en-US" sz="4400" dirty="0"/>
              <a:t>Ptolemy</a:t>
            </a:r>
            <a:endParaRPr lang="en-US" sz="3600" dirty="0"/>
          </a:p>
        </p:txBody>
      </p:sp>
    </p:spTree>
    <p:extLst>
      <p:ext uri="{BB962C8B-B14F-4D97-AF65-F5344CB8AC3E}">
        <p14:creationId xmlns:p14="http://schemas.microsoft.com/office/powerpoint/2010/main" val="17475090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97654" y="975360"/>
            <a:ext cx="11474586" cy="588263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5000"/>
              </a:lnSpc>
              <a:spcBef>
                <a:spcPts val="600"/>
              </a:spcBef>
              <a:buNone/>
            </a:pPr>
            <a:r>
              <a:rPr lang="en-US" sz="3600" dirty="0"/>
              <a:t>Daniel 8:9–14 (NKJV) </a:t>
            </a:r>
          </a:p>
          <a:p>
            <a:pPr marL="0" indent="0">
              <a:lnSpc>
                <a:spcPct val="85000"/>
              </a:lnSpc>
              <a:spcBef>
                <a:spcPts val="600"/>
              </a:spcBef>
              <a:buNone/>
            </a:pPr>
            <a:r>
              <a:rPr lang="en-US" sz="3600" baseline="30000" dirty="0"/>
              <a:t>9</a:t>
            </a:r>
            <a:r>
              <a:rPr lang="en-US" sz="3600" dirty="0"/>
              <a:t>And out of one of them came a little horn which grew exceedingly great toward the south, toward the east, and toward the Glorious Land. </a:t>
            </a:r>
          </a:p>
          <a:p>
            <a:pPr marL="0" indent="0">
              <a:lnSpc>
                <a:spcPct val="85000"/>
              </a:lnSpc>
              <a:spcBef>
                <a:spcPts val="600"/>
              </a:spcBef>
              <a:buNone/>
            </a:pPr>
            <a:r>
              <a:rPr lang="en-US" sz="3600" baseline="30000" dirty="0"/>
              <a:t>10</a:t>
            </a:r>
            <a:r>
              <a:rPr lang="en-US" sz="3600" dirty="0"/>
              <a:t>And it grew up to the host of heaven; and it cast down some of the host and some of the stars to the ground, and trampled them. </a:t>
            </a:r>
          </a:p>
          <a:p>
            <a:pPr marL="0" indent="0">
              <a:lnSpc>
                <a:spcPct val="85000"/>
              </a:lnSpc>
              <a:spcBef>
                <a:spcPts val="600"/>
              </a:spcBef>
              <a:buNone/>
            </a:pPr>
            <a:r>
              <a:rPr lang="en-US" sz="3600" baseline="30000" dirty="0"/>
              <a:t>11</a:t>
            </a:r>
            <a:r>
              <a:rPr lang="en-US" sz="3600" dirty="0"/>
              <a:t>He even exalted himself as high as the Prince of the host; and by him the daily sacrifices were taken away, and the place of His sanctuary was cast down. </a:t>
            </a:r>
          </a:p>
          <a:p>
            <a:pPr marL="0" indent="0">
              <a:lnSpc>
                <a:spcPct val="85000"/>
              </a:lnSpc>
              <a:spcBef>
                <a:spcPts val="600"/>
              </a:spcBef>
              <a:buNone/>
            </a:pPr>
            <a:endParaRPr lang="en-US" sz="3600" dirty="0"/>
          </a:p>
        </p:txBody>
      </p:sp>
    </p:spTree>
    <p:extLst>
      <p:ext uri="{BB962C8B-B14F-4D97-AF65-F5344CB8AC3E}">
        <p14:creationId xmlns:p14="http://schemas.microsoft.com/office/powerpoint/2010/main" val="128072110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97654" y="975360"/>
            <a:ext cx="11474586" cy="588263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5000"/>
              </a:lnSpc>
              <a:spcBef>
                <a:spcPts val="600"/>
              </a:spcBef>
              <a:buNone/>
            </a:pPr>
            <a:r>
              <a:rPr lang="en-US" sz="3600" dirty="0"/>
              <a:t>Daniel 8:9–14 (NKJV) </a:t>
            </a:r>
            <a:r>
              <a:rPr lang="en-US" sz="3600" baseline="30000" dirty="0"/>
              <a:t>12</a:t>
            </a:r>
            <a:r>
              <a:rPr lang="en-US" sz="3600" dirty="0"/>
              <a:t>Because of transgression, an army was given over to the horn to oppose </a:t>
            </a:r>
            <a:r>
              <a:rPr lang="en-US" sz="3600" u="sng" dirty="0"/>
              <a:t>the daily sacrifices</a:t>
            </a:r>
            <a:r>
              <a:rPr lang="en-US" sz="3600" dirty="0"/>
              <a:t>; and he cast truth down to the ground. He did all this and prospered. </a:t>
            </a:r>
            <a:r>
              <a:rPr lang="en-US" sz="3600" baseline="30000" dirty="0"/>
              <a:t>13</a:t>
            </a:r>
            <a:r>
              <a:rPr lang="en-US" sz="3600" dirty="0"/>
              <a:t>Then I heard a holy one speaking; and another holy one said to that certain one who was speaking, “How long will the vision be, concerning the daily sacrifices and the transgression of desolation, the giving of both the sanctuary and the host to be trampled underfoot?” </a:t>
            </a:r>
            <a:r>
              <a:rPr lang="en-US" sz="3600" baseline="30000" dirty="0"/>
              <a:t>14</a:t>
            </a:r>
            <a:r>
              <a:rPr lang="en-US" sz="3600" dirty="0"/>
              <a:t>And he said to me, “For two thousand three hundred days; then the sanctuary shall be cleansed.” </a:t>
            </a:r>
          </a:p>
          <a:p>
            <a:pPr marL="0" indent="0">
              <a:lnSpc>
                <a:spcPct val="85000"/>
              </a:lnSpc>
              <a:spcBef>
                <a:spcPts val="600"/>
              </a:spcBef>
              <a:buNone/>
            </a:pPr>
            <a:endParaRPr lang="en-US" sz="3600" dirty="0"/>
          </a:p>
        </p:txBody>
      </p:sp>
    </p:spTree>
    <p:extLst>
      <p:ext uri="{BB962C8B-B14F-4D97-AF65-F5344CB8AC3E}">
        <p14:creationId xmlns:p14="http://schemas.microsoft.com/office/powerpoint/2010/main" val="42922566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97654" y="975360"/>
            <a:ext cx="11474586" cy="588263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buNone/>
            </a:pPr>
            <a:r>
              <a:rPr lang="en-US" sz="3400" dirty="0"/>
              <a:t>Daniel 8:23–26 (NKJV) </a:t>
            </a:r>
          </a:p>
          <a:p>
            <a:pPr marL="0" indent="0">
              <a:lnSpc>
                <a:spcPct val="80000"/>
              </a:lnSpc>
              <a:buNone/>
            </a:pPr>
            <a:r>
              <a:rPr lang="en-US" sz="3400" baseline="30000" dirty="0"/>
              <a:t>23</a:t>
            </a:r>
            <a:r>
              <a:rPr lang="en-US" sz="3400" dirty="0"/>
              <a:t>“And in the latter time of their kingdom, When the transgressors have reached their fullness, A king shall arise, Having fierce features, Who understands sinister schemes. </a:t>
            </a:r>
          </a:p>
          <a:p>
            <a:pPr marL="0" indent="0">
              <a:lnSpc>
                <a:spcPct val="80000"/>
              </a:lnSpc>
              <a:buNone/>
            </a:pPr>
            <a:r>
              <a:rPr lang="en-US" sz="3400" baseline="30000" dirty="0"/>
              <a:t>24</a:t>
            </a:r>
            <a:r>
              <a:rPr lang="en-US" sz="3400" dirty="0"/>
              <a:t>His power shall be mighty, but not by his own power; He shall destroy fearfully, And shall prosper and thrive; He shall destroy the mighty, and also the holy people. </a:t>
            </a:r>
          </a:p>
          <a:p>
            <a:pPr marL="0" indent="0">
              <a:lnSpc>
                <a:spcPct val="80000"/>
              </a:lnSpc>
              <a:spcBef>
                <a:spcPts val="600"/>
              </a:spcBef>
              <a:buNone/>
            </a:pPr>
            <a:endParaRPr lang="en-US" sz="3400" dirty="0"/>
          </a:p>
        </p:txBody>
      </p:sp>
    </p:spTree>
    <p:extLst>
      <p:ext uri="{BB962C8B-B14F-4D97-AF65-F5344CB8AC3E}">
        <p14:creationId xmlns:p14="http://schemas.microsoft.com/office/powerpoint/2010/main" val="5227502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97654" y="975360"/>
            <a:ext cx="11474586" cy="588263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buNone/>
            </a:pPr>
            <a:r>
              <a:rPr lang="en-US" sz="3400" dirty="0"/>
              <a:t>Daniel 8:23–26 (NKJV) </a:t>
            </a:r>
          </a:p>
          <a:p>
            <a:pPr marL="0" indent="0">
              <a:lnSpc>
                <a:spcPct val="80000"/>
              </a:lnSpc>
              <a:buNone/>
            </a:pPr>
            <a:r>
              <a:rPr lang="en-US" sz="3400" baseline="30000" dirty="0"/>
              <a:t>25</a:t>
            </a:r>
            <a:r>
              <a:rPr lang="en-US" sz="3400" dirty="0"/>
              <a:t>“Through his cunning He shall cause deceit to prosper under his rule; And he shall exalt himself in his heart. He shall destroy many in their prosperity. He shall even rise against the Prince of princes; But he shall be broken without human means. </a:t>
            </a:r>
          </a:p>
          <a:p>
            <a:pPr marL="0" indent="0">
              <a:lnSpc>
                <a:spcPct val="80000"/>
              </a:lnSpc>
              <a:buNone/>
            </a:pPr>
            <a:r>
              <a:rPr lang="en-US" sz="3400" baseline="30000" dirty="0"/>
              <a:t>26</a:t>
            </a:r>
            <a:r>
              <a:rPr lang="en-US" sz="3400" dirty="0"/>
              <a:t>“And the vision of the evenings and mornings Which was told is true; Therefore seal up the vision, For it refers to many days in the future.” </a:t>
            </a:r>
          </a:p>
          <a:p>
            <a:pPr marL="0" indent="0">
              <a:lnSpc>
                <a:spcPct val="80000"/>
              </a:lnSpc>
              <a:spcBef>
                <a:spcPts val="600"/>
              </a:spcBef>
              <a:buNone/>
            </a:pPr>
            <a:endParaRPr lang="en-US" sz="3400" dirty="0"/>
          </a:p>
        </p:txBody>
      </p:sp>
    </p:spTree>
    <p:extLst>
      <p:ext uri="{BB962C8B-B14F-4D97-AF65-F5344CB8AC3E}">
        <p14:creationId xmlns:p14="http://schemas.microsoft.com/office/powerpoint/2010/main" val="320080191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97654" y="375920"/>
            <a:ext cx="11474586" cy="648207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spcBef>
                <a:spcPts val="600"/>
              </a:spcBef>
              <a:buNone/>
            </a:pPr>
            <a:r>
              <a:rPr lang="en-US" sz="3400" dirty="0"/>
              <a:t>Antiochus IV (Epiphanes)    c.215-164BC</a:t>
            </a:r>
          </a:p>
          <a:p>
            <a:pPr lvl="1">
              <a:lnSpc>
                <a:spcPct val="80000"/>
              </a:lnSpc>
              <a:spcBef>
                <a:spcPts val="600"/>
              </a:spcBef>
            </a:pPr>
            <a:endParaRPr lang="en-US" sz="3200" dirty="0"/>
          </a:p>
          <a:p>
            <a:pPr marL="0" indent="0">
              <a:lnSpc>
                <a:spcPct val="80000"/>
              </a:lnSpc>
              <a:spcBef>
                <a:spcPts val="600"/>
              </a:spcBef>
              <a:buNone/>
            </a:pPr>
            <a:endParaRPr lang="en-US" sz="3400" dirty="0"/>
          </a:p>
        </p:txBody>
      </p:sp>
    </p:spTree>
    <p:extLst>
      <p:ext uri="{BB962C8B-B14F-4D97-AF65-F5344CB8AC3E}">
        <p14:creationId xmlns:p14="http://schemas.microsoft.com/office/powerpoint/2010/main" val="287595763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97654" y="375920"/>
            <a:ext cx="11474586" cy="648207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spcBef>
                <a:spcPts val="600"/>
              </a:spcBef>
              <a:buNone/>
            </a:pPr>
            <a:r>
              <a:rPr lang="en-US" sz="3400" dirty="0"/>
              <a:t>Antiochus IV (Epiphanes)    c.215-164BC</a:t>
            </a:r>
          </a:p>
          <a:p>
            <a:pPr>
              <a:lnSpc>
                <a:spcPct val="80000"/>
              </a:lnSpc>
              <a:spcBef>
                <a:spcPts val="600"/>
              </a:spcBef>
            </a:pPr>
            <a:r>
              <a:rPr lang="en-US" sz="3400" dirty="0"/>
              <a:t>Seleucid king (175-164BC)</a:t>
            </a:r>
          </a:p>
          <a:p>
            <a:pPr lvl="1">
              <a:lnSpc>
                <a:spcPct val="80000"/>
              </a:lnSpc>
              <a:spcBef>
                <a:spcPts val="600"/>
              </a:spcBef>
            </a:pPr>
            <a:endParaRPr lang="en-US" sz="3200" dirty="0"/>
          </a:p>
          <a:p>
            <a:pPr marL="0" indent="0">
              <a:lnSpc>
                <a:spcPct val="80000"/>
              </a:lnSpc>
              <a:spcBef>
                <a:spcPts val="600"/>
              </a:spcBef>
              <a:buNone/>
            </a:pPr>
            <a:endParaRPr lang="en-US" sz="3400" dirty="0"/>
          </a:p>
        </p:txBody>
      </p:sp>
      <p:pic>
        <p:nvPicPr>
          <p:cNvPr id="6" name="Picture 5"/>
          <p:cNvPicPr>
            <a:picLocks noChangeAspect="1"/>
          </p:cNvPicPr>
          <p:nvPr/>
        </p:nvPicPr>
        <p:blipFill>
          <a:blip r:embed="rId3"/>
          <a:stretch>
            <a:fillRect/>
          </a:stretch>
        </p:blipFill>
        <p:spPr>
          <a:xfrm>
            <a:off x="7688233" y="2093120"/>
            <a:ext cx="9007533" cy="4560064"/>
          </a:xfrm>
          <a:prstGeom prst="rect">
            <a:avLst/>
          </a:prstGeom>
        </p:spPr>
      </p:pic>
    </p:spTree>
    <p:extLst>
      <p:ext uri="{BB962C8B-B14F-4D97-AF65-F5344CB8AC3E}">
        <p14:creationId xmlns:p14="http://schemas.microsoft.com/office/powerpoint/2010/main" val="840134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341" y="0"/>
            <a:ext cx="11615352" cy="5894173"/>
          </a:xfrm>
        </p:spPr>
        <p:txBody>
          <a:bodyPr>
            <a:noAutofit/>
          </a:bodyPr>
          <a:lstStyle/>
          <a:p>
            <a:pPr marL="457200" lvl="1" indent="0">
              <a:buNone/>
            </a:pPr>
            <a:r>
              <a:rPr lang="en-US" sz="4000" b="1" dirty="0"/>
              <a:t>Daniel 7:1-6, 15-18</a:t>
            </a:r>
          </a:p>
          <a:p>
            <a:pPr marL="0" indent="0">
              <a:buNone/>
            </a:pPr>
            <a:r>
              <a:rPr lang="en-US" sz="3200" b="1" baseline="30000" dirty="0"/>
              <a:t>1</a:t>
            </a:r>
            <a:r>
              <a:rPr lang="en-US" sz="3200" b="1" dirty="0"/>
              <a:t>In the first year of Belshazzar king of Babylon, Daniel had a dream and visions of his head while on his bed. Then he wrote down the dream, telling the main facts. </a:t>
            </a:r>
          </a:p>
          <a:p>
            <a:pPr marL="0" indent="0">
              <a:buNone/>
            </a:pPr>
            <a:r>
              <a:rPr lang="en-US" sz="3200" b="1" baseline="30000" dirty="0"/>
              <a:t>2</a:t>
            </a:r>
            <a:r>
              <a:rPr lang="en-US" sz="3200" b="1" dirty="0"/>
              <a:t>Daniel spoke, saying, “I saw in my vision by night, and behold, the four winds of heaven were stirring up the Great Sea. </a:t>
            </a:r>
          </a:p>
          <a:p>
            <a:pPr marL="0" indent="0">
              <a:buNone/>
            </a:pPr>
            <a:r>
              <a:rPr lang="en-US" sz="3200" b="1" baseline="30000" dirty="0"/>
              <a:t>3</a:t>
            </a:r>
            <a:r>
              <a:rPr lang="en-US" sz="3200" b="1" dirty="0"/>
              <a:t>And four great beasts came up from the sea, each different from the other. </a:t>
            </a:r>
          </a:p>
        </p:txBody>
      </p:sp>
    </p:spTree>
    <p:extLst>
      <p:ext uri="{BB962C8B-B14F-4D97-AF65-F5344CB8AC3E}">
        <p14:creationId xmlns:p14="http://schemas.microsoft.com/office/powerpoint/2010/main" val="113555789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97654" y="375920"/>
            <a:ext cx="11474586" cy="648207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spcBef>
                <a:spcPts val="600"/>
              </a:spcBef>
              <a:buNone/>
            </a:pPr>
            <a:r>
              <a:rPr lang="en-US" sz="3400" dirty="0"/>
              <a:t>Antiochus IV (Epiphanes)    c.215-164BC</a:t>
            </a:r>
          </a:p>
          <a:p>
            <a:pPr>
              <a:lnSpc>
                <a:spcPct val="80000"/>
              </a:lnSpc>
              <a:spcBef>
                <a:spcPts val="600"/>
              </a:spcBef>
            </a:pPr>
            <a:r>
              <a:rPr lang="en-US" sz="3400" dirty="0"/>
              <a:t>Seleucid king (175-164BC)</a:t>
            </a:r>
          </a:p>
          <a:p>
            <a:pPr lvl="1">
              <a:lnSpc>
                <a:spcPct val="80000"/>
              </a:lnSpc>
              <a:spcBef>
                <a:spcPts val="600"/>
              </a:spcBef>
            </a:pPr>
            <a:r>
              <a:rPr lang="en-US" sz="3200" dirty="0"/>
              <a:t>Arose from the Seleucid “horn”</a:t>
            </a:r>
          </a:p>
          <a:p>
            <a:pPr lvl="1">
              <a:lnSpc>
                <a:spcPct val="80000"/>
              </a:lnSpc>
              <a:spcBef>
                <a:spcPts val="600"/>
              </a:spcBef>
            </a:pPr>
            <a:endParaRPr lang="en-US" sz="3200" dirty="0"/>
          </a:p>
          <a:p>
            <a:pPr marL="0" indent="0">
              <a:lnSpc>
                <a:spcPct val="80000"/>
              </a:lnSpc>
              <a:spcBef>
                <a:spcPts val="600"/>
              </a:spcBef>
              <a:buNone/>
            </a:pPr>
            <a:endParaRPr lang="en-US" sz="3400" dirty="0"/>
          </a:p>
        </p:txBody>
      </p:sp>
      <p:pic>
        <p:nvPicPr>
          <p:cNvPr id="6" name="Picture 5"/>
          <p:cNvPicPr>
            <a:picLocks noChangeAspect="1"/>
          </p:cNvPicPr>
          <p:nvPr/>
        </p:nvPicPr>
        <p:blipFill>
          <a:blip r:embed="rId3"/>
          <a:stretch>
            <a:fillRect/>
          </a:stretch>
        </p:blipFill>
        <p:spPr>
          <a:xfrm>
            <a:off x="7688233" y="2093120"/>
            <a:ext cx="9007533" cy="4560064"/>
          </a:xfrm>
          <a:prstGeom prst="rect">
            <a:avLst/>
          </a:prstGeom>
        </p:spPr>
      </p:pic>
    </p:spTree>
    <p:extLst>
      <p:ext uri="{BB962C8B-B14F-4D97-AF65-F5344CB8AC3E}">
        <p14:creationId xmlns:p14="http://schemas.microsoft.com/office/powerpoint/2010/main" val="146415030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55966" y="3195458"/>
            <a:ext cx="5455226" cy="3241963"/>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ontent Placeholder 2"/>
          <p:cNvSpPr txBox="1">
            <a:spLocks/>
          </p:cNvSpPr>
          <p:nvPr/>
        </p:nvSpPr>
        <p:spPr>
          <a:xfrm>
            <a:off x="97654" y="375920"/>
            <a:ext cx="11474586" cy="648207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spcBef>
                <a:spcPts val="600"/>
              </a:spcBef>
              <a:buNone/>
            </a:pPr>
            <a:r>
              <a:rPr lang="en-US" sz="3400" dirty="0"/>
              <a:t>Antiochus IV (Epiphanes)    c.215-164BC</a:t>
            </a:r>
          </a:p>
          <a:p>
            <a:pPr>
              <a:lnSpc>
                <a:spcPct val="80000"/>
              </a:lnSpc>
              <a:spcBef>
                <a:spcPts val="600"/>
              </a:spcBef>
            </a:pPr>
            <a:r>
              <a:rPr lang="en-US" sz="3400" dirty="0"/>
              <a:t>Seleucid king (175-164BC)</a:t>
            </a:r>
          </a:p>
          <a:p>
            <a:pPr lvl="1">
              <a:lnSpc>
                <a:spcPct val="80000"/>
              </a:lnSpc>
              <a:spcBef>
                <a:spcPts val="600"/>
              </a:spcBef>
            </a:pPr>
            <a:r>
              <a:rPr lang="en-US" sz="3200" dirty="0"/>
              <a:t>Arose from the Seleucid “horn”</a:t>
            </a:r>
          </a:p>
          <a:p>
            <a:pPr lvl="1">
              <a:lnSpc>
                <a:spcPct val="80000"/>
              </a:lnSpc>
              <a:spcBef>
                <a:spcPts val="600"/>
              </a:spcBef>
            </a:pPr>
            <a:endParaRPr lang="en-US" sz="3200" dirty="0"/>
          </a:p>
          <a:p>
            <a:pPr marL="0" indent="0">
              <a:lnSpc>
                <a:spcPct val="80000"/>
              </a:lnSpc>
              <a:spcBef>
                <a:spcPts val="600"/>
              </a:spcBef>
              <a:buNone/>
            </a:pPr>
            <a:endParaRPr lang="en-US" sz="3400" dirty="0"/>
          </a:p>
        </p:txBody>
      </p:sp>
      <p:pic>
        <p:nvPicPr>
          <p:cNvPr id="6" name="Picture 5"/>
          <p:cNvPicPr>
            <a:picLocks noChangeAspect="1"/>
          </p:cNvPicPr>
          <p:nvPr/>
        </p:nvPicPr>
        <p:blipFill>
          <a:blip r:embed="rId3"/>
          <a:stretch>
            <a:fillRect/>
          </a:stretch>
        </p:blipFill>
        <p:spPr>
          <a:xfrm>
            <a:off x="7688233" y="2093120"/>
            <a:ext cx="9007533" cy="4560064"/>
          </a:xfrm>
          <a:prstGeom prst="rect">
            <a:avLst/>
          </a:prstGeom>
        </p:spPr>
      </p:pic>
      <p:sp>
        <p:nvSpPr>
          <p:cNvPr id="2" name="TextBox 1"/>
          <p:cNvSpPr txBox="1"/>
          <p:nvPr/>
        </p:nvSpPr>
        <p:spPr>
          <a:xfrm>
            <a:off x="955965" y="3195459"/>
            <a:ext cx="6078681" cy="3662541"/>
          </a:xfrm>
          <a:prstGeom prst="rect">
            <a:avLst/>
          </a:prstGeom>
          <a:noFill/>
        </p:spPr>
        <p:txBody>
          <a:bodyPr wrap="square" rtlCol="0">
            <a:spAutoFit/>
          </a:bodyPr>
          <a:lstStyle/>
          <a:p>
            <a:r>
              <a:rPr lang="en-US" sz="3400" b="1" baseline="30000" dirty="0"/>
              <a:t>9</a:t>
            </a:r>
            <a:r>
              <a:rPr lang="en-US" sz="3400" b="1" dirty="0"/>
              <a:t>And out of one of them came a little horn which grew exceedingly great toward the south, toward the east, and toward the Glorious Land. </a:t>
            </a:r>
          </a:p>
          <a:p>
            <a:pPr>
              <a:lnSpc>
                <a:spcPct val="80000"/>
              </a:lnSpc>
            </a:pPr>
            <a:endParaRPr lang="en-US" sz="3500" b="1" dirty="0"/>
          </a:p>
        </p:txBody>
      </p:sp>
    </p:spTree>
    <p:extLst>
      <p:ext uri="{BB962C8B-B14F-4D97-AF65-F5344CB8AC3E}">
        <p14:creationId xmlns:p14="http://schemas.microsoft.com/office/powerpoint/2010/main" val="402631494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55966" y="3195458"/>
            <a:ext cx="5455226" cy="3241963"/>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ontent Placeholder 2"/>
          <p:cNvSpPr txBox="1">
            <a:spLocks/>
          </p:cNvSpPr>
          <p:nvPr/>
        </p:nvSpPr>
        <p:spPr>
          <a:xfrm>
            <a:off x="97654" y="375920"/>
            <a:ext cx="11474586" cy="648207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spcBef>
                <a:spcPts val="600"/>
              </a:spcBef>
              <a:buNone/>
            </a:pPr>
            <a:r>
              <a:rPr lang="en-US" sz="3400" dirty="0"/>
              <a:t>Antiochus IV (Epiphanes)    c.215-164BC</a:t>
            </a:r>
          </a:p>
          <a:p>
            <a:pPr>
              <a:lnSpc>
                <a:spcPct val="80000"/>
              </a:lnSpc>
              <a:spcBef>
                <a:spcPts val="600"/>
              </a:spcBef>
            </a:pPr>
            <a:r>
              <a:rPr lang="en-US" sz="3400" dirty="0"/>
              <a:t>Seleucid king (175-164BC)</a:t>
            </a:r>
          </a:p>
          <a:p>
            <a:pPr lvl="1">
              <a:lnSpc>
                <a:spcPct val="80000"/>
              </a:lnSpc>
              <a:spcBef>
                <a:spcPts val="600"/>
              </a:spcBef>
            </a:pPr>
            <a:r>
              <a:rPr lang="en-US" sz="3200" dirty="0"/>
              <a:t>Arose from the Seleucid “horn”</a:t>
            </a:r>
          </a:p>
          <a:p>
            <a:pPr lvl="1">
              <a:lnSpc>
                <a:spcPct val="80000"/>
              </a:lnSpc>
              <a:spcBef>
                <a:spcPts val="600"/>
              </a:spcBef>
            </a:pPr>
            <a:r>
              <a:rPr lang="en-US" sz="3200" dirty="0"/>
              <a:t>Little horn</a:t>
            </a:r>
          </a:p>
          <a:p>
            <a:pPr lvl="1">
              <a:lnSpc>
                <a:spcPct val="80000"/>
              </a:lnSpc>
              <a:spcBef>
                <a:spcPts val="600"/>
              </a:spcBef>
            </a:pPr>
            <a:endParaRPr lang="en-US" sz="3200" dirty="0"/>
          </a:p>
          <a:p>
            <a:pPr marL="0" indent="0">
              <a:lnSpc>
                <a:spcPct val="80000"/>
              </a:lnSpc>
              <a:spcBef>
                <a:spcPts val="600"/>
              </a:spcBef>
              <a:buNone/>
            </a:pPr>
            <a:endParaRPr lang="en-US" sz="3400" dirty="0"/>
          </a:p>
        </p:txBody>
      </p:sp>
      <p:pic>
        <p:nvPicPr>
          <p:cNvPr id="6" name="Picture 5"/>
          <p:cNvPicPr>
            <a:picLocks noChangeAspect="1"/>
          </p:cNvPicPr>
          <p:nvPr/>
        </p:nvPicPr>
        <p:blipFill>
          <a:blip r:embed="rId3"/>
          <a:stretch>
            <a:fillRect/>
          </a:stretch>
        </p:blipFill>
        <p:spPr>
          <a:xfrm>
            <a:off x="7688233" y="2093120"/>
            <a:ext cx="9007533" cy="4560064"/>
          </a:xfrm>
          <a:prstGeom prst="rect">
            <a:avLst/>
          </a:prstGeom>
        </p:spPr>
      </p:pic>
      <p:sp>
        <p:nvSpPr>
          <p:cNvPr id="2" name="TextBox 1"/>
          <p:cNvSpPr txBox="1"/>
          <p:nvPr/>
        </p:nvSpPr>
        <p:spPr>
          <a:xfrm>
            <a:off x="955965" y="3195459"/>
            <a:ext cx="6078681" cy="3662541"/>
          </a:xfrm>
          <a:prstGeom prst="rect">
            <a:avLst/>
          </a:prstGeom>
          <a:noFill/>
        </p:spPr>
        <p:txBody>
          <a:bodyPr wrap="square" rtlCol="0">
            <a:spAutoFit/>
          </a:bodyPr>
          <a:lstStyle/>
          <a:p>
            <a:r>
              <a:rPr lang="en-US" sz="3400" b="1" baseline="30000" dirty="0"/>
              <a:t>9</a:t>
            </a:r>
            <a:r>
              <a:rPr lang="en-US" sz="3400" b="1" dirty="0"/>
              <a:t>And out of one of them came a little horn which grew exceedingly great toward the south, toward the east, and toward the Glorious Land. </a:t>
            </a:r>
          </a:p>
          <a:p>
            <a:pPr>
              <a:lnSpc>
                <a:spcPct val="80000"/>
              </a:lnSpc>
            </a:pPr>
            <a:endParaRPr lang="en-US" sz="3500" b="1" dirty="0"/>
          </a:p>
        </p:txBody>
      </p:sp>
    </p:spTree>
    <p:extLst>
      <p:ext uri="{BB962C8B-B14F-4D97-AF65-F5344CB8AC3E}">
        <p14:creationId xmlns:p14="http://schemas.microsoft.com/office/powerpoint/2010/main" val="147291138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69282" y="3325862"/>
            <a:ext cx="6769273" cy="2473037"/>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p:cNvSpPr txBox="1">
            <a:spLocks/>
          </p:cNvSpPr>
          <p:nvPr/>
        </p:nvSpPr>
        <p:spPr>
          <a:xfrm>
            <a:off x="97654" y="375920"/>
            <a:ext cx="11474586" cy="648207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spcBef>
                <a:spcPts val="600"/>
              </a:spcBef>
              <a:buNone/>
            </a:pPr>
            <a:r>
              <a:rPr lang="en-US" sz="3400" dirty="0"/>
              <a:t>Antiochus IV (Epiphanes)    c.215-164BC</a:t>
            </a:r>
          </a:p>
          <a:p>
            <a:pPr>
              <a:lnSpc>
                <a:spcPct val="80000"/>
              </a:lnSpc>
              <a:spcBef>
                <a:spcPts val="600"/>
              </a:spcBef>
            </a:pPr>
            <a:r>
              <a:rPr lang="en-US" sz="3400" dirty="0"/>
              <a:t>Seleucid king (175-164BC)</a:t>
            </a:r>
          </a:p>
          <a:p>
            <a:pPr lvl="1">
              <a:lnSpc>
                <a:spcPct val="80000"/>
              </a:lnSpc>
              <a:spcBef>
                <a:spcPts val="600"/>
              </a:spcBef>
            </a:pPr>
            <a:r>
              <a:rPr lang="en-US" sz="3200" dirty="0"/>
              <a:t>Arose from the Seleucid “horn”</a:t>
            </a:r>
          </a:p>
          <a:p>
            <a:pPr lvl="1">
              <a:lnSpc>
                <a:spcPct val="80000"/>
              </a:lnSpc>
              <a:spcBef>
                <a:spcPts val="600"/>
              </a:spcBef>
            </a:pPr>
            <a:r>
              <a:rPr lang="en-US" sz="3200" dirty="0"/>
              <a:t>Little horn</a:t>
            </a:r>
          </a:p>
          <a:p>
            <a:pPr lvl="1">
              <a:lnSpc>
                <a:spcPct val="80000"/>
              </a:lnSpc>
              <a:spcBef>
                <a:spcPts val="600"/>
              </a:spcBef>
            </a:pPr>
            <a:r>
              <a:rPr lang="en-US" sz="3200" dirty="0"/>
              <a:t>He gains power through schemes</a:t>
            </a:r>
          </a:p>
          <a:p>
            <a:pPr lvl="1">
              <a:lnSpc>
                <a:spcPct val="80000"/>
              </a:lnSpc>
              <a:spcBef>
                <a:spcPts val="600"/>
              </a:spcBef>
            </a:pPr>
            <a:endParaRPr lang="en-US" sz="3200" dirty="0"/>
          </a:p>
          <a:p>
            <a:pPr marL="0" indent="0">
              <a:lnSpc>
                <a:spcPct val="80000"/>
              </a:lnSpc>
              <a:spcBef>
                <a:spcPts val="600"/>
              </a:spcBef>
              <a:buNone/>
            </a:pPr>
            <a:endParaRPr lang="en-US" sz="3400" dirty="0"/>
          </a:p>
        </p:txBody>
      </p:sp>
      <p:pic>
        <p:nvPicPr>
          <p:cNvPr id="6" name="Picture 5"/>
          <p:cNvPicPr>
            <a:picLocks noChangeAspect="1"/>
          </p:cNvPicPr>
          <p:nvPr/>
        </p:nvPicPr>
        <p:blipFill>
          <a:blip r:embed="rId3"/>
          <a:stretch>
            <a:fillRect/>
          </a:stretch>
        </p:blipFill>
        <p:spPr>
          <a:xfrm>
            <a:off x="7688233" y="2093120"/>
            <a:ext cx="9007533" cy="4560064"/>
          </a:xfrm>
          <a:prstGeom prst="rect">
            <a:avLst/>
          </a:prstGeom>
        </p:spPr>
      </p:pic>
      <p:sp>
        <p:nvSpPr>
          <p:cNvPr id="2" name="TextBox 1"/>
          <p:cNvSpPr txBox="1"/>
          <p:nvPr/>
        </p:nvSpPr>
        <p:spPr>
          <a:xfrm>
            <a:off x="451157" y="3408219"/>
            <a:ext cx="6883573" cy="2308324"/>
          </a:xfrm>
          <a:prstGeom prst="rect">
            <a:avLst/>
          </a:prstGeom>
          <a:noFill/>
        </p:spPr>
        <p:txBody>
          <a:bodyPr wrap="square" rtlCol="0">
            <a:spAutoFit/>
          </a:bodyPr>
          <a:lstStyle/>
          <a:p>
            <a:pPr>
              <a:lnSpc>
                <a:spcPct val="80000"/>
              </a:lnSpc>
            </a:pPr>
            <a:r>
              <a:rPr lang="en-US" sz="3600" b="1" baseline="30000" dirty="0"/>
              <a:t>23b</a:t>
            </a:r>
            <a:r>
              <a:rPr lang="en-US" sz="3600" b="1" dirty="0"/>
              <a:t>A king shall arise, Having fierce features, Who understands sinister schemes. </a:t>
            </a:r>
          </a:p>
          <a:p>
            <a:pPr>
              <a:lnSpc>
                <a:spcPct val="80000"/>
              </a:lnSpc>
            </a:pPr>
            <a:r>
              <a:rPr lang="en-US" sz="3600" b="1" baseline="30000" dirty="0"/>
              <a:t>24</a:t>
            </a:r>
            <a:r>
              <a:rPr lang="en-US" sz="3600" b="1" dirty="0"/>
              <a:t>His power shall be mighty, but not by his own power;</a:t>
            </a:r>
          </a:p>
        </p:txBody>
      </p:sp>
    </p:spTree>
    <p:extLst>
      <p:ext uri="{BB962C8B-B14F-4D97-AF65-F5344CB8AC3E}">
        <p14:creationId xmlns:p14="http://schemas.microsoft.com/office/powerpoint/2010/main" val="244926261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3809" y="4561387"/>
            <a:ext cx="6769273" cy="106108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p:cNvSpPr txBox="1">
            <a:spLocks/>
          </p:cNvSpPr>
          <p:nvPr/>
        </p:nvSpPr>
        <p:spPr>
          <a:xfrm>
            <a:off x="97654" y="375920"/>
            <a:ext cx="11474586" cy="648208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spcBef>
                <a:spcPts val="600"/>
              </a:spcBef>
              <a:buNone/>
            </a:pPr>
            <a:r>
              <a:rPr lang="en-US" sz="3400" dirty="0"/>
              <a:t>Antiochus IV (Epiphanes)    c.215-164BC</a:t>
            </a:r>
          </a:p>
          <a:p>
            <a:pPr>
              <a:lnSpc>
                <a:spcPct val="80000"/>
              </a:lnSpc>
              <a:spcBef>
                <a:spcPts val="600"/>
              </a:spcBef>
            </a:pPr>
            <a:r>
              <a:rPr lang="en-US" sz="3400" dirty="0"/>
              <a:t>Seleucid king (175-164BC)</a:t>
            </a:r>
          </a:p>
          <a:p>
            <a:pPr lvl="1">
              <a:lnSpc>
                <a:spcPct val="80000"/>
              </a:lnSpc>
              <a:spcBef>
                <a:spcPts val="600"/>
              </a:spcBef>
            </a:pPr>
            <a:r>
              <a:rPr lang="en-US" sz="3200" dirty="0"/>
              <a:t>Arose from the Seleucid “horn”</a:t>
            </a:r>
          </a:p>
          <a:p>
            <a:pPr lvl="1">
              <a:lnSpc>
                <a:spcPct val="80000"/>
              </a:lnSpc>
              <a:spcBef>
                <a:spcPts val="600"/>
              </a:spcBef>
            </a:pPr>
            <a:r>
              <a:rPr lang="en-US" sz="3200" dirty="0"/>
              <a:t>Little horn</a:t>
            </a:r>
          </a:p>
          <a:p>
            <a:pPr lvl="1">
              <a:lnSpc>
                <a:spcPct val="80000"/>
              </a:lnSpc>
              <a:spcBef>
                <a:spcPts val="600"/>
              </a:spcBef>
            </a:pPr>
            <a:r>
              <a:rPr lang="en-US" sz="3200" dirty="0"/>
              <a:t>He gains power through schemes</a:t>
            </a:r>
          </a:p>
          <a:p>
            <a:pPr lvl="1">
              <a:lnSpc>
                <a:spcPct val="80000"/>
              </a:lnSpc>
              <a:spcBef>
                <a:spcPts val="600"/>
              </a:spcBef>
            </a:pPr>
            <a:r>
              <a:rPr lang="en-US" sz="3200" dirty="0"/>
              <a:t>Toward the end of the Seleucid </a:t>
            </a:r>
          </a:p>
          <a:p>
            <a:pPr marL="457200" lvl="1" indent="0">
              <a:lnSpc>
                <a:spcPct val="80000"/>
              </a:lnSpc>
              <a:spcBef>
                <a:spcPts val="600"/>
              </a:spcBef>
              <a:buNone/>
            </a:pPr>
            <a:r>
              <a:rPr lang="en-US" sz="3200" dirty="0"/>
              <a:t>   Empire</a:t>
            </a:r>
          </a:p>
        </p:txBody>
      </p:sp>
      <p:pic>
        <p:nvPicPr>
          <p:cNvPr id="6" name="Picture 5"/>
          <p:cNvPicPr>
            <a:picLocks noChangeAspect="1"/>
          </p:cNvPicPr>
          <p:nvPr/>
        </p:nvPicPr>
        <p:blipFill>
          <a:blip r:embed="rId3"/>
          <a:stretch>
            <a:fillRect/>
          </a:stretch>
        </p:blipFill>
        <p:spPr>
          <a:xfrm>
            <a:off x="7688233" y="2093120"/>
            <a:ext cx="9007533" cy="4560064"/>
          </a:xfrm>
          <a:prstGeom prst="rect">
            <a:avLst/>
          </a:prstGeom>
        </p:spPr>
      </p:pic>
      <p:sp>
        <p:nvSpPr>
          <p:cNvPr id="2" name="TextBox 1"/>
          <p:cNvSpPr txBox="1"/>
          <p:nvPr/>
        </p:nvSpPr>
        <p:spPr>
          <a:xfrm>
            <a:off x="451157" y="4643744"/>
            <a:ext cx="6883573" cy="978729"/>
          </a:xfrm>
          <a:prstGeom prst="rect">
            <a:avLst/>
          </a:prstGeom>
          <a:noFill/>
        </p:spPr>
        <p:txBody>
          <a:bodyPr wrap="square" rtlCol="0">
            <a:spAutoFit/>
          </a:bodyPr>
          <a:lstStyle/>
          <a:p>
            <a:pPr>
              <a:lnSpc>
                <a:spcPct val="80000"/>
              </a:lnSpc>
            </a:pPr>
            <a:r>
              <a:rPr lang="en-US" sz="3600" b="1" baseline="30000" dirty="0"/>
              <a:t>23</a:t>
            </a:r>
            <a:r>
              <a:rPr lang="en-US" sz="3600" b="1" dirty="0"/>
              <a:t>“And in the latter time of their kingdom…</a:t>
            </a:r>
          </a:p>
        </p:txBody>
      </p:sp>
    </p:spTree>
    <p:extLst>
      <p:ext uri="{BB962C8B-B14F-4D97-AF65-F5344CB8AC3E}">
        <p14:creationId xmlns:p14="http://schemas.microsoft.com/office/powerpoint/2010/main" val="379360471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97654" y="975360"/>
            <a:ext cx="11474586" cy="588263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5000"/>
              </a:lnSpc>
              <a:spcBef>
                <a:spcPts val="600"/>
              </a:spcBef>
              <a:buNone/>
            </a:pPr>
            <a:r>
              <a:rPr lang="en-US" sz="3600" dirty="0"/>
              <a:t>Daniel 8:9–14 (NKJV) </a:t>
            </a:r>
          </a:p>
          <a:p>
            <a:pPr marL="0" indent="0">
              <a:lnSpc>
                <a:spcPct val="85000"/>
              </a:lnSpc>
              <a:spcBef>
                <a:spcPts val="600"/>
              </a:spcBef>
              <a:buNone/>
            </a:pPr>
            <a:r>
              <a:rPr lang="en-US" sz="3600" baseline="30000" dirty="0"/>
              <a:t>9</a:t>
            </a:r>
            <a:r>
              <a:rPr lang="en-US" sz="3600" dirty="0"/>
              <a:t>And out of one of them came a little horn which grew exceedingly great toward the south, toward the east, and toward the Glorious Land. </a:t>
            </a:r>
          </a:p>
          <a:p>
            <a:pPr marL="0" indent="0">
              <a:lnSpc>
                <a:spcPct val="85000"/>
              </a:lnSpc>
              <a:spcBef>
                <a:spcPts val="600"/>
              </a:spcBef>
              <a:buNone/>
            </a:pPr>
            <a:r>
              <a:rPr lang="en-US" sz="3600" b="1" baseline="30000" dirty="0"/>
              <a:t>10</a:t>
            </a:r>
            <a:r>
              <a:rPr lang="en-US" sz="3600" b="1" dirty="0"/>
              <a:t>And it grew up to the host of heaven; and it cast down some of the host and some of the stars to the ground, and trampled them. </a:t>
            </a:r>
          </a:p>
          <a:p>
            <a:pPr marL="0" indent="0">
              <a:lnSpc>
                <a:spcPct val="85000"/>
              </a:lnSpc>
              <a:spcBef>
                <a:spcPts val="600"/>
              </a:spcBef>
              <a:buNone/>
            </a:pPr>
            <a:r>
              <a:rPr lang="en-US" sz="3600" baseline="30000" dirty="0"/>
              <a:t>11</a:t>
            </a:r>
            <a:r>
              <a:rPr lang="en-US" sz="3600" dirty="0"/>
              <a:t>He even exalted himself as high as the Prince of the host; and by him the daily sacrifices were taken away, and the place of His sanctuary was cast down. </a:t>
            </a:r>
          </a:p>
          <a:p>
            <a:pPr marL="0" indent="0">
              <a:lnSpc>
                <a:spcPct val="85000"/>
              </a:lnSpc>
              <a:spcBef>
                <a:spcPts val="600"/>
              </a:spcBef>
              <a:buNone/>
            </a:pPr>
            <a:endParaRPr lang="en-US" sz="3600" dirty="0"/>
          </a:p>
        </p:txBody>
      </p:sp>
    </p:spTree>
    <p:extLst>
      <p:ext uri="{BB962C8B-B14F-4D97-AF65-F5344CB8AC3E}">
        <p14:creationId xmlns:p14="http://schemas.microsoft.com/office/powerpoint/2010/main" val="330723298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97654" y="975360"/>
            <a:ext cx="11474586" cy="588263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5000"/>
              </a:lnSpc>
              <a:spcBef>
                <a:spcPts val="600"/>
              </a:spcBef>
              <a:buNone/>
            </a:pPr>
            <a:r>
              <a:rPr lang="en-US" sz="3600" dirty="0"/>
              <a:t>Daniel 8:9–14 (NKJV) </a:t>
            </a:r>
          </a:p>
          <a:p>
            <a:pPr marL="0" indent="0">
              <a:lnSpc>
                <a:spcPct val="85000"/>
              </a:lnSpc>
              <a:spcBef>
                <a:spcPts val="600"/>
              </a:spcBef>
              <a:buNone/>
            </a:pPr>
            <a:r>
              <a:rPr lang="en-US" sz="3600" baseline="30000" dirty="0"/>
              <a:t>9</a:t>
            </a:r>
            <a:r>
              <a:rPr lang="en-US" sz="3600" dirty="0"/>
              <a:t>And out of one of them came a little horn which grew exceedingly great toward the south, toward the east, and toward the Glorious Land. </a:t>
            </a:r>
          </a:p>
          <a:p>
            <a:pPr marL="0" indent="0">
              <a:lnSpc>
                <a:spcPct val="85000"/>
              </a:lnSpc>
              <a:spcBef>
                <a:spcPts val="600"/>
              </a:spcBef>
              <a:buNone/>
            </a:pPr>
            <a:r>
              <a:rPr lang="en-US" sz="3600" b="1" baseline="30000" dirty="0"/>
              <a:t>10</a:t>
            </a:r>
            <a:r>
              <a:rPr lang="en-US" sz="3600" b="1" dirty="0"/>
              <a:t>And it grew up to the host of heaven; and it cast down some of the host and some of the stars to the ground, and trampled them. </a:t>
            </a:r>
          </a:p>
          <a:p>
            <a:pPr marL="0" indent="0">
              <a:lnSpc>
                <a:spcPct val="85000"/>
              </a:lnSpc>
              <a:spcBef>
                <a:spcPts val="600"/>
              </a:spcBef>
              <a:buNone/>
            </a:pPr>
            <a:r>
              <a:rPr lang="en-US" sz="3600" baseline="30000" dirty="0"/>
              <a:t>11</a:t>
            </a:r>
            <a:r>
              <a:rPr lang="en-US" sz="3600" dirty="0"/>
              <a:t>He even exalted himself as high as the Prince of the host; and by him the daily sacrifices were taken away, and the place of His sanctuary was cast down. </a:t>
            </a:r>
          </a:p>
          <a:p>
            <a:pPr marL="0" indent="0">
              <a:lnSpc>
                <a:spcPct val="85000"/>
              </a:lnSpc>
              <a:spcBef>
                <a:spcPts val="600"/>
              </a:spcBef>
              <a:buNone/>
            </a:pPr>
            <a:endParaRPr lang="en-US" sz="3600" dirty="0"/>
          </a:p>
        </p:txBody>
      </p:sp>
      <p:sp>
        <p:nvSpPr>
          <p:cNvPr id="4" name="Rectangle 3"/>
          <p:cNvSpPr/>
          <p:nvPr/>
        </p:nvSpPr>
        <p:spPr>
          <a:xfrm>
            <a:off x="1148080" y="975360"/>
            <a:ext cx="10210800" cy="2692400"/>
          </a:xfrm>
          <a:prstGeom prst="rect">
            <a:avLst/>
          </a:prstGeom>
          <a:solidFill>
            <a:schemeClr val="accent5">
              <a:lumMod val="75000"/>
            </a:schemeClr>
          </a:solidFill>
          <a:ln w="76200">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t>Daniel 8:24  </a:t>
            </a:r>
          </a:p>
          <a:p>
            <a:r>
              <a:rPr lang="en-US" sz="3200" baseline="30000" dirty="0"/>
              <a:t>24</a:t>
            </a:r>
            <a:r>
              <a:rPr lang="en-US" sz="3200" dirty="0"/>
              <a:t>His power shall be mighty, but not by his own power; He shall destroy fearfully, And shall prosper and thrive; He shall destroy the mighty, and also the </a:t>
            </a:r>
            <a:r>
              <a:rPr lang="en-US" sz="3200" u="sng" dirty="0"/>
              <a:t>holy people</a:t>
            </a:r>
            <a:r>
              <a:rPr lang="en-US" sz="3200" dirty="0"/>
              <a:t>. </a:t>
            </a:r>
          </a:p>
        </p:txBody>
      </p:sp>
    </p:spTree>
    <p:extLst>
      <p:ext uri="{BB962C8B-B14F-4D97-AF65-F5344CB8AC3E}">
        <p14:creationId xmlns:p14="http://schemas.microsoft.com/office/powerpoint/2010/main" val="6233267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97654" y="975360"/>
            <a:ext cx="11474586" cy="588263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5000"/>
              </a:lnSpc>
              <a:spcBef>
                <a:spcPts val="600"/>
              </a:spcBef>
              <a:buNone/>
            </a:pPr>
            <a:r>
              <a:rPr lang="en-US" sz="3600" dirty="0"/>
              <a:t>Daniel 8:9–14 (NKJV) </a:t>
            </a:r>
          </a:p>
          <a:p>
            <a:pPr marL="0" indent="0">
              <a:lnSpc>
                <a:spcPct val="85000"/>
              </a:lnSpc>
              <a:spcBef>
                <a:spcPts val="600"/>
              </a:spcBef>
              <a:buNone/>
            </a:pPr>
            <a:r>
              <a:rPr lang="en-US" sz="3600" baseline="30000" dirty="0"/>
              <a:t>9</a:t>
            </a:r>
            <a:r>
              <a:rPr lang="en-US" sz="3600" dirty="0"/>
              <a:t>And out of one of them came a little horn which grew exceedingly great toward the south, toward the east, and toward the Glorious Land. </a:t>
            </a:r>
          </a:p>
          <a:p>
            <a:pPr marL="0" indent="0">
              <a:lnSpc>
                <a:spcPct val="85000"/>
              </a:lnSpc>
              <a:spcBef>
                <a:spcPts val="600"/>
              </a:spcBef>
              <a:buNone/>
            </a:pPr>
            <a:r>
              <a:rPr lang="en-US" sz="3600" b="1" baseline="30000" dirty="0"/>
              <a:t>10</a:t>
            </a:r>
            <a:r>
              <a:rPr lang="en-US" sz="3600" b="1" dirty="0"/>
              <a:t>And it grew up to the host of heaven; and it cast down some of the host and some of the stars to the ground, and trampled them. </a:t>
            </a:r>
          </a:p>
          <a:p>
            <a:pPr marL="0" indent="0">
              <a:lnSpc>
                <a:spcPct val="85000"/>
              </a:lnSpc>
              <a:spcBef>
                <a:spcPts val="600"/>
              </a:spcBef>
              <a:buNone/>
            </a:pPr>
            <a:r>
              <a:rPr lang="en-US" sz="3600" baseline="30000" dirty="0"/>
              <a:t>11</a:t>
            </a:r>
            <a:r>
              <a:rPr lang="en-US" sz="3600" dirty="0"/>
              <a:t>He even exalted himself as high as the Prince of the host; and by him the daily sacrifices were taken away, and the place of His sanctuary was cast down. </a:t>
            </a:r>
          </a:p>
          <a:p>
            <a:pPr marL="0" indent="0">
              <a:lnSpc>
                <a:spcPct val="85000"/>
              </a:lnSpc>
              <a:spcBef>
                <a:spcPts val="600"/>
              </a:spcBef>
              <a:buNone/>
            </a:pPr>
            <a:endParaRPr lang="en-US" sz="3600" dirty="0"/>
          </a:p>
        </p:txBody>
      </p:sp>
      <p:sp>
        <p:nvSpPr>
          <p:cNvPr id="4" name="Rectangle 3"/>
          <p:cNvSpPr/>
          <p:nvPr/>
        </p:nvSpPr>
        <p:spPr>
          <a:xfrm>
            <a:off x="1151602" y="975360"/>
            <a:ext cx="10207278" cy="2682240"/>
          </a:xfrm>
          <a:prstGeom prst="rect">
            <a:avLst/>
          </a:prstGeom>
          <a:solidFill>
            <a:schemeClr val="accent5">
              <a:lumMod val="75000"/>
            </a:schemeClr>
          </a:solidFill>
          <a:ln w="76200">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t>Daniel 8:24  </a:t>
            </a:r>
          </a:p>
          <a:p>
            <a:r>
              <a:rPr lang="en-US" sz="3200" baseline="30000" dirty="0"/>
              <a:t>24</a:t>
            </a:r>
            <a:r>
              <a:rPr lang="en-US" sz="3200" dirty="0"/>
              <a:t>His power shall be mighty, but not by his own power; He shall destroy fearfully, And shall prosper and thrive; He shall destroy the mighty, and also the </a:t>
            </a:r>
            <a:r>
              <a:rPr lang="en-US" sz="3200" u="sng" dirty="0"/>
              <a:t>holy people</a:t>
            </a:r>
            <a:r>
              <a:rPr lang="en-US" sz="3200" dirty="0"/>
              <a:t>. </a:t>
            </a:r>
          </a:p>
        </p:txBody>
      </p:sp>
      <p:sp>
        <p:nvSpPr>
          <p:cNvPr id="6" name="Rectangle 5"/>
          <p:cNvSpPr/>
          <p:nvPr/>
        </p:nvSpPr>
        <p:spPr>
          <a:xfrm>
            <a:off x="1151602" y="4089398"/>
            <a:ext cx="10207278" cy="2067561"/>
          </a:xfrm>
          <a:prstGeom prst="rect">
            <a:avLst/>
          </a:prstGeom>
          <a:solidFill>
            <a:schemeClr val="accent5">
              <a:lumMod val="75000"/>
            </a:schemeClr>
          </a:solidFill>
          <a:ln w="76200">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t>Daniel 12:3  </a:t>
            </a:r>
          </a:p>
          <a:p>
            <a:r>
              <a:rPr lang="en-US" sz="3200" baseline="30000" dirty="0"/>
              <a:t>3</a:t>
            </a:r>
            <a:r>
              <a:rPr lang="en-US" sz="3200" dirty="0"/>
              <a:t>Those who are wise shall shine Like the brightness of the firmament, And those who turn many to righteousness Like the stars forever and ever. </a:t>
            </a:r>
          </a:p>
        </p:txBody>
      </p:sp>
    </p:spTree>
    <p:extLst>
      <p:ext uri="{BB962C8B-B14F-4D97-AF65-F5344CB8AC3E}">
        <p14:creationId xmlns:p14="http://schemas.microsoft.com/office/powerpoint/2010/main" val="362159607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97654" y="375920"/>
            <a:ext cx="11474586" cy="648208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spcBef>
                <a:spcPts val="600"/>
              </a:spcBef>
              <a:buNone/>
            </a:pPr>
            <a:r>
              <a:rPr lang="en-US" sz="3400" dirty="0"/>
              <a:t>Antiochus IV (Epiphanes)    c.215-164BC</a:t>
            </a:r>
          </a:p>
          <a:p>
            <a:pPr lvl="1">
              <a:lnSpc>
                <a:spcPct val="80000"/>
              </a:lnSpc>
              <a:spcBef>
                <a:spcPts val="600"/>
              </a:spcBef>
            </a:pPr>
            <a:endParaRPr lang="en-US" sz="3000" dirty="0"/>
          </a:p>
        </p:txBody>
      </p:sp>
      <p:pic>
        <p:nvPicPr>
          <p:cNvPr id="6" name="Picture 5"/>
          <p:cNvPicPr>
            <a:picLocks noChangeAspect="1"/>
          </p:cNvPicPr>
          <p:nvPr/>
        </p:nvPicPr>
        <p:blipFill>
          <a:blip r:embed="rId3"/>
          <a:stretch>
            <a:fillRect/>
          </a:stretch>
        </p:blipFill>
        <p:spPr>
          <a:xfrm>
            <a:off x="7688233" y="2093120"/>
            <a:ext cx="9007533" cy="4560064"/>
          </a:xfrm>
          <a:prstGeom prst="rect">
            <a:avLst/>
          </a:prstGeom>
        </p:spPr>
      </p:pic>
    </p:spTree>
    <p:extLst>
      <p:ext uri="{BB962C8B-B14F-4D97-AF65-F5344CB8AC3E}">
        <p14:creationId xmlns:p14="http://schemas.microsoft.com/office/powerpoint/2010/main" val="392485455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97654" y="375920"/>
            <a:ext cx="11474586" cy="648208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spcBef>
                <a:spcPts val="600"/>
              </a:spcBef>
              <a:buNone/>
            </a:pPr>
            <a:r>
              <a:rPr lang="en-US" sz="3400" dirty="0"/>
              <a:t>Antiochus IV (Epiphanes)    c.215-164BC</a:t>
            </a:r>
          </a:p>
          <a:p>
            <a:pPr>
              <a:lnSpc>
                <a:spcPct val="80000"/>
              </a:lnSpc>
              <a:spcBef>
                <a:spcPts val="600"/>
              </a:spcBef>
            </a:pPr>
            <a:r>
              <a:rPr lang="en-US" sz="3400" dirty="0"/>
              <a:t>Persecution of the Jewish people</a:t>
            </a:r>
          </a:p>
          <a:p>
            <a:pPr lvl="1">
              <a:lnSpc>
                <a:spcPct val="80000"/>
              </a:lnSpc>
              <a:spcBef>
                <a:spcPts val="600"/>
              </a:spcBef>
            </a:pPr>
            <a:endParaRPr lang="en-US" sz="3000" dirty="0"/>
          </a:p>
        </p:txBody>
      </p:sp>
      <p:pic>
        <p:nvPicPr>
          <p:cNvPr id="6" name="Picture 5"/>
          <p:cNvPicPr>
            <a:picLocks noChangeAspect="1"/>
          </p:cNvPicPr>
          <p:nvPr/>
        </p:nvPicPr>
        <p:blipFill>
          <a:blip r:embed="rId3"/>
          <a:stretch>
            <a:fillRect/>
          </a:stretch>
        </p:blipFill>
        <p:spPr>
          <a:xfrm>
            <a:off x="7688233" y="2093120"/>
            <a:ext cx="9007533" cy="4560064"/>
          </a:xfrm>
          <a:prstGeom prst="rect">
            <a:avLst/>
          </a:prstGeom>
        </p:spPr>
      </p:pic>
    </p:spTree>
    <p:extLst>
      <p:ext uri="{BB962C8B-B14F-4D97-AF65-F5344CB8AC3E}">
        <p14:creationId xmlns:p14="http://schemas.microsoft.com/office/powerpoint/2010/main" val="3873613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341" y="0"/>
            <a:ext cx="11615352" cy="5894173"/>
          </a:xfrm>
        </p:spPr>
        <p:txBody>
          <a:bodyPr>
            <a:noAutofit/>
          </a:bodyPr>
          <a:lstStyle/>
          <a:p>
            <a:pPr marL="457200" lvl="1" indent="0">
              <a:buNone/>
            </a:pPr>
            <a:r>
              <a:rPr lang="en-US" sz="4000" b="1" dirty="0"/>
              <a:t>Daniel 7:1-6, 15-18</a:t>
            </a:r>
          </a:p>
          <a:p>
            <a:pPr marL="0" indent="0">
              <a:buNone/>
            </a:pPr>
            <a:r>
              <a:rPr lang="en-US" sz="3200" b="1" baseline="30000" dirty="0"/>
              <a:t>4</a:t>
            </a:r>
            <a:r>
              <a:rPr lang="en-US" sz="3200" b="1" dirty="0"/>
              <a:t>The first was like a lion, and had eagle’s wings. I watched till its wings were plucked off; and it was lifted up from the earth and made to stand on two feet like a man, and a man’s heart was given to it. </a:t>
            </a:r>
          </a:p>
          <a:p>
            <a:pPr marL="0" indent="0">
              <a:buNone/>
            </a:pPr>
            <a:r>
              <a:rPr lang="en-US" sz="3200" b="1" baseline="30000" dirty="0"/>
              <a:t>5</a:t>
            </a:r>
            <a:r>
              <a:rPr lang="en-US" sz="3200" b="1" dirty="0"/>
              <a:t>“And suddenly another beast, a second, like a bear. It was raised up on one side, and had three ribs in its mouth between its teeth. And they said thus to it: ‘Arise, devour much flesh!’ </a:t>
            </a:r>
          </a:p>
          <a:p>
            <a:pPr marL="0" indent="0">
              <a:buNone/>
            </a:pPr>
            <a:r>
              <a:rPr lang="en-US" sz="3200" b="1" baseline="30000" dirty="0"/>
              <a:t>6</a:t>
            </a:r>
            <a:r>
              <a:rPr lang="en-US" sz="3200" b="1" dirty="0"/>
              <a:t>“After this I looked, and there was another, like a leopard, which had on its back four wings of a bird. The beast also had four heads, and dominion was given to it. </a:t>
            </a:r>
          </a:p>
          <a:p>
            <a:pPr marL="457200" lvl="1" indent="0">
              <a:buNone/>
            </a:pPr>
            <a:endParaRPr lang="en-US" sz="4000" b="1" dirty="0"/>
          </a:p>
        </p:txBody>
      </p:sp>
    </p:spTree>
    <p:extLst>
      <p:ext uri="{BB962C8B-B14F-4D97-AF65-F5344CB8AC3E}">
        <p14:creationId xmlns:p14="http://schemas.microsoft.com/office/powerpoint/2010/main" val="119228274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97654" y="375920"/>
            <a:ext cx="11474586" cy="648208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spcBef>
                <a:spcPts val="600"/>
              </a:spcBef>
              <a:buNone/>
            </a:pPr>
            <a:r>
              <a:rPr lang="en-US" sz="3400" dirty="0"/>
              <a:t>Antiochus IV (Epiphanes)    c.215-164BC</a:t>
            </a:r>
          </a:p>
          <a:p>
            <a:pPr>
              <a:lnSpc>
                <a:spcPct val="80000"/>
              </a:lnSpc>
              <a:spcBef>
                <a:spcPts val="600"/>
              </a:spcBef>
            </a:pPr>
            <a:r>
              <a:rPr lang="en-US" sz="3400" dirty="0"/>
              <a:t>Persecution of the Jewish people</a:t>
            </a:r>
          </a:p>
          <a:p>
            <a:pPr lvl="1">
              <a:lnSpc>
                <a:spcPct val="80000"/>
              </a:lnSpc>
              <a:spcBef>
                <a:spcPts val="600"/>
              </a:spcBef>
            </a:pPr>
            <a:r>
              <a:rPr lang="en-US" sz="3400" dirty="0"/>
              <a:t>No more tolerance</a:t>
            </a:r>
          </a:p>
          <a:p>
            <a:pPr lvl="1">
              <a:lnSpc>
                <a:spcPct val="80000"/>
              </a:lnSpc>
              <a:spcBef>
                <a:spcPts val="600"/>
              </a:spcBef>
            </a:pPr>
            <a:endParaRPr lang="en-US" sz="3000" dirty="0"/>
          </a:p>
        </p:txBody>
      </p:sp>
      <p:pic>
        <p:nvPicPr>
          <p:cNvPr id="6" name="Picture 5"/>
          <p:cNvPicPr>
            <a:picLocks noChangeAspect="1"/>
          </p:cNvPicPr>
          <p:nvPr/>
        </p:nvPicPr>
        <p:blipFill>
          <a:blip r:embed="rId3"/>
          <a:stretch>
            <a:fillRect/>
          </a:stretch>
        </p:blipFill>
        <p:spPr>
          <a:xfrm>
            <a:off x="7688233" y="2093120"/>
            <a:ext cx="9007533" cy="4560064"/>
          </a:xfrm>
          <a:prstGeom prst="rect">
            <a:avLst/>
          </a:prstGeom>
        </p:spPr>
      </p:pic>
    </p:spTree>
    <p:extLst>
      <p:ext uri="{BB962C8B-B14F-4D97-AF65-F5344CB8AC3E}">
        <p14:creationId xmlns:p14="http://schemas.microsoft.com/office/powerpoint/2010/main" val="211421274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97654" y="375920"/>
            <a:ext cx="11474586" cy="648208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spcBef>
                <a:spcPts val="600"/>
              </a:spcBef>
              <a:buNone/>
            </a:pPr>
            <a:r>
              <a:rPr lang="en-US" sz="3400" dirty="0"/>
              <a:t>Antiochus IV (Epiphanes)    c.215-164BC</a:t>
            </a:r>
          </a:p>
          <a:p>
            <a:pPr>
              <a:lnSpc>
                <a:spcPct val="80000"/>
              </a:lnSpc>
              <a:spcBef>
                <a:spcPts val="600"/>
              </a:spcBef>
            </a:pPr>
            <a:r>
              <a:rPr lang="en-US" sz="3400" dirty="0"/>
              <a:t>Persecution of the Jewish people</a:t>
            </a:r>
          </a:p>
          <a:p>
            <a:pPr lvl="1">
              <a:lnSpc>
                <a:spcPct val="80000"/>
              </a:lnSpc>
              <a:spcBef>
                <a:spcPts val="600"/>
              </a:spcBef>
            </a:pPr>
            <a:r>
              <a:rPr lang="en-US" sz="3400" dirty="0"/>
              <a:t>No more tolerance</a:t>
            </a:r>
          </a:p>
          <a:p>
            <a:pPr lvl="1">
              <a:lnSpc>
                <a:spcPct val="80000"/>
              </a:lnSpc>
              <a:spcBef>
                <a:spcPts val="600"/>
              </a:spcBef>
            </a:pPr>
            <a:r>
              <a:rPr lang="en-US" sz="3400" dirty="0"/>
              <a:t>Destroyed copies of the Torah</a:t>
            </a:r>
          </a:p>
          <a:p>
            <a:pPr lvl="1">
              <a:lnSpc>
                <a:spcPct val="80000"/>
              </a:lnSpc>
              <a:spcBef>
                <a:spcPts val="600"/>
              </a:spcBef>
            </a:pPr>
            <a:endParaRPr lang="en-US" sz="3000" dirty="0"/>
          </a:p>
        </p:txBody>
      </p:sp>
      <p:pic>
        <p:nvPicPr>
          <p:cNvPr id="6" name="Picture 5"/>
          <p:cNvPicPr>
            <a:picLocks noChangeAspect="1"/>
          </p:cNvPicPr>
          <p:nvPr/>
        </p:nvPicPr>
        <p:blipFill>
          <a:blip r:embed="rId3"/>
          <a:stretch>
            <a:fillRect/>
          </a:stretch>
        </p:blipFill>
        <p:spPr>
          <a:xfrm>
            <a:off x="7688233" y="2093120"/>
            <a:ext cx="9007533" cy="4560064"/>
          </a:xfrm>
          <a:prstGeom prst="rect">
            <a:avLst/>
          </a:prstGeom>
        </p:spPr>
      </p:pic>
    </p:spTree>
    <p:extLst>
      <p:ext uri="{BB962C8B-B14F-4D97-AF65-F5344CB8AC3E}">
        <p14:creationId xmlns:p14="http://schemas.microsoft.com/office/powerpoint/2010/main" val="151885427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97654" y="375920"/>
            <a:ext cx="11474586" cy="648208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spcBef>
                <a:spcPts val="600"/>
              </a:spcBef>
              <a:buNone/>
            </a:pPr>
            <a:r>
              <a:rPr lang="en-US" sz="3400" dirty="0"/>
              <a:t>Antiochus IV (Epiphanes)    c.215-164BC</a:t>
            </a:r>
          </a:p>
          <a:p>
            <a:pPr>
              <a:lnSpc>
                <a:spcPct val="80000"/>
              </a:lnSpc>
              <a:spcBef>
                <a:spcPts val="600"/>
              </a:spcBef>
            </a:pPr>
            <a:r>
              <a:rPr lang="en-US" sz="3400" dirty="0"/>
              <a:t>Persecution of the Jewish people</a:t>
            </a:r>
          </a:p>
          <a:p>
            <a:pPr lvl="1">
              <a:lnSpc>
                <a:spcPct val="80000"/>
              </a:lnSpc>
              <a:spcBef>
                <a:spcPts val="600"/>
              </a:spcBef>
            </a:pPr>
            <a:r>
              <a:rPr lang="en-US" sz="3400" dirty="0"/>
              <a:t>No more tolerance</a:t>
            </a:r>
          </a:p>
          <a:p>
            <a:pPr lvl="1">
              <a:lnSpc>
                <a:spcPct val="80000"/>
              </a:lnSpc>
              <a:spcBef>
                <a:spcPts val="600"/>
              </a:spcBef>
            </a:pPr>
            <a:r>
              <a:rPr lang="en-US" sz="3400" dirty="0"/>
              <a:t>Destroyed copies of the Torah</a:t>
            </a:r>
          </a:p>
          <a:p>
            <a:pPr lvl="1">
              <a:lnSpc>
                <a:spcPct val="80000"/>
              </a:lnSpc>
              <a:spcBef>
                <a:spcPts val="600"/>
              </a:spcBef>
            </a:pPr>
            <a:r>
              <a:rPr lang="en-US" sz="3400" dirty="0"/>
              <a:t>Forbid Torah observance</a:t>
            </a:r>
          </a:p>
          <a:p>
            <a:pPr lvl="1">
              <a:lnSpc>
                <a:spcPct val="80000"/>
              </a:lnSpc>
              <a:spcBef>
                <a:spcPts val="600"/>
              </a:spcBef>
            </a:pPr>
            <a:endParaRPr lang="en-US" sz="3000" dirty="0"/>
          </a:p>
        </p:txBody>
      </p:sp>
      <p:pic>
        <p:nvPicPr>
          <p:cNvPr id="6" name="Picture 5"/>
          <p:cNvPicPr>
            <a:picLocks noChangeAspect="1"/>
          </p:cNvPicPr>
          <p:nvPr/>
        </p:nvPicPr>
        <p:blipFill>
          <a:blip r:embed="rId3"/>
          <a:stretch>
            <a:fillRect/>
          </a:stretch>
        </p:blipFill>
        <p:spPr>
          <a:xfrm>
            <a:off x="7688233" y="2093120"/>
            <a:ext cx="9007533" cy="4560064"/>
          </a:xfrm>
          <a:prstGeom prst="rect">
            <a:avLst/>
          </a:prstGeom>
        </p:spPr>
      </p:pic>
    </p:spTree>
    <p:extLst>
      <p:ext uri="{BB962C8B-B14F-4D97-AF65-F5344CB8AC3E}">
        <p14:creationId xmlns:p14="http://schemas.microsoft.com/office/powerpoint/2010/main" val="375420566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97654" y="375920"/>
            <a:ext cx="11474586" cy="648208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spcBef>
                <a:spcPts val="600"/>
              </a:spcBef>
              <a:buNone/>
            </a:pPr>
            <a:r>
              <a:rPr lang="en-US" sz="3400" dirty="0"/>
              <a:t>Antiochus IV (Epiphanes)    c.215-164BC</a:t>
            </a:r>
          </a:p>
          <a:p>
            <a:pPr>
              <a:lnSpc>
                <a:spcPct val="80000"/>
              </a:lnSpc>
              <a:spcBef>
                <a:spcPts val="600"/>
              </a:spcBef>
            </a:pPr>
            <a:r>
              <a:rPr lang="en-US" sz="3400" dirty="0"/>
              <a:t>Persecution of the Jewish people</a:t>
            </a:r>
          </a:p>
          <a:p>
            <a:pPr lvl="1">
              <a:lnSpc>
                <a:spcPct val="80000"/>
              </a:lnSpc>
              <a:spcBef>
                <a:spcPts val="600"/>
              </a:spcBef>
            </a:pPr>
            <a:r>
              <a:rPr lang="en-US" sz="3400" dirty="0"/>
              <a:t>No more tolerance</a:t>
            </a:r>
          </a:p>
          <a:p>
            <a:pPr lvl="1">
              <a:lnSpc>
                <a:spcPct val="80000"/>
              </a:lnSpc>
              <a:spcBef>
                <a:spcPts val="600"/>
              </a:spcBef>
            </a:pPr>
            <a:r>
              <a:rPr lang="en-US" sz="3400" dirty="0"/>
              <a:t>Destroyed copies of the Torah</a:t>
            </a:r>
          </a:p>
          <a:p>
            <a:pPr lvl="1">
              <a:lnSpc>
                <a:spcPct val="80000"/>
              </a:lnSpc>
              <a:spcBef>
                <a:spcPts val="600"/>
              </a:spcBef>
            </a:pPr>
            <a:r>
              <a:rPr lang="en-US" sz="3400" dirty="0"/>
              <a:t>Forbid Torah observance</a:t>
            </a:r>
          </a:p>
          <a:p>
            <a:pPr lvl="1">
              <a:lnSpc>
                <a:spcPct val="80000"/>
              </a:lnSpc>
              <a:spcBef>
                <a:spcPts val="600"/>
              </a:spcBef>
            </a:pPr>
            <a:r>
              <a:rPr lang="en-US" sz="3400" dirty="0"/>
              <a:t>Sold High Priest position (twice)</a:t>
            </a:r>
          </a:p>
          <a:p>
            <a:pPr lvl="1">
              <a:lnSpc>
                <a:spcPct val="80000"/>
              </a:lnSpc>
              <a:spcBef>
                <a:spcPts val="600"/>
              </a:spcBef>
            </a:pPr>
            <a:endParaRPr lang="en-US" sz="3000" dirty="0"/>
          </a:p>
        </p:txBody>
      </p:sp>
      <p:pic>
        <p:nvPicPr>
          <p:cNvPr id="6" name="Picture 5"/>
          <p:cNvPicPr>
            <a:picLocks noChangeAspect="1"/>
          </p:cNvPicPr>
          <p:nvPr/>
        </p:nvPicPr>
        <p:blipFill>
          <a:blip r:embed="rId3"/>
          <a:stretch>
            <a:fillRect/>
          </a:stretch>
        </p:blipFill>
        <p:spPr>
          <a:xfrm>
            <a:off x="7688233" y="2093120"/>
            <a:ext cx="9007533" cy="4560064"/>
          </a:xfrm>
          <a:prstGeom prst="rect">
            <a:avLst/>
          </a:prstGeom>
        </p:spPr>
      </p:pic>
    </p:spTree>
    <p:extLst>
      <p:ext uri="{BB962C8B-B14F-4D97-AF65-F5344CB8AC3E}">
        <p14:creationId xmlns:p14="http://schemas.microsoft.com/office/powerpoint/2010/main" val="407687053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97654" y="375920"/>
            <a:ext cx="11474586" cy="648208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spcBef>
                <a:spcPts val="600"/>
              </a:spcBef>
              <a:buNone/>
            </a:pPr>
            <a:r>
              <a:rPr lang="en-US" sz="3400" dirty="0"/>
              <a:t>Antiochus IV (Epiphanes)    c.215-164BC</a:t>
            </a:r>
          </a:p>
          <a:p>
            <a:pPr>
              <a:lnSpc>
                <a:spcPct val="80000"/>
              </a:lnSpc>
              <a:spcBef>
                <a:spcPts val="600"/>
              </a:spcBef>
            </a:pPr>
            <a:r>
              <a:rPr lang="en-US" sz="3400" dirty="0"/>
              <a:t>Persecution of the Jewish people</a:t>
            </a:r>
          </a:p>
          <a:p>
            <a:pPr lvl="1">
              <a:lnSpc>
                <a:spcPct val="80000"/>
              </a:lnSpc>
              <a:spcBef>
                <a:spcPts val="600"/>
              </a:spcBef>
            </a:pPr>
            <a:r>
              <a:rPr lang="en-US" sz="3400" dirty="0"/>
              <a:t>No more tolerance</a:t>
            </a:r>
          </a:p>
          <a:p>
            <a:pPr lvl="1">
              <a:lnSpc>
                <a:spcPct val="80000"/>
              </a:lnSpc>
              <a:spcBef>
                <a:spcPts val="600"/>
              </a:spcBef>
            </a:pPr>
            <a:r>
              <a:rPr lang="en-US" sz="3400" dirty="0"/>
              <a:t>Destroyed copies of the Torah</a:t>
            </a:r>
          </a:p>
          <a:p>
            <a:pPr lvl="1">
              <a:lnSpc>
                <a:spcPct val="80000"/>
              </a:lnSpc>
              <a:spcBef>
                <a:spcPts val="600"/>
              </a:spcBef>
            </a:pPr>
            <a:r>
              <a:rPr lang="en-US" sz="3400" dirty="0"/>
              <a:t>Forbid Torah observance</a:t>
            </a:r>
          </a:p>
          <a:p>
            <a:pPr lvl="1">
              <a:lnSpc>
                <a:spcPct val="80000"/>
              </a:lnSpc>
              <a:spcBef>
                <a:spcPts val="600"/>
              </a:spcBef>
            </a:pPr>
            <a:r>
              <a:rPr lang="en-US" sz="3400" dirty="0"/>
              <a:t>Sold High Priest position (twice)</a:t>
            </a:r>
          </a:p>
          <a:p>
            <a:pPr lvl="1">
              <a:lnSpc>
                <a:spcPct val="80000"/>
              </a:lnSpc>
              <a:spcBef>
                <a:spcPts val="600"/>
              </a:spcBef>
            </a:pPr>
            <a:r>
              <a:rPr lang="en-US" sz="3400" dirty="0"/>
              <a:t>Commanded the Jews to</a:t>
            </a:r>
          </a:p>
          <a:p>
            <a:pPr lvl="1">
              <a:lnSpc>
                <a:spcPct val="80000"/>
              </a:lnSpc>
              <a:spcBef>
                <a:spcPts val="600"/>
              </a:spcBef>
            </a:pPr>
            <a:endParaRPr lang="en-US" sz="3000" dirty="0"/>
          </a:p>
        </p:txBody>
      </p:sp>
      <p:pic>
        <p:nvPicPr>
          <p:cNvPr id="6" name="Picture 5"/>
          <p:cNvPicPr>
            <a:picLocks noChangeAspect="1"/>
          </p:cNvPicPr>
          <p:nvPr/>
        </p:nvPicPr>
        <p:blipFill>
          <a:blip r:embed="rId3"/>
          <a:stretch>
            <a:fillRect/>
          </a:stretch>
        </p:blipFill>
        <p:spPr>
          <a:xfrm>
            <a:off x="7688233" y="2093120"/>
            <a:ext cx="9007533" cy="4560064"/>
          </a:xfrm>
          <a:prstGeom prst="rect">
            <a:avLst/>
          </a:prstGeom>
        </p:spPr>
      </p:pic>
    </p:spTree>
    <p:extLst>
      <p:ext uri="{BB962C8B-B14F-4D97-AF65-F5344CB8AC3E}">
        <p14:creationId xmlns:p14="http://schemas.microsoft.com/office/powerpoint/2010/main" val="66762592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97654" y="375920"/>
            <a:ext cx="11474586" cy="648208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spcBef>
                <a:spcPts val="600"/>
              </a:spcBef>
              <a:buNone/>
            </a:pPr>
            <a:r>
              <a:rPr lang="en-US" sz="3400" dirty="0"/>
              <a:t>Antiochus IV (Epiphanes)    c.215-164BC</a:t>
            </a:r>
          </a:p>
          <a:p>
            <a:pPr>
              <a:lnSpc>
                <a:spcPct val="80000"/>
              </a:lnSpc>
              <a:spcBef>
                <a:spcPts val="600"/>
              </a:spcBef>
            </a:pPr>
            <a:r>
              <a:rPr lang="en-US" sz="3400" dirty="0"/>
              <a:t>Persecution of the Jewish people</a:t>
            </a:r>
          </a:p>
          <a:p>
            <a:pPr lvl="1">
              <a:lnSpc>
                <a:spcPct val="80000"/>
              </a:lnSpc>
              <a:spcBef>
                <a:spcPts val="600"/>
              </a:spcBef>
            </a:pPr>
            <a:r>
              <a:rPr lang="en-US" sz="3400" dirty="0"/>
              <a:t>No more tolerance</a:t>
            </a:r>
          </a:p>
          <a:p>
            <a:pPr lvl="1">
              <a:lnSpc>
                <a:spcPct val="80000"/>
              </a:lnSpc>
              <a:spcBef>
                <a:spcPts val="600"/>
              </a:spcBef>
            </a:pPr>
            <a:r>
              <a:rPr lang="en-US" sz="3400" dirty="0"/>
              <a:t>Destroyed copies of the Torah</a:t>
            </a:r>
          </a:p>
          <a:p>
            <a:pPr lvl="1">
              <a:lnSpc>
                <a:spcPct val="80000"/>
              </a:lnSpc>
              <a:spcBef>
                <a:spcPts val="600"/>
              </a:spcBef>
            </a:pPr>
            <a:r>
              <a:rPr lang="en-US" sz="3400" dirty="0"/>
              <a:t>Forbid Torah observance</a:t>
            </a:r>
          </a:p>
          <a:p>
            <a:pPr lvl="1">
              <a:lnSpc>
                <a:spcPct val="80000"/>
              </a:lnSpc>
              <a:spcBef>
                <a:spcPts val="600"/>
              </a:spcBef>
            </a:pPr>
            <a:r>
              <a:rPr lang="en-US" sz="3400" dirty="0"/>
              <a:t>Sold High Priest position (twice)</a:t>
            </a:r>
          </a:p>
          <a:p>
            <a:pPr lvl="1">
              <a:lnSpc>
                <a:spcPct val="80000"/>
              </a:lnSpc>
              <a:spcBef>
                <a:spcPts val="600"/>
              </a:spcBef>
            </a:pPr>
            <a:r>
              <a:rPr lang="en-US" sz="3400" dirty="0"/>
              <a:t>Commanded the Jews to</a:t>
            </a:r>
          </a:p>
          <a:p>
            <a:pPr lvl="2">
              <a:lnSpc>
                <a:spcPct val="80000"/>
              </a:lnSpc>
              <a:spcBef>
                <a:spcPts val="600"/>
              </a:spcBef>
            </a:pPr>
            <a:r>
              <a:rPr lang="en-US" sz="3400" dirty="0"/>
              <a:t>Eat pork</a:t>
            </a:r>
          </a:p>
          <a:p>
            <a:pPr lvl="1">
              <a:lnSpc>
                <a:spcPct val="80000"/>
              </a:lnSpc>
              <a:spcBef>
                <a:spcPts val="600"/>
              </a:spcBef>
            </a:pPr>
            <a:endParaRPr lang="en-US" sz="3000" dirty="0"/>
          </a:p>
        </p:txBody>
      </p:sp>
      <p:pic>
        <p:nvPicPr>
          <p:cNvPr id="6" name="Picture 5"/>
          <p:cNvPicPr>
            <a:picLocks noChangeAspect="1"/>
          </p:cNvPicPr>
          <p:nvPr/>
        </p:nvPicPr>
        <p:blipFill>
          <a:blip r:embed="rId3"/>
          <a:stretch>
            <a:fillRect/>
          </a:stretch>
        </p:blipFill>
        <p:spPr>
          <a:xfrm>
            <a:off x="7688233" y="2093120"/>
            <a:ext cx="9007533" cy="4560064"/>
          </a:xfrm>
          <a:prstGeom prst="rect">
            <a:avLst/>
          </a:prstGeom>
        </p:spPr>
      </p:pic>
    </p:spTree>
    <p:extLst>
      <p:ext uri="{BB962C8B-B14F-4D97-AF65-F5344CB8AC3E}">
        <p14:creationId xmlns:p14="http://schemas.microsoft.com/office/powerpoint/2010/main" val="215364632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97654" y="375920"/>
            <a:ext cx="11474586" cy="648208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spcBef>
                <a:spcPts val="600"/>
              </a:spcBef>
              <a:buNone/>
            </a:pPr>
            <a:r>
              <a:rPr lang="en-US" sz="3400" dirty="0"/>
              <a:t>Antiochus IV (Epiphanes)    c.215-164BC</a:t>
            </a:r>
          </a:p>
          <a:p>
            <a:pPr>
              <a:lnSpc>
                <a:spcPct val="80000"/>
              </a:lnSpc>
              <a:spcBef>
                <a:spcPts val="600"/>
              </a:spcBef>
            </a:pPr>
            <a:r>
              <a:rPr lang="en-US" sz="3400" dirty="0"/>
              <a:t>Persecution of the Jewish people</a:t>
            </a:r>
          </a:p>
          <a:p>
            <a:pPr lvl="1">
              <a:lnSpc>
                <a:spcPct val="80000"/>
              </a:lnSpc>
              <a:spcBef>
                <a:spcPts val="600"/>
              </a:spcBef>
            </a:pPr>
            <a:r>
              <a:rPr lang="en-US" sz="3400" dirty="0"/>
              <a:t>No more tolerance</a:t>
            </a:r>
          </a:p>
          <a:p>
            <a:pPr lvl="1">
              <a:lnSpc>
                <a:spcPct val="80000"/>
              </a:lnSpc>
              <a:spcBef>
                <a:spcPts val="600"/>
              </a:spcBef>
            </a:pPr>
            <a:r>
              <a:rPr lang="en-US" sz="3400" dirty="0"/>
              <a:t>Destroyed copies of the Torah</a:t>
            </a:r>
          </a:p>
          <a:p>
            <a:pPr lvl="1">
              <a:lnSpc>
                <a:spcPct val="80000"/>
              </a:lnSpc>
              <a:spcBef>
                <a:spcPts val="600"/>
              </a:spcBef>
            </a:pPr>
            <a:r>
              <a:rPr lang="en-US" sz="3400" dirty="0"/>
              <a:t>Forbid Torah observance</a:t>
            </a:r>
          </a:p>
          <a:p>
            <a:pPr lvl="1">
              <a:lnSpc>
                <a:spcPct val="80000"/>
              </a:lnSpc>
              <a:spcBef>
                <a:spcPts val="600"/>
              </a:spcBef>
            </a:pPr>
            <a:r>
              <a:rPr lang="en-US" sz="3400" dirty="0"/>
              <a:t>Sold High Priest position (twice)</a:t>
            </a:r>
          </a:p>
          <a:p>
            <a:pPr lvl="1">
              <a:lnSpc>
                <a:spcPct val="80000"/>
              </a:lnSpc>
              <a:spcBef>
                <a:spcPts val="600"/>
              </a:spcBef>
            </a:pPr>
            <a:r>
              <a:rPr lang="en-US" sz="3400" dirty="0"/>
              <a:t>Commanded the Jews to</a:t>
            </a:r>
          </a:p>
          <a:p>
            <a:pPr lvl="2">
              <a:lnSpc>
                <a:spcPct val="80000"/>
              </a:lnSpc>
              <a:spcBef>
                <a:spcPts val="600"/>
              </a:spcBef>
            </a:pPr>
            <a:r>
              <a:rPr lang="en-US" sz="3400" dirty="0"/>
              <a:t>Eat pork</a:t>
            </a:r>
          </a:p>
          <a:p>
            <a:pPr lvl="2">
              <a:lnSpc>
                <a:spcPct val="80000"/>
              </a:lnSpc>
              <a:spcBef>
                <a:spcPts val="600"/>
              </a:spcBef>
            </a:pPr>
            <a:r>
              <a:rPr lang="en-US" sz="3400" dirty="0"/>
              <a:t>Not circumcise</a:t>
            </a:r>
          </a:p>
          <a:p>
            <a:pPr lvl="1">
              <a:lnSpc>
                <a:spcPct val="80000"/>
              </a:lnSpc>
              <a:spcBef>
                <a:spcPts val="600"/>
              </a:spcBef>
            </a:pPr>
            <a:endParaRPr lang="en-US" sz="3000" dirty="0"/>
          </a:p>
        </p:txBody>
      </p:sp>
      <p:pic>
        <p:nvPicPr>
          <p:cNvPr id="6" name="Picture 5"/>
          <p:cNvPicPr>
            <a:picLocks noChangeAspect="1"/>
          </p:cNvPicPr>
          <p:nvPr/>
        </p:nvPicPr>
        <p:blipFill>
          <a:blip r:embed="rId3"/>
          <a:stretch>
            <a:fillRect/>
          </a:stretch>
        </p:blipFill>
        <p:spPr>
          <a:xfrm>
            <a:off x="7688233" y="2093120"/>
            <a:ext cx="9007533" cy="4560064"/>
          </a:xfrm>
          <a:prstGeom prst="rect">
            <a:avLst/>
          </a:prstGeom>
        </p:spPr>
      </p:pic>
    </p:spTree>
    <p:extLst>
      <p:ext uri="{BB962C8B-B14F-4D97-AF65-F5344CB8AC3E}">
        <p14:creationId xmlns:p14="http://schemas.microsoft.com/office/powerpoint/2010/main" val="260091858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97654" y="375920"/>
            <a:ext cx="11474586" cy="648208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spcBef>
                <a:spcPts val="600"/>
              </a:spcBef>
              <a:buNone/>
            </a:pPr>
            <a:r>
              <a:rPr lang="en-US" sz="3400" dirty="0"/>
              <a:t>Antiochus IV (Epiphanes)    c.215-164BC</a:t>
            </a:r>
          </a:p>
          <a:p>
            <a:pPr>
              <a:lnSpc>
                <a:spcPct val="80000"/>
              </a:lnSpc>
              <a:spcBef>
                <a:spcPts val="600"/>
              </a:spcBef>
            </a:pPr>
            <a:r>
              <a:rPr lang="en-US" sz="3400" dirty="0"/>
              <a:t>Persecution of the Jewish people</a:t>
            </a:r>
          </a:p>
          <a:p>
            <a:pPr lvl="1">
              <a:lnSpc>
                <a:spcPct val="80000"/>
              </a:lnSpc>
              <a:spcBef>
                <a:spcPts val="600"/>
              </a:spcBef>
            </a:pPr>
            <a:r>
              <a:rPr lang="en-US" sz="3400" dirty="0"/>
              <a:t>No more tolerance</a:t>
            </a:r>
          </a:p>
          <a:p>
            <a:pPr lvl="1">
              <a:lnSpc>
                <a:spcPct val="80000"/>
              </a:lnSpc>
              <a:spcBef>
                <a:spcPts val="600"/>
              </a:spcBef>
            </a:pPr>
            <a:r>
              <a:rPr lang="en-US" sz="3400" dirty="0"/>
              <a:t>Destroyed copies of the Torah</a:t>
            </a:r>
          </a:p>
          <a:p>
            <a:pPr lvl="1">
              <a:lnSpc>
                <a:spcPct val="80000"/>
              </a:lnSpc>
              <a:spcBef>
                <a:spcPts val="600"/>
              </a:spcBef>
            </a:pPr>
            <a:r>
              <a:rPr lang="en-US" sz="3400" dirty="0"/>
              <a:t>Forbid Torah observance</a:t>
            </a:r>
          </a:p>
          <a:p>
            <a:pPr lvl="1">
              <a:lnSpc>
                <a:spcPct val="80000"/>
              </a:lnSpc>
              <a:spcBef>
                <a:spcPts val="600"/>
              </a:spcBef>
            </a:pPr>
            <a:r>
              <a:rPr lang="en-US" sz="3400" dirty="0"/>
              <a:t>Sold High Priest position (twice)</a:t>
            </a:r>
          </a:p>
          <a:p>
            <a:pPr lvl="1">
              <a:lnSpc>
                <a:spcPct val="80000"/>
              </a:lnSpc>
              <a:spcBef>
                <a:spcPts val="600"/>
              </a:spcBef>
            </a:pPr>
            <a:r>
              <a:rPr lang="en-US" sz="3400" dirty="0"/>
              <a:t>Commanded the Jews to</a:t>
            </a:r>
          </a:p>
          <a:p>
            <a:pPr lvl="2">
              <a:lnSpc>
                <a:spcPct val="80000"/>
              </a:lnSpc>
              <a:spcBef>
                <a:spcPts val="600"/>
              </a:spcBef>
            </a:pPr>
            <a:r>
              <a:rPr lang="en-US" sz="3400" dirty="0"/>
              <a:t>Eat pork</a:t>
            </a:r>
          </a:p>
          <a:p>
            <a:pPr lvl="2">
              <a:lnSpc>
                <a:spcPct val="80000"/>
              </a:lnSpc>
              <a:spcBef>
                <a:spcPts val="600"/>
              </a:spcBef>
            </a:pPr>
            <a:r>
              <a:rPr lang="en-US" sz="3400" dirty="0"/>
              <a:t>Not circumcise</a:t>
            </a:r>
          </a:p>
          <a:p>
            <a:pPr lvl="2">
              <a:lnSpc>
                <a:spcPct val="80000"/>
              </a:lnSpc>
              <a:spcBef>
                <a:spcPts val="600"/>
              </a:spcBef>
            </a:pPr>
            <a:r>
              <a:rPr lang="en-US" sz="3400" dirty="0"/>
              <a:t>Worship Zeus</a:t>
            </a:r>
          </a:p>
          <a:p>
            <a:pPr lvl="1">
              <a:lnSpc>
                <a:spcPct val="80000"/>
              </a:lnSpc>
              <a:spcBef>
                <a:spcPts val="600"/>
              </a:spcBef>
            </a:pPr>
            <a:endParaRPr lang="en-US" sz="3000" dirty="0"/>
          </a:p>
        </p:txBody>
      </p:sp>
      <p:pic>
        <p:nvPicPr>
          <p:cNvPr id="6" name="Picture 5"/>
          <p:cNvPicPr>
            <a:picLocks noChangeAspect="1"/>
          </p:cNvPicPr>
          <p:nvPr/>
        </p:nvPicPr>
        <p:blipFill>
          <a:blip r:embed="rId3"/>
          <a:stretch>
            <a:fillRect/>
          </a:stretch>
        </p:blipFill>
        <p:spPr>
          <a:xfrm>
            <a:off x="7688233" y="2093120"/>
            <a:ext cx="9007533" cy="4560064"/>
          </a:xfrm>
          <a:prstGeom prst="rect">
            <a:avLst/>
          </a:prstGeom>
        </p:spPr>
      </p:pic>
    </p:spTree>
    <p:extLst>
      <p:ext uri="{BB962C8B-B14F-4D97-AF65-F5344CB8AC3E}">
        <p14:creationId xmlns:p14="http://schemas.microsoft.com/office/powerpoint/2010/main" val="70030484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97654" y="375920"/>
            <a:ext cx="11474586" cy="648208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spcBef>
                <a:spcPts val="600"/>
              </a:spcBef>
              <a:buNone/>
            </a:pPr>
            <a:r>
              <a:rPr lang="en-US" sz="3400" dirty="0"/>
              <a:t>Antiochus IV (Epiphanes)    c.215-164BC</a:t>
            </a:r>
          </a:p>
          <a:p>
            <a:pPr>
              <a:lnSpc>
                <a:spcPct val="80000"/>
              </a:lnSpc>
              <a:spcBef>
                <a:spcPts val="600"/>
              </a:spcBef>
            </a:pPr>
            <a:r>
              <a:rPr lang="en-US" sz="3400" dirty="0"/>
              <a:t>Persecution of the Jewish people</a:t>
            </a:r>
          </a:p>
          <a:p>
            <a:pPr lvl="1">
              <a:lnSpc>
                <a:spcPct val="80000"/>
              </a:lnSpc>
              <a:spcBef>
                <a:spcPts val="600"/>
              </a:spcBef>
            </a:pPr>
            <a:r>
              <a:rPr lang="en-US" sz="3400" dirty="0"/>
              <a:t>No more tolerance</a:t>
            </a:r>
          </a:p>
          <a:p>
            <a:pPr lvl="1">
              <a:lnSpc>
                <a:spcPct val="80000"/>
              </a:lnSpc>
              <a:spcBef>
                <a:spcPts val="600"/>
              </a:spcBef>
            </a:pPr>
            <a:r>
              <a:rPr lang="en-US" sz="3400" dirty="0"/>
              <a:t>Destroyed copies of the Torah</a:t>
            </a:r>
          </a:p>
          <a:p>
            <a:pPr lvl="1">
              <a:lnSpc>
                <a:spcPct val="80000"/>
              </a:lnSpc>
              <a:spcBef>
                <a:spcPts val="600"/>
              </a:spcBef>
            </a:pPr>
            <a:r>
              <a:rPr lang="en-US" sz="3400" dirty="0"/>
              <a:t>Forbid Torah observance</a:t>
            </a:r>
          </a:p>
          <a:p>
            <a:pPr lvl="1">
              <a:lnSpc>
                <a:spcPct val="80000"/>
              </a:lnSpc>
              <a:spcBef>
                <a:spcPts val="600"/>
              </a:spcBef>
            </a:pPr>
            <a:r>
              <a:rPr lang="en-US" sz="3400" dirty="0"/>
              <a:t>Sold High Priest position (twice)</a:t>
            </a:r>
          </a:p>
          <a:p>
            <a:pPr lvl="1">
              <a:lnSpc>
                <a:spcPct val="80000"/>
              </a:lnSpc>
              <a:spcBef>
                <a:spcPts val="600"/>
              </a:spcBef>
            </a:pPr>
            <a:r>
              <a:rPr lang="en-US" sz="3400" dirty="0"/>
              <a:t>Commanded the Jews to</a:t>
            </a:r>
          </a:p>
          <a:p>
            <a:pPr lvl="2">
              <a:lnSpc>
                <a:spcPct val="80000"/>
              </a:lnSpc>
              <a:spcBef>
                <a:spcPts val="600"/>
              </a:spcBef>
            </a:pPr>
            <a:r>
              <a:rPr lang="en-US" sz="3400" dirty="0"/>
              <a:t>Eat pork</a:t>
            </a:r>
          </a:p>
          <a:p>
            <a:pPr lvl="2">
              <a:lnSpc>
                <a:spcPct val="80000"/>
              </a:lnSpc>
              <a:spcBef>
                <a:spcPts val="600"/>
              </a:spcBef>
            </a:pPr>
            <a:r>
              <a:rPr lang="en-US" sz="3400" dirty="0"/>
              <a:t>Not circumcise</a:t>
            </a:r>
          </a:p>
          <a:p>
            <a:pPr lvl="2">
              <a:lnSpc>
                <a:spcPct val="80000"/>
              </a:lnSpc>
              <a:spcBef>
                <a:spcPts val="600"/>
              </a:spcBef>
            </a:pPr>
            <a:r>
              <a:rPr lang="en-US" sz="3400" dirty="0"/>
              <a:t>Worship Zeus</a:t>
            </a:r>
          </a:p>
          <a:p>
            <a:pPr lvl="2">
              <a:lnSpc>
                <a:spcPct val="80000"/>
              </a:lnSpc>
              <a:spcBef>
                <a:spcPts val="600"/>
              </a:spcBef>
            </a:pPr>
            <a:r>
              <a:rPr lang="en-US" sz="3400" dirty="0"/>
              <a:t>Or die</a:t>
            </a:r>
          </a:p>
          <a:p>
            <a:pPr lvl="1">
              <a:lnSpc>
                <a:spcPct val="80000"/>
              </a:lnSpc>
              <a:spcBef>
                <a:spcPts val="600"/>
              </a:spcBef>
            </a:pPr>
            <a:endParaRPr lang="en-US" sz="3000" dirty="0"/>
          </a:p>
        </p:txBody>
      </p:sp>
      <p:pic>
        <p:nvPicPr>
          <p:cNvPr id="6" name="Picture 5"/>
          <p:cNvPicPr>
            <a:picLocks noChangeAspect="1"/>
          </p:cNvPicPr>
          <p:nvPr/>
        </p:nvPicPr>
        <p:blipFill>
          <a:blip r:embed="rId3"/>
          <a:stretch>
            <a:fillRect/>
          </a:stretch>
        </p:blipFill>
        <p:spPr>
          <a:xfrm>
            <a:off x="7688233" y="2093120"/>
            <a:ext cx="9007533" cy="4560064"/>
          </a:xfrm>
          <a:prstGeom prst="rect">
            <a:avLst/>
          </a:prstGeom>
        </p:spPr>
      </p:pic>
    </p:spTree>
    <p:extLst>
      <p:ext uri="{BB962C8B-B14F-4D97-AF65-F5344CB8AC3E}">
        <p14:creationId xmlns:p14="http://schemas.microsoft.com/office/powerpoint/2010/main" val="271266222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97654" y="375920"/>
            <a:ext cx="11474586" cy="648208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spcBef>
                <a:spcPts val="600"/>
              </a:spcBef>
              <a:buNone/>
            </a:pPr>
            <a:r>
              <a:rPr lang="en-US" sz="3400" dirty="0"/>
              <a:t>Antiochus IV (Epiphanes)    c.215-164BC</a:t>
            </a:r>
          </a:p>
          <a:p>
            <a:pPr>
              <a:lnSpc>
                <a:spcPct val="80000"/>
              </a:lnSpc>
              <a:spcBef>
                <a:spcPts val="600"/>
              </a:spcBef>
            </a:pPr>
            <a:r>
              <a:rPr lang="en-US" sz="3400" dirty="0"/>
              <a:t>Persecution of the Jewish people</a:t>
            </a:r>
          </a:p>
          <a:p>
            <a:pPr lvl="1">
              <a:lnSpc>
                <a:spcPct val="80000"/>
              </a:lnSpc>
              <a:spcBef>
                <a:spcPts val="600"/>
              </a:spcBef>
            </a:pPr>
            <a:r>
              <a:rPr lang="en-US" sz="3400" dirty="0"/>
              <a:t>No more tolerance</a:t>
            </a:r>
          </a:p>
          <a:p>
            <a:pPr lvl="1">
              <a:lnSpc>
                <a:spcPct val="80000"/>
              </a:lnSpc>
              <a:spcBef>
                <a:spcPts val="600"/>
              </a:spcBef>
            </a:pPr>
            <a:r>
              <a:rPr lang="en-US" sz="3400" dirty="0"/>
              <a:t>Destroyed copies of the Torah</a:t>
            </a:r>
          </a:p>
          <a:p>
            <a:pPr lvl="1">
              <a:lnSpc>
                <a:spcPct val="80000"/>
              </a:lnSpc>
              <a:spcBef>
                <a:spcPts val="600"/>
              </a:spcBef>
            </a:pPr>
            <a:r>
              <a:rPr lang="en-US" sz="3400" dirty="0"/>
              <a:t>Forbid Torah observance</a:t>
            </a:r>
          </a:p>
          <a:p>
            <a:pPr lvl="1">
              <a:lnSpc>
                <a:spcPct val="80000"/>
              </a:lnSpc>
              <a:spcBef>
                <a:spcPts val="600"/>
              </a:spcBef>
            </a:pPr>
            <a:r>
              <a:rPr lang="en-US" sz="3400" dirty="0"/>
              <a:t>Sold High Priest position (twice)</a:t>
            </a:r>
          </a:p>
          <a:p>
            <a:pPr lvl="1">
              <a:lnSpc>
                <a:spcPct val="80000"/>
              </a:lnSpc>
              <a:spcBef>
                <a:spcPts val="600"/>
              </a:spcBef>
            </a:pPr>
            <a:r>
              <a:rPr lang="en-US" sz="3400" dirty="0"/>
              <a:t>Commanded the Jews to</a:t>
            </a:r>
          </a:p>
          <a:p>
            <a:pPr lvl="2">
              <a:lnSpc>
                <a:spcPct val="80000"/>
              </a:lnSpc>
              <a:spcBef>
                <a:spcPts val="600"/>
              </a:spcBef>
            </a:pPr>
            <a:r>
              <a:rPr lang="en-US" sz="3400" dirty="0"/>
              <a:t>Eat pork</a:t>
            </a:r>
          </a:p>
          <a:p>
            <a:pPr lvl="2">
              <a:lnSpc>
                <a:spcPct val="80000"/>
              </a:lnSpc>
              <a:spcBef>
                <a:spcPts val="600"/>
              </a:spcBef>
            </a:pPr>
            <a:r>
              <a:rPr lang="en-US" sz="3400" dirty="0"/>
              <a:t>Not circumcise</a:t>
            </a:r>
          </a:p>
          <a:p>
            <a:pPr lvl="2">
              <a:lnSpc>
                <a:spcPct val="80000"/>
              </a:lnSpc>
              <a:spcBef>
                <a:spcPts val="600"/>
              </a:spcBef>
            </a:pPr>
            <a:r>
              <a:rPr lang="en-US" sz="3400" dirty="0"/>
              <a:t>Worship Zeus</a:t>
            </a:r>
          </a:p>
          <a:p>
            <a:pPr lvl="2">
              <a:lnSpc>
                <a:spcPct val="80000"/>
              </a:lnSpc>
              <a:spcBef>
                <a:spcPts val="600"/>
              </a:spcBef>
            </a:pPr>
            <a:r>
              <a:rPr lang="en-US" sz="3400" dirty="0"/>
              <a:t>Or die</a:t>
            </a:r>
          </a:p>
          <a:p>
            <a:pPr lvl="1">
              <a:lnSpc>
                <a:spcPct val="80000"/>
              </a:lnSpc>
              <a:spcBef>
                <a:spcPts val="600"/>
              </a:spcBef>
            </a:pPr>
            <a:r>
              <a:rPr lang="en-US" sz="3600" dirty="0"/>
              <a:t>Killed 40,000 in two days</a:t>
            </a:r>
            <a:br>
              <a:rPr lang="en-US" sz="3600" dirty="0"/>
            </a:br>
            <a:endParaRPr lang="en-US" sz="3600" dirty="0"/>
          </a:p>
          <a:p>
            <a:pPr lvl="1">
              <a:lnSpc>
                <a:spcPct val="80000"/>
              </a:lnSpc>
              <a:spcBef>
                <a:spcPts val="600"/>
              </a:spcBef>
            </a:pPr>
            <a:endParaRPr lang="en-US" sz="3000" dirty="0"/>
          </a:p>
        </p:txBody>
      </p:sp>
      <p:pic>
        <p:nvPicPr>
          <p:cNvPr id="6" name="Picture 5"/>
          <p:cNvPicPr>
            <a:picLocks noChangeAspect="1"/>
          </p:cNvPicPr>
          <p:nvPr/>
        </p:nvPicPr>
        <p:blipFill>
          <a:blip r:embed="rId3"/>
          <a:stretch>
            <a:fillRect/>
          </a:stretch>
        </p:blipFill>
        <p:spPr>
          <a:xfrm>
            <a:off x="7688233" y="2093120"/>
            <a:ext cx="9007533" cy="4560064"/>
          </a:xfrm>
          <a:prstGeom prst="rect">
            <a:avLst/>
          </a:prstGeom>
        </p:spPr>
      </p:pic>
    </p:spTree>
    <p:extLst>
      <p:ext uri="{BB962C8B-B14F-4D97-AF65-F5344CB8AC3E}">
        <p14:creationId xmlns:p14="http://schemas.microsoft.com/office/powerpoint/2010/main" val="596406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341" y="0"/>
            <a:ext cx="11615352" cy="5894173"/>
          </a:xfrm>
        </p:spPr>
        <p:txBody>
          <a:bodyPr>
            <a:noAutofit/>
          </a:bodyPr>
          <a:lstStyle/>
          <a:p>
            <a:pPr marL="457200" lvl="1" indent="0">
              <a:buNone/>
            </a:pPr>
            <a:r>
              <a:rPr lang="en-US" sz="4000" b="1" dirty="0"/>
              <a:t>Daniel 7:1-6, 15-18</a:t>
            </a:r>
          </a:p>
          <a:p>
            <a:pPr marL="0" indent="0">
              <a:buNone/>
            </a:pPr>
            <a:r>
              <a:rPr lang="en-US" sz="3200" b="1" baseline="30000" dirty="0"/>
              <a:t>15</a:t>
            </a:r>
            <a:r>
              <a:rPr lang="en-US" sz="3200" b="1" dirty="0"/>
              <a:t>“I, Daniel, was grieved in my spirit within my body, and the visions of my head troubled me. </a:t>
            </a:r>
          </a:p>
          <a:p>
            <a:pPr marL="0" indent="0">
              <a:buNone/>
            </a:pPr>
            <a:r>
              <a:rPr lang="en-US" sz="3200" b="1" baseline="30000" dirty="0"/>
              <a:t>16</a:t>
            </a:r>
            <a:r>
              <a:rPr lang="en-US" sz="3200" b="1" dirty="0"/>
              <a:t>I came near to one of those who stood by, and asked him the truth of all this. So he told me and made known to me the interpretation of these things: </a:t>
            </a:r>
          </a:p>
          <a:p>
            <a:pPr marL="0" indent="0">
              <a:buNone/>
            </a:pPr>
            <a:r>
              <a:rPr lang="en-US" sz="3200" b="1" baseline="30000" dirty="0"/>
              <a:t>17</a:t>
            </a:r>
            <a:r>
              <a:rPr lang="en-US" sz="3200" b="1" dirty="0"/>
              <a:t>‘Those great beasts, which are four, are four kings which arise out of the earth. </a:t>
            </a:r>
          </a:p>
          <a:p>
            <a:pPr marL="0" indent="0">
              <a:buNone/>
            </a:pPr>
            <a:r>
              <a:rPr lang="en-US" sz="3200" b="1" baseline="30000" dirty="0"/>
              <a:t>18</a:t>
            </a:r>
            <a:r>
              <a:rPr lang="en-US" sz="3200" b="1" dirty="0"/>
              <a:t>But the saints of the Most High shall receive the kingdom, and possess the kingdom forever, even forever and ever.’ </a:t>
            </a:r>
          </a:p>
          <a:p>
            <a:pPr marL="0" indent="0">
              <a:buNone/>
            </a:pPr>
            <a:endParaRPr lang="en-US" sz="5400" b="1" dirty="0"/>
          </a:p>
        </p:txBody>
      </p:sp>
    </p:spTree>
    <p:extLst>
      <p:ext uri="{BB962C8B-B14F-4D97-AF65-F5344CB8AC3E}">
        <p14:creationId xmlns:p14="http://schemas.microsoft.com/office/powerpoint/2010/main" val="43118778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97654" y="375920"/>
            <a:ext cx="11474586" cy="648208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spcBef>
                <a:spcPts val="600"/>
              </a:spcBef>
              <a:buNone/>
            </a:pPr>
            <a:r>
              <a:rPr lang="en-US" sz="3400" dirty="0"/>
              <a:t>Antiochus IV (Epiphanes)    c.215-164BC</a:t>
            </a:r>
          </a:p>
          <a:p>
            <a:pPr>
              <a:lnSpc>
                <a:spcPct val="80000"/>
              </a:lnSpc>
              <a:spcBef>
                <a:spcPts val="600"/>
              </a:spcBef>
            </a:pPr>
            <a:r>
              <a:rPr lang="en-US" sz="3400" dirty="0"/>
              <a:t>Specific prophecies about the </a:t>
            </a:r>
            <a:r>
              <a:rPr lang="en-US" sz="3400" u="sng" dirty="0"/>
              <a:t>Temple</a:t>
            </a:r>
            <a:br>
              <a:rPr lang="en-US" sz="3600" dirty="0"/>
            </a:br>
            <a:endParaRPr lang="en-US" sz="3600" dirty="0"/>
          </a:p>
          <a:p>
            <a:pPr lvl="1">
              <a:lnSpc>
                <a:spcPct val="80000"/>
              </a:lnSpc>
              <a:spcBef>
                <a:spcPts val="600"/>
              </a:spcBef>
            </a:pPr>
            <a:endParaRPr lang="en-US" sz="3000" dirty="0"/>
          </a:p>
        </p:txBody>
      </p:sp>
      <p:pic>
        <p:nvPicPr>
          <p:cNvPr id="6" name="Picture 5"/>
          <p:cNvPicPr>
            <a:picLocks noChangeAspect="1"/>
          </p:cNvPicPr>
          <p:nvPr/>
        </p:nvPicPr>
        <p:blipFill>
          <a:blip r:embed="rId3"/>
          <a:stretch>
            <a:fillRect/>
          </a:stretch>
        </p:blipFill>
        <p:spPr>
          <a:xfrm>
            <a:off x="7688233" y="2093120"/>
            <a:ext cx="9007533" cy="4560064"/>
          </a:xfrm>
          <a:prstGeom prst="rect">
            <a:avLst/>
          </a:prstGeom>
        </p:spPr>
      </p:pic>
    </p:spTree>
    <p:extLst>
      <p:ext uri="{BB962C8B-B14F-4D97-AF65-F5344CB8AC3E}">
        <p14:creationId xmlns:p14="http://schemas.microsoft.com/office/powerpoint/2010/main" val="89290308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97654" y="975360"/>
            <a:ext cx="11474586" cy="588263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5000"/>
              </a:lnSpc>
              <a:spcBef>
                <a:spcPts val="600"/>
              </a:spcBef>
              <a:buNone/>
            </a:pPr>
            <a:r>
              <a:rPr lang="en-US" sz="3600" dirty="0"/>
              <a:t>Daniel 8:9–14 (NKJV) </a:t>
            </a:r>
            <a:r>
              <a:rPr lang="en-US" sz="3600" baseline="30000" dirty="0"/>
              <a:t>12</a:t>
            </a:r>
            <a:r>
              <a:rPr lang="en-US" sz="3600" dirty="0"/>
              <a:t>Because of transgression, an army was given over to the horn </a:t>
            </a:r>
            <a:r>
              <a:rPr lang="en-US" sz="3600" b="1" u="sng" dirty="0"/>
              <a:t>to oppose the daily sacrifices</a:t>
            </a:r>
            <a:r>
              <a:rPr lang="en-US" sz="3600" dirty="0"/>
              <a:t>; and he cast truth down to the ground. He did all this and prospered. </a:t>
            </a:r>
            <a:r>
              <a:rPr lang="en-US" sz="3600" baseline="30000" dirty="0"/>
              <a:t>13</a:t>
            </a:r>
            <a:r>
              <a:rPr lang="en-US" sz="3600" dirty="0"/>
              <a:t>Then I heard a holy one speaking; and another holy one said to that certain one who was speaking, “How long will the vision be, concerning </a:t>
            </a:r>
            <a:r>
              <a:rPr lang="en-US" sz="3600" b="1" u="sng" dirty="0"/>
              <a:t>the daily sacrifices</a:t>
            </a:r>
            <a:r>
              <a:rPr lang="en-US" sz="3600" dirty="0"/>
              <a:t> and the transgression of </a:t>
            </a:r>
            <a:r>
              <a:rPr lang="en-US" sz="3600" b="1" u="sng" dirty="0"/>
              <a:t>desolation</a:t>
            </a:r>
            <a:r>
              <a:rPr lang="en-US" sz="3600" dirty="0"/>
              <a:t>, the giving of both the </a:t>
            </a:r>
            <a:r>
              <a:rPr lang="en-US" sz="3600" b="1" u="sng" dirty="0"/>
              <a:t>sanctuary</a:t>
            </a:r>
            <a:r>
              <a:rPr lang="en-US" sz="3600" dirty="0"/>
              <a:t> and the host to be trampled underfoot?” </a:t>
            </a:r>
            <a:r>
              <a:rPr lang="en-US" sz="3600" baseline="30000" dirty="0"/>
              <a:t>14</a:t>
            </a:r>
            <a:r>
              <a:rPr lang="en-US" sz="3600" dirty="0"/>
              <a:t>And he said to me, “For two thousand three hundred days; then the sanctuary shall be cleansed.” </a:t>
            </a:r>
          </a:p>
          <a:p>
            <a:pPr marL="0" indent="0">
              <a:lnSpc>
                <a:spcPct val="85000"/>
              </a:lnSpc>
              <a:spcBef>
                <a:spcPts val="600"/>
              </a:spcBef>
              <a:buNone/>
            </a:pPr>
            <a:endParaRPr lang="en-US" sz="3600" dirty="0"/>
          </a:p>
        </p:txBody>
      </p:sp>
    </p:spTree>
    <p:extLst>
      <p:ext uri="{BB962C8B-B14F-4D97-AF65-F5344CB8AC3E}">
        <p14:creationId xmlns:p14="http://schemas.microsoft.com/office/powerpoint/2010/main" val="90313895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5" y="155275"/>
            <a:ext cx="9843800" cy="1697973"/>
          </a:xfrm>
        </p:spPr>
        <p:txBody>
          <a:bodyPr/>
          <a:lstStyle/>
          <a:p>
            <a:r>
              <a:rPr lang="en-US" sz="5400" dirty="0">
                <a:solidFill>
                  <a:schemeClr val="tx1"/>
                </a:solidFill>
              </a:rPr>
              <a:t>Daniel’s Second Vision</a:t>
            </a:r>
          </a:p>
        </p:txBody>
      </p:sp>
      <p:sp>
        <p:nvSpPr>
          <p:cNvPr id="5" name="Content Placeholder 2"/>
          <p:cNvSpPr txBox="1">
            <a:spLocks/>
          </p:cNvSpPr>
          <p:nvPr/>
        </p:nvSpPr>
        <p:spPr>
          <a:xfrm>
            <a:off x="97654" y="975360"/>
            <a:ext cx="11474586" cy="588263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buNone/>
            </a:pPr>
            <a:r>
              <a:rPr lang="en-US" sz="3400" dirty="0"/>
              <a:t>Daniel 8:23–26 (NKJV) </a:t>
            </a:r>
          </a:p>
          <a:p>
            <a:pPr marL="0" indent="0">
              <a:lnSpc>
                <a:spcPct val="80000"/>
              </a:lnSpc>
              <a:buNone/>
            </a:pPr>
            <a:r>
              <a:rPr lang="en-US" sz="3400" baseline="30000" dirty="0"/>
              <a:t>25</a:t>
            </a:r>
            <a:r>
              <a:rPr lang="en-US" sz="3400" dirty="0"/>
              <a:t>“Through his cunning He shall cause deceit to prosper under his rule; And he shall exalt himself in his heart. He shall destroy many in their prosperity</a:t>
            </a:r>
            <a:r>
              <a:rPr lang="en-US" sz="3400" b="1" dirty="0"/>
              <a:t>. He shall even rise against the Prince of princes</a:t>
            </a:r>
            <a:r>
              <a:rPr lang="en-US" sz="3400" dirty="0"/>
              <a:t>; But he shall be broken without human means. </a:t>
            </a:r>
          </a:p>
          <a:p>
            <a:pPr marL="0" indent="0">
              <a:lnSpc>
                <a:spcPct val="80000"/>
              </a:lnSpc>
              <a:buNone/>
            </a:pPr>
            <a:r>
              <a:rPr lang="en-US" sz="3400" baseline="30000" dirty="0"/>
              <a:t>26</a:t>
            </a:r>
            <a:r>
              <a:rPr lang="en-US" sz="3400" dirty="0"/>
              <a:t>“And the vision of the evenings and mornings Which was told is true; Therefore seal up the vision, For it refers to many days in the future.” </a:t>
            </a:r>
          </a:p>
          <a:p>
            <a:pPr marL="0" indent="0">
              <a:lnSpc>
                <a:spcPct val="80000"/>
              </a:lnSpc>
              <a:spcBef>
                <a:spcPts val="600"/>
              </a:spcBef>
              <a:buNone/>
            </a:pPr>
            <a:endParaRPr lang="en-US" sz="3400" dirty="0"/>
          </a:p>
        </p:txBody>
      </p:sp>
    </p:spTree>
    <p:extLst>
      <p:ext uri="{BB962C8B-B14F-4D97-AF65-F5344CB8AC3E}">
        <p14:creationId xmlns:p14="http://schemas.microsoft.com/office/powerpoint/2010/main" val="209089423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97654" y="375920"/>
            <a:ext cx="11474586" cy="648208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spcBef>
                <a:spcPts val="600"/>
              </a:spcBef>
              <a:buNone/>
            </a:pPr>
            <a:r>
              <a:rPr lang="en-US" sz="3400" dirty="0"/>
              <a:t>Antiochus IV (Epiphanes)    c.215-164BC</a:t>
            </a:r>
          </a:p>
          <a:p>
            <a:pPr>
              <a:lnSpc>
                <a:spcPct val="80000"/>
              </a:lnSpc>
              <a:spcBef>
                <a:spcPts val="600"/>
              </a:spcBef>
            </a:pPr>
            <a:r>
              <a:rPr lang="en-US" sz="3400" dirty="0"/>
              <a:t>Specific prophecies about the </a:t>
            </a:r>
            <a:r>
              <a:rPr lang="en-US" sz="3400" u="sng" dirty="0"/>
              <a:t>Temple</a:t>
            </a:r>
          </a:p>
          <a:p>
            <a:pPr lvl="1">
              <a:lnSpc>
                <a:spcPct val="80000"/>
              </a:lnSpc>
              <a:spcBef>
                <a:spcPts val="600"/>
              </a:spcBef>
            </a:pPr>
            <a:r>
              <a:rPr lang="en-US" sz="3400" dirty="0"/>
              <a:t>Sold the high priest position</a:t>
            </a:r>
          </a:p>
          <a:p>
            <a:pPr lvl="1">
              <a:lnSpc>
                <a:spcPct val="80000"/>
              </a:lnSpc>
              <a:spcBef>
                <a:spcPts val="600"/>
              </a:spcBef>
            </a:pPr>
            <a:endParaRPr lang="en-US" sz="3400" dirty="0"/>
          </a:p>
          <a:p>
            <a:pPr marL="457200" lvl="1" indent="0">
              <a:lnSpc>
                <a:spcPct val="80000"/>
              </a:lnSpc>
              <a:spcBef>
                <a:spcPts val="600"/>
              </a:spcBef>
              <a:buNone/>
            </a:pPr>
            <a:br>
              <a:rPr lang="en-US" sz="3200" dirty="0"/>
            </a:br>
            <a:endParaRPr lang="en-US" sz="3200" dirty="0"/>
          </a:p>
          <a:p>
            <a:pPr lvl="1">
              <a:lnSpc>
                <a:spcPct val="80000"/>
              </a:lnSpc>
              <a:spcBef>
                <a:spcPts val="600"/>
              </a:spcBef>
            </a:pPr>
            <a:endParaRPr lang="en-US" sz="3000" dirty="0"/>
          </a:p>
        </p:txBody>
      </p:sp>
      <p:pic>
        <p:nvPicPr>
          <p:cNvPr id="6" name="Picture 5"/>
          <p:cNvPicPr>
            <a:picLocks noChangeAspect="1"/>
          </p:cNvPicPr>
          <p:nvPr/>
        </p:nvPicPr>
        <p:blipFill>
          <a:blip r:embed="rId3"/>
          <a:stretch>
            <a:fillRect/>
          </a:stretch>
        </p:blipFill>
        <p:spPr>
          <a:xfrm>
            <a:off x="7688233" y="2093120"/>
            <a:ext cx="9007533" cy="4560064"/>
          </a:xfrm>
          <a:prstGeom prst="rect">
            <a:avLst/>
          </a:prstGeom>
        </p:spPr>
      </p:pic>
    </p:spTree>
    <p:extLst>
      <p:ext uri="{BB962C8B-B14F-4D97-AF65-F5344CB8AC3E}">
        <p14:creationId xmlns:p14="http://schemas.microsoft.com/office/powerpoint/2010/main" val="372984185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97654" y="375920"/>
            <a:ext cx="11474586" cy="648208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spcBef>
                <a:spcPts val="600"/>
              </a:spcBef>
              <a:buNone/>
            </a:pPr>
            <a:r>
              <a:rPr lang="en-US" sz="3400" dirty="0"/>
              <a:t>Antiochus IV (Epiphanes)    c.215-164BC</a:t>
            </a:r>
          </a:p>
          <a:p>
            <a:pPr>
              <a:lnSpc>
                <a:spcPct val="80000"/>
              </a:lnSpc>
              <a:spcBef>
                <a:spcPts val="600"/>
              </a:spcBef>
            </a:pPr>
            <a:r>
              <a:rPr lang="en-US" sz="3400" dirty="0"/>
              <a:t>Specific prophecies about the </a:t>
            </a:r>
            <a:r>
              <a:rPr lang="en-US" sz="3400" u="sng" dirty="0"/>
              <a:t>Temple</a:t>
            </a:r>
          </a:p>
          <a:p>
            <a:pPr lvl="1">
              <a:lnSpc>
                <a:spcPct val="80000"/>
              </a:lnSpc>
              <a:spcBef>
                <a:spcPts val="600"/>
              </a:spcBef>
            </a:pPr>
            <a:r>
              <a:rPr lang="en-US" sz="3400" dirty="0"/>
              <a:t>Sold the high priest position</a:t>
            </a:r>
          </a:p>
          <a:p>
            <a:pPr lvl="1">
              <a:lnSpc>
                <a:spcPct val="80000"/>
              </a:lnSpc>
              <a:spcBef>
                <a:spcPts val="600"/>
              </a:spcBef>
            </a:pPr>
            <a:r>
              <a:rPr lang="en-US" sz="3400" dirty="0"/>
              <a:t>Plundered the Temple</a:t>
            </a:r>
          </a:p>
          <a:p>
            <a:pPr lvl="1">
              <a:lnSpc>
                <a:spcPct val="80000"/>
              </a:lnSpc>
              <a:spcBef>
                <a:spcPts val="600"/>
              </a:spcBef>
            </a:pPr>
            <a:endParaRPr lang="en-US" sz="3000" dirty="0"/>
          </a:p>
        </p:txBody>
      </p:sp>
      <p:pic>
        <p:nvPicPr>
          <p:cNvPr id="6" name="Picture 5"/>
          <p:cNvPicPr>
            <a:picLocks noChangeAspect="1"/>
          </p:cNvPicPr>
          <p:nvPr/>
        </p:nvPicPr>
        <p:blipFill>
          <a:blip r:embed="rId3"/>
          <a:stretch>
            <a:fillRect/>
          </a:stretch>
        </p:blipFill>
        <p:spPr>
          <a:xfrm>
            <a:off x="7688233" y="2093120"/>
            <a:ext cx="9007533" cy="4560064"/>
          </a:xfrm>
          <a:prstGeom prst="rect">
            <a:avLst/>
          </a:prstGeom>
        </p:spPr>
      </p:pic>
    </p:spTree>
    <p:extLst>
      <p:ext uri="{BB962C8B-B14F-4D97-AF65-F5344CB8AC3E}">
        <p14:creationId xmlns:p14="http://schemas.microsoft.com/office/powerpoint/2010/main" val="102978374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97654" y="375920"/>
            <a:ext cx="11474586" cy="648208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spcBef>
                <a:spcPts val="600"/>
              </a:spcBef>
              <a:buNone/>
            </a:pPr>
            <a:r>
              <a:rPr lang="en-US" sz="3400" dirty="0"/>
              <a:t>Antiochus IV (Epiphanes)    c.215-164BC</a:t>
            </a:r>
          </a:p>
          <a:p>
            <a:pPr>
              <a:lnSpc>
                <a:spcPct val="80000"/>
              </a:lnSpc>
              <a:spcBef>
                <a:spcPts val="600"/>
              </a:spcBef>
            </a:pPr>
            <a:r>
              <a:rPr lang="en-US" sz="3400" dirty="0"/>
              <a:t>Specific prophecies about the </a:t>
            </a:r>
            <a:r>
              <a:rPr lang="en-US" sz="3400" u="sng" dirty="0"/>
              <a:t>Temple</a:t>
            </a:r>
          </a:p>
          <a:p>
            <a:pPr lvl="1">
              <a:lnSpc>
                <a:spcPct val="80000"/>
              </a:lnSpc>
              <a:spcBef>
                <a:spcPts val="600"/>
              </a:spcBef>
            </a:pPr>
            <a:r>
              <a:rPr lang="en-US" sz="3400" dirty="0"/>
              <a:t>Sold the high priest position</a:t>
            </a:r>
          </a:p>
          <a:p>
            <a:pPr lvl="1">
              <a:lnSpc>
                <a:spcPct val="80000"/>
              </a:lnSpc>
              <a:spcBef>
                <a:spcPts val="600"/>
              </a:spcBef>
            </a:pPr>
            <a:r>
              <a:rPr lang="en-US" sz="3400" dirty="0"/>
              <a:t>Plundered the Temple</a:t>
            </a:r>
          </a:p>
          <a:p>
            <a:pPr lvl="1">
              <a:lnSpc>
                <a:spcPct val="80000"/>
              </a:lnSpc>
              <a:spcBef>
                <a:spcPts val="600"/>
              </a:spcBef>
            </a:pPr>
            <a:r>
              <a:rPr lang="en-US" sz="3400" dirty="0"/>
              <a:t>He STOPPED the daily sacrifices</a:t>
            </a:r>
          </a:p>
          <a:p>
            <a:pPr lvl="1">
              <a:lnSpc>
                <a:spcPct val="80000"/>
              </a:lnSpc>
              <a:spcBef>
                <a:spcPts val="600"/>
              </a:spcBef>
            </a:pPr>
            <a:endParaRPr lang="en-US" sz="3000" dirty="0"/>
          </a:p>
        </p:txBody>
      </p:sp>
      <p:pic>
        <p:nvPicPr>
          <p:cNvPr id="6" name="Picture 5"/>
          <p:cNvPicPr>
            <a:picLocks noChangeAspect="1"/>
          </p:cNvPicPr>
          <p:nvPr/>
        </p:nvPicPr>
        <p:blipFill>
          <a:blip r:embed="rId3"/>
          <a:stretch>
            <a:fillRect/>
          </a:stretch>
        </p:blipFill>
        <p:spPr>
          <a:xfrm>
            <a:off x="7688233" y="2093120"/>
            <a:ext cx="9007533" cy="4560064"/>
          </a:xfrm>
          <a:prstGeom prst="rect">
            <a:avLst/>
          </a:prstGeom>
        </p:spPr>
      </p:pic>
    </p:spTree>
    <p:extLst>
      <p:ext uri="{BB962C8B-B14F-4D97-AF65-F5344CB8AC3E}">
        <p14:creationId xmlns:p14="http://schemas.microsoft.com/office/powerpoint/2010/main" val="67271321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97654" y="375920"/>
            <a:ext cx="11474586" cy="648208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spcBef>
                <a:spcPts val="600"/>
              </a:spcBef>
              <a:buNone/>
            </a:pPr>
            <a:r>
              <a:rPr lang="en-US" sz="3400" dirty="0"/>
              <a:t>Antiochus IV (Epiphanes)    c.215-164BC</a:t>
            </a:r>
          </a:p>
          <a:p>
            <a:pPr>
              <a:lnSpc>
                <a:spcPct val="80000"/>
              </a:lnSpc>
              <a:spcBef>
                <a:spcPts val="600"/>
              </a:spcBef>
            </a:pPr>
            <a:r>
              <a:rPr lang="en-US" sz="3400" dirty="0"/>
              <a:t>Specific prophecies about the </a:t>
            </a:r>
            <a:r>
              <a:rPr lang="en-US" sz="3400" u="sng" dirty="0"/>
              <a:t>Temple</a:t>
            </a:r>
          </a:p>
          <a:p>
            <a:pPr lvl="1">
              <a:lnSpc>
                <a:spcPct val="80000"/>
              </a:lnSpc>
              <a:spcBef>
                <a:spcPts val="600"/>
              </a:spcBef>
            </a:pPr>
            <a:r>
              <a:rPr lang="en-US" sz="3400" dirty="0"/>
              <a:t>Sold the high priest position</a:t>
            </a:r>
          </a:p>
          <a:p>
            <a:pPr lvl="1">
              <a:lnSpc>
                <a:spcPct val="80000"/>
              </a:lnSpc>
              <a:spcBef>
                <a:spcPts val="600"/>
              </a:spcBef>
            </a:pPr>
            <a:r>
              <a:rPr lang="en-US" sz="3400" dirty="0"/>
              <a:t>Plundered the Temple</a:t>
            </a:r>
          </a:p>
          <a:p>
            <a:pPr lvl="1">
              <a:lnSpc>
                <a:spcPct val="80000"/>
              </a:lnSpc>
              <a:spcBef>
                <a:spcPts val="600"/>
              </a:spcBef>
            </a:pPr>
            <a:r>
              <a:rPr lang="en-US" sz="3400" dirty="0"/>
              <a:t>He STOPPED the daily sacrifices</a:t>
            </a:r>
          </a:p>
          <a:p>
            <a:pPr lvl="1">
              <a:lnSpc>
                <a:spcPct val="80000"/>
              </a:lnSpc>
              <a:spcBef>
                <a:spcPts val="600"/>
              </a:spcBef>
            </a:pPr>
            <a:r>
              <a:rPr lang="en-US" sz="3400" dirty="0"/>
              <a:t>Slaughtered pigs on the Altar</a:t>
            </a:r>
          </a:p>
          <a:p>
            <a:pPr lvl="1">
              <a:lnSpc>
                <a:spcPct val="80000"/>
              </a:lnSpc>
              <a:spcBef>
                <a:spcPts val="600"/>
              </a:spcBef>
            </a:pPr>
            <a:endParaRPr lang="en-US" sz="3400" dirty="0"/>
          </a:p>
          <a:p>
            <a:pPr marL="457200" lvl="1" indent="0">
              <a:lnSpc>
                <a:spcPct val="80000"/>
              </a:lnSpc>
              <a:spcBef>
                <a:spcPts val="600"/>
              </a:spcBef>
              <a:buNone/>
            </a:pPr>
            <a:br>
              <a:rPr lang="en-US" sz="3200" dirty="0"/>
            </a:br>
            <a:endParaRPr lang="en-US" sz="3200" dirty="0"/>
          </a:p>
          <a:p>
            <a:pPr lvl="1">
              <a:lnSpc>
                <a:spcPct val="80000"/>
              </a:lnSpc>
              <a:spcBef>
                <a:spcPts val="600"/>
              </a:spcBef>
            </a:pPr>
            <a:endParaRPr lang="en-US" sz="3000" dirty="0"/>
          </a:p>
        </p:txBody>
      </p:sp>
      <p:pic>
        <p:nvPicPr>
          <p:cNvPr id="6" name="Picture 5"/>
          <p:cNvPicPr>
            <a:picLocks noChangeAspect="1"/>
          </p:cNvPicPr>
          <p:nvPr/>
        </p:nvPicPr>
        <p:blipFill>
          <a:blip r:embed="rId3"/>
          <a:stretch>
            <a:fillRect/>
          </a:stretch>
        </p:blipFill>
        <p:spPr>
          <a:xfrm>
            <a:off x="7688233" y="2093120"/>
            <a:ext cx="9007533" cy="4560064"/>
          </a:xfrm>
          <a:prstGeom prst="rect">
            <a:avLst/>
          </a:prstGeom>
        </p:spPr>
      </p:pic>
    </p:spTree>
    <p:extLst>
      <p:ext uri="{BB962C8B-B14F-4D97-AF65-F5344CB8AC3E}">
        <p14:creationId xmlns:p14="http://schemas.microsoft.com/office/powerpoint/2010/main" val="320355831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97654" y="375920"/>
            <a:ext cx="11474586" cy="648208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spcBef>
                <a:spcPts val="600"/>
              </a:spcBef>
              <a:buNone/>
            </a:pPr>
            <a:r>
              <a:rPr lang="en-US" sz="3400" dirty="0"/>
              <a:t>Antiochus IV (Epiphanes)    c.215-164BC</a:t>
            </a:r>
          </a:p>
          <a:p>
            <a:pPr>
              <a:lnSpc>
                <a:spcPct val="80000"/>
              </a:lnSpc>
              <a:spcBef>
                <a:spcPts val="600"/>
              </a:spcBef>
            </a:pPr>
            <a:r>
              <a:rPr lang="en-US" sz="3400" dirty="0"/>
              <a:t>Specific prophecies about the </a:t>
            </a:r>
            <a:r>
              <a:rPr lang="en-US" sz="3400" u="sng" dirty="0"/>
              <a:t>Temple</a:t>
            </a:r>
          </a:p>
          <a:p>
            <a:pPr lvl="1">
              <a:lnSpc>
                <a:spcPct val="80000"/>
              </a:lnSpc>
              <a:spcBef>
                <a:spcPts val="600"/>
              </a:spcBef>
            </a:pPr>
            <a:r>
              <a:rPr lang="en-US" sz="3400" dirty="0"/>
              <a:t>Sold the high priest position</a:t>
            </a:r>
          </a:p>
          <a:p>
            <a:pPr lvl="1">
              <a:lnSpc>
                <a:spcPct val="80000"/>
              </a:lnSpc>
              <a:spcBef>
                <a:spcPts val="600"/>
              </a:spcBef>
            </a:pPr>
            <a:r>
              <a:rPr lang="en-US" sz="3400" dirty="0"/>
              <a:t>Plundered the Temple</a:t>
            </a:r>
          </a:p>
          <a:p>
            <a:pPr lvl="1">
              <a:lnSpc>
                <a:spcPct val="80000"/>
              </a:lnSpc>
              <a:spcBef>
                <a:spcPts val="600"/>
              </a:spcBef>
            </a:pPr>
            <a:r>
              <a:rPr lang="en-US" sz="3400" dirty="0"/>
              <a:t>He STOPPED the daily sacrifices</a:t>
            </a:r>
          </a:p>
          <a:p>
            <a:pPr lvl="1">
              <a:lnSpc>
                <a:spcPct val="80000"/>
              </a:lnSpc>
              <a:spcBef>
                <a:spcPts val="600"/>
              </a:spcBef>
            </a:pPr>
            <a:r>
              <a:rPr lang="en-US" sz="3400" dirty="0"/>
              <a:t>Slaughtered pigs on the Altar</a:t>
            </a:r>
          </a:p>
          <a:p>
            <a:pPr lvl="1">
              <a:lnSpc>
                <a:spcPct val="80000"/>
              </a:lnSpc>
              <a:spcBef>
                <a:spcPts val="600"/>
              </a:spcBef>
            </a:pPr>
            <a:r>
              <a:rPr lang="en-US" sz="3400" dirty="0"/>
              <a:t>Put an icon of Zeus in </a:t>
            </a:r>
          </a:p>
          <a:p>
            <a:pPr marL="457200" lvl="1" indent="0">
              <a:lnSpc>
                <a:spcPct val="80000"/>
              </a:lnSpc>
              <a:spcBef>
                <a:spcPts val="600"/>
              </a:spcBef>
              <a:buNone/>
            </a:pPr>
            <a:r>
              <a:rPr lang="en-US" sz="3400" dirty="0"/>
              <a:t>  the Temple</a:t>
            </a:r>
          </a:p>
          <a:p>
            <a:pPr lvl="1">
              <a:lnSpc>
                <a:spcPct val="80000"/>
              </a:lnSpc>
              <a:spcBef>
                <a:spcPts val="600"/>
              </a:spcBef>
            </a:pPr>
            <a:endParaRPr lang="en-US" sz="3400" dirty="0"/>
          </a:p>
          <a:p>
            <a:pPr marL="457200" lvl="1" indent="0">
              <a:lnSpc>
                <a:spcPct val="80000"/>
              </a:lnSpc>
              <a:spcBef>
                <a:spcPts val="600"/>
              </a:spcBef>
              <a:buNone/>
            </a:pPr>
            <a:br>
              <a:rPr lang="en-US" sz="3200" dirty="0"/>
            </a:br>
            <a:endParaRPr lang="en-US" sz="3200" dirty="0"/>
          </a:p>
          <a:p>
            <a:pPr lvl="1">
              <a:lnSpc>
                <a:spcPct val="80000"/>
              </a:lnSpc>
              <a:spcBef>
                <a:spcPts val="600"/>
              </a:spcBef>
            </a:pPr>
            <a:endParaRPr lang="en-US" sz="3000" dirty="0"/>
          </a:p>
        </p:txBody>
      </p:sp>
      <p:pic>
        <p:nvPicPr>
          <p:cNvPr id="6" name="Picture 5"/>
          <p:cNvPicPr>
            <a:picLocks noChangeAspect="1"/>
          </p:cNvPicPr>
          <p:nvPr/>
        </p:nvPicPr>
        <p:blipFill>
          <a:blip r:embed="rId3"/>
          <a:stretch>
            <a:fillRect/>
          </a:stretch>
        </p:blipFill>
        <p:spPr>
          <a:xfrm>
            <a:off x="7688233" y="2093120"/>
            <a:ext cx="9007533" cy="4560064"/>
          </a:xfrm>
          <a:prstGeom prst="rect">
            <a:avLst/>
          </a:prstGeom>
        </p:spPr>
      </p:pic>
    </p:spTree>
    <p:extLst>
      <p:ext uri="{BB962C8B-B14F-4D97-AF65-F5344CB8AC3E}">
        <p14:creationId xmlns:p14="http://schemas.microsoft.com/office/powerpoint/2010/main" val="208974341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97654" y="375920"/>
            <a:ext cx="11474586" cy="648208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spcBef>
                <a:spcPts val="600"/>
              </a:spcBef>
              <a:buNone/>
            </a:pPr>
            <a:r>
              <a:rPr lang="en-US" sz="3400" dirty="0"/>
              <a:t>Antiochus IV (Epiphanes)    c.215-164BC</a:t>
            </a:r>
          </a:p>
          <a:p>
            <a:pPr>
              <a:lnSpc>
                <a:spcPct val="80000"/>
              </a:lnSpc>
              <a:spcBef>
                <a:spcPts val="600"/>
              </a:spcBef>
            </a:pPr>
            <a:r>
              <a:rPr lang="en-US" sz="3400" dirty="0"/>
              <a:t>Specific prophecies about the </a:t>
            </a:r>
            <a:r>
              <a:rPr lang="en-US" sz="3400" u="sng" dirty="0"/>
              <a:t>Temple</a:t>
            </a:r>
          </a:p>
          <a:p>
            <a:pPr lvl="1">
              <a:lnSpc>
                <a:spcPct val="80000"/>
              </a:lnSpc>
              <a:spcBef>
                <a:spcPts val="600"/>
              </a:spcBef>
            </a:pPr>
            <a:r>
              <a:rPr lang="en-US" sz="3400" dirty="0"/>
              <a:t>Sold the high priest position</a:t>
            </a:r>
          </a:p>
          <a:p>
            <a:pPr lvl="1">
              <a:lnSpc>
                <a:spcPct val="80000"/>
              </a:lnSpc>
              <a:spcBef>
                <a:spcPts val="600"/>
              </a:spcBef>
            </a:pPr>
            <a:r>
              <a:rPr lang="en-US" sz="3400" dirty="0"/>
              <a:t>Plundered the Temple</a:t>
            </a:r>
          </a:p>
          <a:p>
            <a:pPr lvl="1">
              <a:lnSpc>
                <a:spcPct val="80000"/>
              </a:lnSpc>
              <a:spcBef>
                <a:spcPts val="600"/>
              </a:spcBef>
            </a:pPr>
            <a:r>
              <a:rPr lang="en-US" sz="3400" dirty="0"/>
              <a:t>He STOPPED the daily sacrifices</a:t>
            </a:r>
          </a:p>
          <a:p>
            <a:pPr lvl="1">
              <a:lnSpc>
                <a:spcPct val="80000"/>
              </a:lnSpc>
              <a:spcBef>
                <a:spcPts val="600"/>
              </a:spcBef>
            </a:pPr>
            <a:r>
              <a:rPr lang="en-US" sz="3400" dirty="0"/>
              <a:t>Slaughtered pigs on the Altar</a:t>
            </a:r>
          </a:p>
          <a:p>
            <a:pPr lvl="1">
              <a:lnSpc>
                <a:spcPct val="80000"/>
              </a:lnSpc>
              <a:spcBef>
                <a:spcPts val="600"/>
              </a:spcBef>
            </a:pPr>
            <a:r>
              <a:rPr lang="en-US" sz="3400" dirty="0"/>
              <a:t>Put an icon of Zeus in </a:t>
            </a:r>
          </a:p>
          <a:p>
            <a:pPr marL="457200" lvl="1" indent="0">
              <a:lnSpc>
                <a:spcPct val="80000"/>
              </a:lnSpc>
              <a:spcBef>
                <a:spcPts val="600"/>
              </a:spcBef>
              <a:buNone/>
            </a:pPr>
            <a:r>
              <a:rPr lang="en-US" sz="3400" dirty="0"/>
              <a:t>  the Temple</a:t>
            </a:r>
          </a:p>
          <a:p>
            <a:pPr lvl="1">
              <a:lnSpc>
                <a:spcPct val="80000"/>
              </a:lnSpc>
              <a:spcBef>
                <a:spcPts val="600"/>
              </a:spcBef>
            </a:pPr>
            <a:r>
              <a:rPr lang="en-US" sz="3400" dirty="0"/>
              <a:t>Had sacrifices to Zeus in </a:t>
            </a:r>
          </a:p>
          <a:p>
            <a:pPr marL="457200" lvl="1" indent="0">
              <a:lnSpc>
                <a:spcPct val="80000"/>
              </a:lnSpc>
              <a:spcBef>
                <a:spcPts val="600"/>
              </a:spcBef>
              <a:buNone/>
            </a:pPr>
            <a:r>
              <a:rPr lang="en-US" sz="3400" dirty="0"/>
              <a:t>  the Temple</a:t>
            </a:r>
          </a:p>
          <a:p>
            <a:pPr lvl="1">
              <a:lnSpc>
                <a:spcPct val="80000"/>
              </a:lnSpc>
              <a:spcBef>
                <a:spcPts val="600"/>
              </a:spcBef>
            </a:pPr>
            <a:endParaRPr lang="en-US" sz="3400" dirty="0"/>
          </a:p>
          <a:p>
            <a:pPr marL="457200" lvl="1" indent="0">
              <a:lnSpc>
                <a:spcPct val="80000"/>
              </a:lnSpc>
              <a:spcBef>
                <a:spcPts val="600"/>
              </a:spcBef>
              <a:buNone/>
            </a:pPr>
            <a:br>
              <a:rPr lang="en-US" sz="3200" dirty="0"/>
            </a:br>
            <a:endParaRPr lang="en-US" sz="3200" dirty="0"/>
          </a:p>
          <a:p>
            <a:pPr lvl="1">
              <a:lnSpc>
                <a:spcPct val="80000"/>
              </a:lnSpc>
              <a:spcBef>
                <a:spcPts val="600"/>
              </a:spcBef>
            </a:pPr>
            <a:endParaRPr lang="en-US" sz="3000" dirty="0"/>
          </a:p>
        </p:txBody>
      </p:sp>
      <p:pic>
        <p:nvPicPr>
          <p:cNvPr id="6" name="Picture 5"/>
          <p:cNvPicPr>
            <a:picLocks noChangeAspect="1"/>
          </p:cNvPicPr>
          <p:nvPr/>
        </p:nvPicPr>
        <p:blipFill>
          <a:blip r:embed="rId3"/>
          <a:stretch>
            <a:fillRect/>
          </a:stretch>
        </p:blipFill>
        <p:spPr>
          <a:xfrm>
            <a:off x="7688233" y="2093120"/>
            <a:ext cx="9007533" cy="4560064"/>
          </a:xfrm>
          <a:prstGeom prst="rect">
            <a:avLst/>
          </a:prstGeom>
        </p:spPr>
      </p:pic>
    </p:spTree>
    <p:extLst>
      <p:ext uri="{BB962C8B-B14F-4D97-AF65-F5344CB8AC3E}">
        <p14:creationId xmlns:p14="http://schemas.microsoft.com/office/powerpoint/2010/main" val="24571366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97654" y="375920"/>
            <a:ext cx="11474586" cy="648208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80000"/>
              </a:lnSpc>
              <a:spcBef>
                <a:spcPts val="600"/>
              </a:spcBef>
              <a:buNone/>
            </a:pPr>
            <a:r>
              <a:rPr lang="en-US" sz="3400" dirty="0"/>
              <a:t>Antiochus IV (Epiphanes)    c.215-164BC</a:t>
            </a:r>
          </a:p>
          <a:p>
            <a:pPr>
              <a:lnSpc>
                <a:spcPct val="80000"/>
              </a:lnSpc>
              <a:spcBef>
                <a:spcPts val="600"/>
              </a:spcBef>
            </a:pPr>
            <a:r>
              <a:rPr lang="en-US" sz="3400" dirty="0"/>
              <a:t>Specific prophecies about the </a:t>
            </a:r>
            <a:r>
              <a:rPr lang="en-US" sz="3400" u="sng" dirty="0"/>
              <a:t>Temple</a:t>
            </a:r>
          </a:p>
          <a:p>
            <a:pPr lvl="1">
              <a:lnSpc>
                <a:spcPct val="80000"/>
              </a:lnSpc>
              <a:spcBef>
                <a:spcPts val="600"/>
              </a:spcBef>
            </a:pPr>
            <a:r>
              <a:rPr lang="en-US" sz="3400" dirty="0"/>
              <a:t>Sold the high priest position</a:t>
            </a:r>
          </a:p>
          <a:p>
            <a:pPr lvl="1">
              <a:lnSpc>
                <a:spcPct val="80000"/>
              </a:lnSpc>
              <a:spcBef>
                <a:spcPts val="600"/>
              </a:spcBef>
            </a:pPr>
            <a:r>
              <a:rPr lang="en-US" sz="3400" dirty="0"/>
              <a:t>Plundered the Temple</a:t>
            </a:r>
          </a:p>
          <a:p>
            <a:pPr lvl="1">
              <a:lnSpc>
                <a:spcPct val="80000"/>
              </a:lnSpc>
              <a:spcBef>
                <a:spcPts val="600"/>
              </a:spcBef>
            </a:pPr>
            <a:r>
              <a:rPr lang="en-US" sz="3400" dirty="0"/>
              <a:t>Slaughtered pigs on the Altar</a:t>
            </a:r>
          </a:p>
          <a:p>
            <a:pPr lvl="1">
              <a:lnSpc>
                <a:spcPct val="80000"/>
              </a:lnSpc>
              <a:spcBef>
                <a:spcPts val="600"/>
              </a:spcBef>
            </a:pPr>
            <a:r>
              <a:rPr lang="en-US" sz="3400" dirty="0"/>
              <a:t>Put an icon of Zeus in </a:t>
            </a:r>
          </a:p>
          <a:p>
            <a:pPr marL="457200" lvl="1" indent="0">
              <a:lnSpc>
                <a:spcPct val="80000"/>
              </a:lnSpc>
              <a:spcBef>
                <a:spcPts val="600"/>
              </a:spcBef>
              <a:buNone/>
            </a:pPr>
            <a:r>
              <a:rPr lang="en-US" sz="3400" dirty="0"/>
              <a:t>  the Temple</a:t>
            </a:r>
          </a:p>
          <a:p>
            <a:pPr lvl="1">
              <a:lnSpc>
                <a:spcPct val="80000"/>
              </a:lnSpc>
              <a:spcBef>
                <a:spcPts val="600"/>
              </a:spcBef>
            </a:pPr>
            <a:r>
              <a:rPr lang="en-US" sz="3400" dirty="0"/>
              <a:t>Had sacrifices to Zeus in </a:t>
            </a:r>
          </a:p>
          <a:p>
            <a:pPr marL="457200" lvl="1" indent="0">
              <a:lnSpc>
                <a:spcPct val="80000"/>
              </a:lnSpc>
              <a:spcBef>
                <a:spcPts val="600"/>
              </a:spcBef>
              <a:buNone/>
            </a:pPr>
            <a:r>
              <a:rPr lang="en-US" sz="3400" dirty="0"/>
              <a:t>  the Temple</a:t>
            </a:r>
          </a:p>
          <a:p>
            <a:pPr lvl="1">
              <a:lnSpc>
                <a:spcPct val="80000"/>
              </a:lnSpc>
              <a:spcBef>
                <a:spcPts val="600"/>
              </a:spcBef>
            </a:pPr>
            <a:endParaRPr lang="en-US" sz="3400" dirty="0"/>
          </a:p>
          <a:p>
            <a:pPr lvl="1">
              <a:lnSpc>
                <a:spcPct val="80000"/>
              </a:lnSpc>
              <a:spcBef>
                <a:spcPts val="600"/>
              </a:spcBef>
            </a:pPr>
            <a:endParaRPr lang="en-US" sz="3400" dirty="0"/>
          </a:p>
          <a:p>
            <a:pPr marL="457200" lvl="1" indent="0">
              <a:lnSpc>
                <a:spcPct val="80000"/>
              </a:lnSpc>
              <a:spcBef>
                <a:spcPts val="600"/>
              </a:spcBef>
              <a:buNone/>
            </a:pPr>
            <a:br>
              <a:rPr lang="en-US" sz="3200" dirty="0"/>
            </a:br>
            <a:endParaRPr lang="en-US" sz="3200" dirty="0"/>
          </a:p>
          <a:p>
            <a:pPr lvl="1">
              <a:lnSpc>
                <a:spcPct val="80000"/>
              </a:lnSpc>
              <a:spcBef>
                <a:spcPts val="600"/>
              </a:spcBef>
            </a:pPr>
            <a:endParaRPr lang="en-US" sz="3000" dirty="0"/>
          </a:p>
        </p:txBody>
      </p:sp>
      <p:pic>
        <p:nvPicPr>
          <p:cNvPr id="6" name="Picture 5"/>
          <p:cNvPicPr>
            <a:picLocks noChangeAspect="1"/>
          </p:cNvPicPr>
          <p:nvPr/>
        </p:nvPicPr>
        <p:blipFill>
          <a:blip r:embed="rId3"/>
          <a:stretch>
            <a:fillRect/>
          </a:stretch>
        </p:blipFill>
        <p:spPr>
          <a:xfrm>
            <a:off x="16374" y="356222"/>
            <a:ext cx="12140597" cy="6146178"/>
          </a:xfrm>
          <a:prstGeom prst="rect">
            <a:avLst/>
          </a:prstGeom>
        </p:spPr>
      </p:pic>
    </p:spTree>
    <p:extLst>
      <p:ext uri="{BB962C8B-B14F-4D97-AF65-F5344CB8AC3E}">
        <p14:creationId xmlns:p14="http://schemas.microsoft.com/office/powerpoint/2010/main" val="221607173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18275</TotalTime>
  <Words>5700</Words>
  <Application>Microsoft Office PowerPoint</Application>
  <PresentationFormat>Widescreen</PresentationFormat>
  <Paragraphs>1114</Paragraphs>
  <Slides>113</Slides>
  <Notes>107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113</vt:i4>
      </vt:variant>
    </vt:vector>
  </HeadingPairs>
  <TitlesOfParts>
    <vt:vector size="119" baseType="lpstr">
      <vt:lpstr>Adobe Song Std L</vt:lpstr>
      <vt:lpstr>Arial</vt:lpstr>
      <vt:lpstr>Calibri</vt:lpstr>
      <vt:lpstr>Century Gothic</vt:lpstr>
      <vt:lpstr>Wingdings 3</vt:lpstr>
      <vt:lpstr>Ion</vt:lpstr>
      <vt:lpstr>PowerPoint Presentation</vt:lpstr>
      <vt:lpstr>PowerPoint Presentation</vt:lpstr>
      <vt:lpstr>Prophecy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First Beast</vt:lpstr>
      <vt:lpstr>The First Beast</vt:lpstr>
      <vt:lpstr>The First Beast</vt:lpstr>
      <vt:lpstr>The First Beast</vt:lpstr>
      <vt:lpstr>The First Beast</vt:lpstr>
      <vt:lpstr>The First Beast</vt:lpstr>
      <vt:lpstr>The First Beast</vt:lpstr>
      <vt:lpstr>The Ishtar Gate</vt:lpstr>
      <vt:lpstr>The First Beast</vt:lpstr>
      <vt:lpstr>The First Beast</vt:lpstr>
      <vt:lpstr>The First Beast</vt:lpstr>
      <vt:lpstr>The First Beast</vt:lpstr>
      <vt:lpstr>The First Beast</vt:lpstr>
      <vt:lpstr>The First Beast</vt:lpstr>
      <vt:lpstr>The First Beast</vt:lpstr>
      <vt:lpstr>The Second Beast</vt:lpstr>
      <vt:lpstr>The Second Beast</vt:lpstr>
      <vt:lpstr>The Second Beast</vt:lpstr>
      <vt:lpstr>PowerPoint Presentation</vt:lpstr>
      <vt:lpstr>The Second Beast</vt:lpstr>
      <vt:lpstr>The Second Beast</vt:lpstr>
      <vt:lpstr>The Second Beast</vt:lpstr>
      <vt:lpstr>The Second Beast</vt:lpstr>
      <vt:lpstr>The Third Beast</vt:lpstr>
      <vt:lpstr>The Third Beast</vt:lpstr>
      <vt:lpstr>The Third Beast</vt:lpstr>
      <vt:lpstr>The Third Beast</vt:lpstr>
      <vt:lpstr>The Third Beast</vt:lpstr>
      <vt:lpstr>The Fourth Beast</vt:lpstr>
      <vt:lpstr>Daniel’s Second Vision</vt:lpstr>
      <vt:lpstr>Daniel’s Second Vision</vt:lpstr>
      <vt:lpstr>Daniel’s Second Vision</vt:lpstr>
      <vt:lpstr>Daniel’s Second Vision</vt:lpstr>
      <vt:lpstr>Daniel’s Second Vision</vt:lpstr>
      <vt:lpstr>Daniel’s Second Vision</vt:lpstr>
      <vt:lpstr>Daniel’s Second Vision</vt:lpstr>
      <vt:lpstr>Daniel’s Second Vision</vt:lpstr>
      <vt:lpstr>Daniel’s Second Vision</vt:lpstr>
      <vt:lpstr>Daniel’s Second Vision</vt:lpstr>
      <vt:lpstr>Daniel’s Second Vision</vt:lpstr>
      <vt:lpstr>Daniel’s Second Vision</vt:lpstr>
      <vt:lpstr>Daniel’s Second Vision</vt:lpstr>
      <vt:lpstr>Daniel’s Second Vision</vt:lpstr>
      <vt:lpstr>Daniel’s Second Vision</vt:lpstr>
      <vt:lpstr>Daniel’s Second Vision</vt:lpstr>
      <vt:lpstr>Daniel’s Second Vision</vt:lpstr>
      <vt:lpstr>“To The Strong”</vt:lpstr>
      <vt:lpstr>“To The Strong”</vt:lpstr>
      <vt:lpstr>“To The Strong”</vt:lpstr>
      <vt:lpstr>“To The Strong”</vt:lpstr>
      <vt:lpstr>“To The Strong”</vt:lpstr>
      <vt:lpstr>“To The Strong”</vt:lpstr>
      <vt:lpstr>“To The Strong”</vt:lpstr>
      <vt:lpstr>Daniel’s Second Vision</vt:lpstr>
      <vt:lpstr>Daniel’s Second Vision</vt:lpstr>
      <vt:lpstr>Daniel’s Second Vision</vt:lpstr>
      <vt:lpstr>Daniel’s Second Vision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Daniel’s Second Vision</vt:lpstr>
      <vt:lpstr>Daniel’s Second Vision</vt:lpstr>
      <vt:lpstr>Daniel’s Second Vision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Daniel’s Second Vision</vt:lpstr>
      <vt:lpstr>Daniel’s Second Vision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Daniel’s Second Vision</vt:lpstr>
      <vt:lpstr>Daniel’s Second Vision</vt:lpstr>
      <vt:lpstr>Maccabean Revolt</vt:lpstr>
      <vt:lpstr>Maccabean Revolt</vt:lpstr>
      <vt:lpstr>Maccabean Revolt</vt:lpstr>
      <vt:lpstr>Maccabean Revolt</vt:lpstr>
      <vt:lpstr>Maccabean Revolt</vt:lpstr>
      <vt:lpstr>Maccabean Revolt</vt:lpstr>
      <vt:lpstr>Daniel’s Second Vision</vt:lpstr>
      <vt:lpstr>Daniel’s Second Vision</vt:lpstr>
      <vt:lpstr>Daniel’s Second Vision</vt:lpstr>
      <vt:lpstr>Daniel’s Second Vision</vt:lpstr>
      <vt:lpstr>Daniel’s Second Vision</vt:lpstr>
      <vt:lpstr>Daniel 7&amp;8</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Evidence That The Bible Is From God</dc:title>
  <dc:creator>mikew@hosannachapel.org</dc:creator>
  <cp:lastModifiedBy>Mike Winger</cp:lastModifiedBy>
  <cp:revision>314</cp:revision>
  <dcterms:created xsi:type="dcterms:W3CDTF">2014-05-24T16:20:10Z</dcterms:created>
  <dcterms:modified xsi:type="dcterms:W3CDTF">2016-04-17T23:19:47Z</dcterms:modified>
</cp:coreProperties>
</file>