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2"/>
  </p:notesMasterIdLst>
  <p:sldIdLst>
    <p:sldId id="256" r:id="rId2"/>
    <p:sldId id="257" r:id="rId3"/>
    <p:sldId id="325" r:id="rId4"/>
    <p:sldId id="326" r:id="rId5"/>
    <p:sldId id="264" r:id="rId6"/>
    <p:sldId id="327" r:id="rId7"/>
    <p:sldId id="328" r:id="rId8"/>
    <p:sldId id="329" r:id="rId9"/>
    <p:sldId id="330" r:id="rId10"/>
    <p:sldId id="331" r:id="rId11"/>
    <p:sldId id="332" r:id="rId12"/>
    <p:sldId id="333" r:id="rId13"/>
    <p:sldId id="334" r:id="rId14"/>
    <p:sldId id="335" r:id="rId15"/>
    <p:sldId id="258" r:id="rId16"/>
    <p:sldId id="336" r:id="rId17"/>
    <p:sldId id="337" r:id="rId18"/>
    <p:sldId id="338" r:id="rId19"/>
    <p:sldId id="339" r:id="rId20"/>
    <p:sldId id="340" r:id="rId21"/>
    <p:sldId id="341" r:id="rId22"/>
    <p:sldId id="342" r:id="rId23"/>
    <p:sldId id="259" r:id="rId24"/>
    <p:sldId id="343" r:id="rId25"/>
    <p:sldId id="344" r:id="rId26"/>
    <p:sldId id="345" r:id="rId27"/>
    <p:sldId id="346" r:id="rId28"/>
    <p:sldId id="347" r:id="rId29"/>
    <p:sldId id="260" r:id="rId30"/>
    <p:sldId id="348" r:id="rId31"/>
    <p:sldId id="349" r:id="rId32"/>
    <p:sldId id="350" r:id="rId33"/>
    <p:sldId id="351" r:id="rId34"/>
    <p:sldId id="261" r:id="rId35"/>
    <p:sldId id="352" r:id="rId36"/>
    <p:sldId id="353" r:id="rId37"/>
    <p:sldId id="354" r:id="rId38"/>
    <p:sldId id="355" r:id="rId39"/>
    <p:sldId id="356" r:id="rId40"/>
    <p:sldId id="357" r:id="rId41"/>
    <p:sldId id="358" r:id="rId42"/>
    <p:sldId id="262" r:id="rId43"/>
    <p:sldId id="359" r:id="rId44"/>
    <p:sldId id="360" r:id="rId45"/>
    <p:sldId id="361" r:id="rId46"/>
    <p:sldId id="362" r:id="rId47"/>
    <p:sldId id="363" r:id="rId48"/>
    <p:sldId id="364" r:id="rId49"/>
    <p:sldId id="365" r:id="rId50"/>
    <p:sldId id="263" r:id="rId51"/>
    <p:sldId id="366" r:id="rId52"/>
    <p:sldId id="367" r:id="rId53"/>
    <p:sldId id="296" r:id="rId54"/>
    <p:sldId id="368" r:id="rId55"/>
    <p:sldId id="369" r:id="rId56"/>
    <p:sldId id="267" r:id="rId57"/>
    <p:sldId id="370" r:id="rId58"/>
    <p:sldId id="371" r:id="rId59"/>
    <p:sldId id="372" r:id="rId60"/>
    <p:sldId id="373" r:id="rId61"/>
    <p:sldId id="374" r:id="rId62"/>
    <p:sldId id="274" r:id="rId63"/>
    <p:sldId id="375" r:id="rId64"/>
    <p:sldId id="376" r:id="rId65"/>
    <p:sldId id="377" r:id="rId66"/>
    <p:sldId id="378" r:id="rId67"/>
    <p:sldId id="379" r:id="rId68"/>
    <p:sldId id="275" r:id="rId69"/>
    <p:sldId id="380" r:id="rId70"/>
    <p:sldId id="381" r:id="rId71"/>
    <p:sldId id="276" r:id="rId72"/>
    <p:sldId id="382" r:id="rId73"/>
    <p:sldId id="383" r:id="rId74"/>
    <p:sldId id="384" r:id="rId75"/>
    <p:sldId id="385" r:id="rId76"/>
    <p:sldId id="386" r:id="rId77"/>
    <p:sldId id="387" r:id="rId78"/>
    <p:sldId id="388" r:id="rId79"/>
    <p:sldId id="277" r:id="rId80"/>
    <p:sldId id="389" r:id="rId81"/>
    <p:sldId id="390" r:id="rId82"/>
    <p:sldId id="391" r:id="rId83"/>
    <p:sldId id="392" r:id="rId84"/>
    <p:sldId id="393" r:id="rId85"/>
    <p:sldId id="394" r:id="rId86"/>
    <p:sldId id="499" r:id="rId87"/>
    <p:sldId id="500" r:id="rId88"/>
    <p:sldId id="278" r:id="rId89"/>
    <p:sldId id="395" r:id="rId90"/>
    <p:sldId id="396" r:id="rId91"/>
    <p:sldId id="397" r:id="rId92"/>
    <p:sldId id="398" r:id="rId93"/>
    <p:sldId id="279" r:id="rId94"/>
    <p:sldId id="399" r:id="rId95"/>
    <p:sldId id="280" r:id="rId96"/>
    <p:sldId id="400" r:id="rId97"/>
    <p:sldId id="401" r:id="rId98"/>
    <p:sldId id="402" r:id="rId99"/>
    <p:sldId id="281" r:id="rId100"/>
    <p:sldId id="282" r:id="rId101"/>
    <p:sldId id="403" r:id="rId102"/>
    <p:sldId id="405" r:id="rId103"/>
    <p:sldId id="406" r:id="rId104"/>
    <p:sldId id="408" r:id="rId105"/>
    <p:sldId id="407" r:id="rId106"/>
    <p:sldId id="283" r:id="rId107"/>
    <p:sldId id="501" r:id="rId108"/>
    <p:sldId id="502" r:id="rId109"/>
    <p:sldId id="503" r:id="rId110"/>
    <p:sldId id="504" r:id="rId111"/>
    <p:sldId id="505" r:id="rId112"/>
    <p:sldId id="506" r:id="rId113"/>
    <p:sldId id="507" r:id="rId114"/>
    <p:sldId id="284" r:id="rId115"/>
    <p:sldId id="286" r:id="rId116"/>
    <p:sldId id="288" r:id="rId117"/>
    <p:sldId id="285" r:id="rId118"/>
    <p:sldId id="289" r:id="rId119"/>
    <p:sldId id="409" r:id="rId120"/>
    <p:sldId id="410" r:id="rId121"/>
    <p:sldId id="411" r:id="rId122"/>
    <p:sldId id="412" r:id="rId123"/>
    <p:sldId id="413" r:id="rId124"/>
    <p:sldId id="414" r:id="rId125"/>
    <p:sldId id="415" r:id="rId126"/>
    <p:sldId id="416" r:id="rId127"/>
    <p:sldId id="417" r:id="rId128"/>
    <p:sldId id="290" r:id="rId129"/>
    <p:sldId id="418" r:id="rId130"/>
    <p:sldId id="419" r:id="rId131"/>
    <p:sldId id="420" r:id="rId132"/>
    <p:sldId id="421" r:id="rId133"/>
    <p:sldId id="291" r:id="rId134"/>
    <p:sldId id="422" r:id="rId135"/>
    <p:sldId id="292" r:id="rId136"/>
    <p:sldId id="423" r:id="rId137"/>
    <p:sldId id="424" r:id="rId138"/>
    <p:sldId id="425" r:id="rId139"/>
    <p:sldId id="293" r:id="rId140"/>
    <p:sldId id="426" r:id="rId141"/>
    <p:sldId id="427" r:id="rId142"/>
    <p:sldId id="428" r:id="rId143"/>
    <p:sldId id="429" r:id="rId144"/>
    <p:sldId id="294" r:id="rId145"/>
    <p:sldId id="430" r:id="rId146"/>
    <p:sldId id="431" r:id="rId147"/>
    <p:sldId id="432" r:id="rId148"/>
    <p:sldId id="433" r:id="rId149"/>
    <p:sldId id="434" r:id="rId150"/>
    <p:sldId id="435" r:id="rId151"/>
    <p:sldId id="295" r:id="rId152"/>
    <p:sldId id="436" r:id="rId153"/>
    <p:sldId id="437" r:id="rId154"/>
    <p:sldId id="299" r:id="rId155"/>
    <p:sldId id="438" r:id="rId156"/>
    <p:sldId id="300" r:id="rId157"/>
    <p:sldId id="439" r:id="rId158"/>
    <p:sldId id="301" r:id="rId159"/>
    <p:sldId id="440" r:id="rId160"/>
    <p:sldId id="302" r:id="rId161"/>
    <p:sldId id="441" r:id="rId162"/>
    <p:sldId id="442" r:id="rId163"/>
    <p:sldId id="443" r:id="rId164"/>
    <p:sldId id="444" r:id="rId165"/>
    <p:sldId id="445" r:id="rId166"/>
    <p:sldId id="446" r:id="rId167"/>
    <p:sldId id="297" r:id="rId168"/>
    <p:sldId id="447" r:id="rId169"/>
    <p:sldId id="448" r:id="rId170"/>
    <p:sldId id="303" r:id="rId171"/>
    <p:sldId id="449" r:id="rId172"/>
    <p:sldId id="304" r:id="rId173"/>
    <p:sldId id="450" r:id="rId174"/>
    <p:sldId id="305" r:id="rId175"/>
    <p:sldId id="451" r:id="rId176"/>
    <p:sldId id="306" r:id="rId177"/>
    <p:sldId id="458" r:id="rId178"/>
    <p:sldId id="452" r:id="rId179"/>
    <p:sldId id="453" r:id="rId180"/>
    <p:sldId id="454" r:id="rId181"/>
    <p:sldId id="455" r:id="rId182"/>
    <p:sldId id="456" r:id="rId183"/>
    <p:sldId id="457" r:id="rId184"/>
    <p:sldId id="508" r:id="rId185"/>
    <p:sldId id="298" r:id="rId186"/>
    <p:sldId id="459" r:id="rId187"/>
    <p:sldId id="460" r:id="rId188"/>
    <p:sldId id="461" r:id="rId189"/>
    <p:sldId id="462" r:id="rId190"/>
    <p:sldId id="307" r:id="rId191"/>
    <p:sldId id="463" r:id="rId192"/>
    <p:sldId id="464" r:id="rId193"/>
    <p:sldId id="309" r:id="rId194"/>
    <p:sldId id="465" r:id="rId195"/>
    <p:sldId id="466" r:id="rId196"/>
    <p:sldId id="313" r:id="rId197"/>
    <p:sldId id="467" r:id="rId198"/>
    <p:sldId id="314" r:id="rId199"/>
    <p:sldId id="468" r:id="rId200"/>
    <p:sldId id="315" r:id="rId201"/>
    <p:sldId id="473" r:id="rId202"/>
    <p:sldId id="469" r:id="rId203"/>
    <p:sldId id="470" r:id="rId204"/>
    <p:sldId id="471" r:id="rId205"/>
    <p:sldId id="472" r:id="rId206"/>
    <p:sldId id="310" r:id="rId207"/>
    <p:sldId id="474" r:id="rId208"/>
    <p:sldId id="475" r:id="rId209"/>
    <p:sldId id="316" r:id="rId210"/>
    <p:sldId id="476" r:id="rId211"/>
    <p:sldId id="477" r:id="rId212"/>
    <p:sldId id="317" r:id="rId213"/>
    <p:sldId id="318" r:id="rId214"/>
    <p:sldId id="478" r:id="rId215"/>
    <p:sldId id="479" r:id="rId216"/>
    <p:sldId id="480" r:id="rId217"/>
    <p:sldId id="481" r:id="rId218"/>
    <p:sldId id="319" r:id="rId219"/>
    <p:sldId id="482" r:id="rId220"/>
    <p:sldId id="484" r:id="rId221"/>
    <p:sldId id="483" r:id="rId222"/>
    <p:sldId id="320" r:id="rId223"/>
    <p:sldId id="321" r:id="rId224"/>
    <p:sldId id="485" r:id="rId225"/>
    <p:sldId id="486" r:id="rId226"/>
    <p:sldId id="322" r:id="rId227"/>
    <p:sldId id="487" r:id="rId228"/>
    <p:sldId id="488" r:id="rId229"/>
    <p:sldId id="489" r:id="rId230"/>
    <p:sldId id="490" r:id="rId231"/>
    <p:sldId id="491" r:id="rId232"/>
    <p:sldId id="324" r:id="rId233"/>
    <p:sldId id="492" r:id="rId234"/>
    <p:sldId id="493" r:id="rId235"/>
    <p:sldId id="498" r:id="rId236"/>
    <p:sldId id="509" r:id="rId237"/>
    <p:sldId id="513" r:id="rId238"/>
    <p:sldId id="514" r:id="rId239"/>
    <p:sldId id="515" r:id="rId240"/>
    <p:sldId id="516" r:id="rId2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7458" autoAdjust="0"/>
  </p:normalViewPr>
  <p:slideViewPr>
    <p:cSldViewPr snapToGrid="0">
      <p:cViewPr varScale="1">
        <p:scale>
          <a:sx n="104" d="100"/>
          <a:sy n="104" d="100"/>
        </p:scale>
        <p:origin x="816"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slide" Target="slides/slide232.xml"/><Relationship Id="rId238" Type="http://schemas.openxmlformats.org/officeDocument/2006/relationships/slide" Target="slides/slide237.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theme" Target="theme/theme1.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notesMaster" Target="notesMasters/notesMaster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088763-91CE-4621-8871-CE63BE08BC31}" type="datetimeFigureOut">
              <a:rPr lang="en-US" smtClean="0"/>
              <a:t>11/20/2016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494FAC-8E36-4D5B-AD75-50B19E674528}" type="slidenum">
              <a:rPr lang="en-US" smtClean="0"/>
              <a:t>‹#›</a:t>
            </a:fld>
            <a:endParaRPr lang="en-US"/>
          </a:p>
        </p:txBody>
      </p:sp>
    </p:spTree>
    <p:extLst>
      <p:ext uri="{BB962C8B-B14F-4D97-AF65-F5344CB8AC3E}">
        <p14:creationId xmlns:p14="http://schemas.microsoft.com/office/powerpoint/2010/main" val="2545465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a:t>
            </a:fld>
            <a:endParaRPr lang="en-US"/>
          </a:p>
        </p:txBody>
      </p:sp>
    </p:spTree>
    <p:extLst>
      <p:ext uri="{BB962C8B-B14F-4D97-AF65-F5344CB8AC3E}">
        <p14:creationId xmlns:p14="http://schemas.microsoft.com/office/powerpoint/2010/main" val="359878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72</a:t>
            </a:fld>
            <a:endParaRPr lang="en-US"/>
          </a:p>
        </p:txBody>
      </p:sp>
    </p:spTree>
    <p:extLst>
      <p:ext uri="{BB962C8B-B14F-4D97-AF65-F5344CB8AC3E}">
        <p14:creationId xmlns:p14="http://schemas.microsoft.com/office/powerpoint/2010/main" val="801779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73</a:t>
            </a:fld>
            <a:endParaRPr lang="en-US"/>
          </a:p>
        </p:txBody>
      </p:sp>
    </p:spTree>
    <p:extLst>
      <p:ext uri="{BB962C8B-B14F-4D97-AF65-F5344CB8AC3E}">
        <p14:creationId xmlns:p14="http://schemas.microsoft.com/office/powerpoint/2010/main" val="616296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74</a:t>
            </a:fld>
            <a:endParaRPr lang="en-US"/>
          </a:p>
        </p:txBody>
      </p:sp>
    </p:spTree>
    <p:extLst>
      <p:ext uri="{BB962C8B-B14F-4D97-AF65-F5344CB8AC3E}">
        <p14:creationId xmlns:p14="http://schemas.microsoft.com/office/powerpoint/2010/main" val="2038303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75</a:t>
            </a:fld>
            <a:endParaRPr lang="en-US"/>
          </a:p>
        </p:txBody>
      </p:sp>
    </p:spTree>
    <p:extLst>
      <p:ext uri="{BB962C8B-B14F-4D97-AF65-F5344CB8AC3E}">
        <p14:creationId xmlns:p14="http://schemas.microsoft.com/office/powerpoint/2010/main" val="37172965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76</a:t>
            </a:fld>
            <a:endParaRPr lang="en-US"/>
          </a:p>
        </p:txBody>
      </p:sp>
    </p:spTree>
    <p:extLst>
      <p:ext uri="{BB962C8B-B14F-4D97-AF65-F5344CB8AC3E}">
        <p14:creationId xmlns:p14="http://schemas.microsoft.com/office/powerpoint/2010/main" val="658373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77</a:t>
            </a:fld>
            <a:endParaRPr lang="en-US"/>
          </a:p>
        </p:txBody>
      </p:sp>
    </p:spTree>
    <p:extLst>
      <p:ext uri="{BB962C8B-B14F-4D97-AF65-F5344CB8AC3E}">
        <p14:creationId xmlns:p14="http://schemas.microsoft.com/office/powerpoint/2010/main" val="25302028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78</a:t>
            </a:fld>
            <a:endParaRPr lang="en-US"/>
          </a:p>
        </p:txBody>
      </p:sp>
    </p:spTree>
    <p:extLst>
      <p:ext uri="{BB962C8B-B14F-4D97-AF65-F5344CB8AC3E}">
        <p14:creationId xmlns:p14="http://schemas.microsoft.com/office/powerpoint/2010/main" val="3378793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79</a:t>
            </a:fld>
            <a:endParaRPr lang="en-US"/>
          </a:p>
        </p:txBody>
      </p:sp>
    </p:spTree>
    <p:extLst>
      <p:ext uri="{BB962C8B-B14F-4D97-AF65-F5344CB8AC3E}">
        <p14:creationId xmlns:p14="http://schemas.microsoft.com/office/powerpoint/2010/main" val="19245935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80</a:t>
            </a:fld>
            <a:endParaRPr lang="en-US"/>
          </a:p>
        </p:txBody>
      </p:sp>
    </p:spTree>
    <p:extLst>
      <p:ext uri="{BB962C8B-B14F-4D97-AF65-F5344CB8AC3E}">
        <p14:creationId xmlns:p14="http://schemas.microsoft.com/office/powerpoint/2010/main" val="470787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81</a:t>
            </a:fld>
            <a:endParaRPr lang="en-US"/>
          </a:p>
        </p:txBody>
      </p:sp>
    </p:spTree>
    <p:extLst>
      <p:ext uri="{BB962C8B-B14F-4D97-AF65-F5344CB8AC3E}">
        <p14:creationId xmlns:p14="http://schemas.microsoft.com/office/powerpoint/2010/main" val="1455125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3</a:t>
            </a:fld>
            <a:endParaRPr lang="en-US"/>
          </a:p>
        </p:txBody>
      </p:sp>
    </p:spTree>
    <p:extLst>
      <p:ext uri="{BB962C8B-B14F-4D97-AF65-F5344CB8AC3E}">
        <p14:creationId xmlns:p14="http://schemas.microsoft.com/office/powerpoint/2010/main" val="35020723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82</a:t>
            </a:fld>
            <a:endParaRPr lang="en-US"/>
          </a:p>
        </p:txBody>
      </p:sp>
    </p:spTree>
    <p:extLst>
      <p:ext uri="{BB962C8B-B14F-4D97-AF65-F5344CB8AC3E}">
        <p14:creationId xmlns:p14="http://schemas.microsoft.com/office/powerpoint/2010/main" val="1805659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83</a:t>
            </a:fld>
            <a:endParaRPr lang="en-US"/>
          </a:p>
        </p:txBody>
      </p:sp>
    </p:spTree>
    <p:extLst>
      <p:ext uri="{BB962C8B-B14F-4D97-AF65-F5344CB8AC3E}">
        <p14:creationId xmlns:p14="http://schemas.microsoft.com/office/powerpoint/2010/main" val="4043898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was likely a cast-off</a:t>
            </a:r>
            <a:r>
              <a:rPr lang="en-US" baseline="0" dirty="0"/>
              <a:t> robe</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84</a:t>
            </a:fld>
            <a:endParaRPr lang="en-US"/>
          </a:p>
        </p:txBody>
      </p:sp>
    </p:spTree>
    <p:extLst>
      <p:ext uri="{BB962C8B-B14F-4D97-AF65-F5344CB8AC3E}">
        <p14:creationId xmlns:p14="http://schemas.microsoft.com/office/powerpoint/2010/main" val="22209261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Complete Word Study Dictionary: New Testament says that this word </a:t>
            </a:r>
            <a:r>
              <a:rPr lang="en-US" sz="1200" b="1" dirty="0"/>
              <a:t>4209. </a:t>
            </a:r>
            <a:r>
              <a:rPr lang="el-GR" sz="1200" b="1" kern="1200" dirty="0">
                <a:solidFill>
                  <a:schemeClr val="tx1"/>
                </a:solidFill>
                <a:latin typeface="+mn-lt"/>
                <a:ea typeface="+mn-ea"/>
                <a:cs typeface="+mn-cs"/>
              </a:rPr>
              <a:t>πορφύρα</a:t>
            </a:r>
            <a:r>
              <a:rPr lang="en-US" sz="1200" b="1" kern="1200" dirty="0">
                <a:solidFill>
                  <a:schemeClr val="tx1"/>
                </a:solidFill>
                <a:latin typeface="+mn-lt"/>
                <a:ea typeface="+mn-ea"/>
                <a:cs typeface="+mn-cs"/>
              </a:rPr>
              <a:t> </a:t>
            </a:r>
            <a:r>
              <a:rPr lang="en-US" sz="1200" b="1" i="1" kern="1200" dirty="0" err="1">
                <a:solidFill>
                  <a:schemeClr val="tx1"/>
                </a:solidFill>
                <a:latin typeface="+mn-lt"/>
                <a:ea typeface="+mn-ea"/>
                <a:cs typeface="+mn-cs"/>
              </a:rPr>
              <a:t>porphúra</a:t>
            </a:r>
            <a:r>
              <a:rPr lang="en-US" sz="1200" b="1" i="1" kern="1200" dirty="0">
                <a:solidFill>
                  <a:schemeClr val="tx1"/>
                </a:solidFill>
                <a:latin typeface="+mn-lt"/>
                <a:ea typeface="+mn-ea"/>
                <a:cs typeface="+mn-cs"/>
              </a:rPr>
              <a:t>; gen. </a:t>
            </a:r>
            <a:r>
              <a:rPr lang="en-US" sz="1200" b="1" i="1" kern="1200" dirty="0" err="1">
                <a:solidFill>
                  <a:schemeClr val="tx1"/>
                </a:solidFill>
                <a:latin typeface="+mn-lt"/>
                <a:ea typeface="+mn-ea"/>
                <a:cs typeface="+mn-cs"/>
              </a:rPr>
              <a:t>porphúras</a:t>
            </a:r>
            <a:r>
              <a:rPr lang="en-US" sz="1200" b="1" i="1" kern="1200" dirty="0">
                <a:solidFill>
                  <a:schemeClr val="tx1"/>
                </a:solidFill>
                <a:latin typeface="+mn-lt"/>
                <a:ea typeface="+mn-ea"/>
                <a:cs typeface="+mn-cs"/>
              </a:rPr>
              <a:t>, fem. noun. The purple mussel, a type of shellfish found on the coasts of the Mediterranean yielding a reddish–purple dye of great value in biblical times.</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85</a:t>
            </a:fld>
            <a:endParaRPr lang="en-US"/>
          </a:p>
        </p:txBody>
      </p:sp>
    </p:spTree>
    <p:extLst>
      <p:ext uri="{BB962C8B-B14F-4D97-AF65-F5344CB8AC3E}">
        <p14:creationId xmlns:p14="http://schemas.microsoft.com/office/powerpoint/2010/main" val="20853351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Critical Lexicon</a:t>
            </a:r>
            <a:r>
              <a:rPr lang="en-US" baseline="0" dirty="0"/>
              <a:t> and Concordance to the English and Greek New Testament”  says much the same thing “reddish purple dye”</a:t>
            </a:r>
          </a:p>
          <a:p>
            <a:r>
              <a:rPr lang="en-US" baseline="0" dirty="0"/>
              <a:t> </a:t>
            </a:r>
          </a:p>
        </p:txBody>
      </p:sp>
      <p:sp>
        <p:nvSpPr>
          <p:cNvPr id="4" name="Slide Number Placeholder 3"/>
          <p:cNvSpPr>
            <a:spLocks noGrp="1"/>
          </p:cNvSpPr>
          <p:nvPr>
            <p:ph type="sldNum" sz="quarter" idx="10"/>
          </p:nvPr>
        </p:nvSpPr>
        <p:spPr/>
        <p:txBody>
          <a:bodyPr/>
          <a:lstStyle/>
          <a:p>
            <a:fld id="{85494FAC-8E36-4D5B-AD75-50B19E674528}" type="slidenum">
              <a:rPr lang="en-US" smtClean="0"/>
              <a:t>86</a:t>
            </a:fld>
            <a:endParaRPr lang="en-US"/>
          </a:p>
        </p:txBody>
      </p:sp>
    </p:spTree>
    <p:extLst>
      <p:ext uri="{BB962C8B-B14F-4D97-AF65-F5344CB8AC3E}">
        <p14:creationId xmlns:p14="http://schemas.microsoft.com/office/powerpoint/2010/main" val="8572789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Complete Word Study Dictionary: New Testament says that this word </a:t>
            </a:r>
            <a:r>
              <a:rPr lang="en-US" sz="1200" b="1" dirty="0"/>
              <a:t>4209. </a:t>
            </a:r>
            <a:r>
              <a:rPr lang="el-GR" sz="1200" b="1" kern="1200" dirty="0">
                <a:solidFill>
                  <a:schemeClr val="tx1"/>
                </a:solidFill>
                <a:latin typeface="+mn-lt"/>
                <a:ea typeface="+mn-ea"/>
                <a:cs typeface="+mn-cs"/>
              </a:rPr>
              <a:t>πορφύρα</a:t>
            </a:r>
            <a:r>
              <a:rPr lang="en-US" sz="1200" b="1" kern="1200" dirty="0">
                <a:solidFill>
                  <a:schemeClr val="tx1"/>
                </a:solidFill>
                <a:latin typeface="+mn-lt"/>
                <a:ea typeface="+mn-ea"/>
                <a:cs typeface="+mn-cs"/>
              </a:rPr>
              <a:t> </a:t>
            </a:r>
            <a:r>
              <a:rPr lang="en-US" sz="1200" b="1" i="1" kern="1200" dirty="0" err="1">
                <a:solidFill>
                  <a:schemeClr val="tx1"/>
                </a:solidFill>
                <a:latin typeface="+mn-lt"/>
                <a:ea typeface="+mn-ea"/>
                <a:cs typeface="+mn-cs"/>
              </a:rPr>
              <a:t>porphúra</a:t>
            </a:r>
            <a:r>
              <a:rPr lang="en-US" sz="1200" b="1" i="1" kern="1200" dirty="0">
                <a:solidFill>
                  <a:schemeClr val="tx1"/>
                </a:solidFill>
                <a:latin typeface="+mn-lt"/>
                <a:ea typeface="+mn-ea"/>
                <a:cs typeface="+mn-cs"/>
              </a:rPr>
              <a:t>; gen. </a:t>
            </a:r>
            <a:r>
              <a:rPr lang="en-US" sz="1200" b="1" i="1" kern="1200" dirty="0" err="1">
                <a:solidFill>
                  <a:schemeClr val="tx1"/>
                </a:solidFill>
                <a:latin typeface="+mn-lt"/>
                <a:ea typeface="+mn-ea"/>
                <a:cs typeface="+mn-cs"/>
              </a:rPr>
              <a:t>porphúras</a:t>
            </a:r>
            <a:r>
              <a:rPr lang="en-US" sz="1200" b="1" i="1" kern="1200" dirty="0">
                <a:solidFill>
                  <a:schemeClr val="tx1"/>
                </a:solidFill>
                <a:latin typeface="+mn-lt"/>
                <a:ea typeface="+mn-ea"/>
                <a:cs typeface="+mn-cs"/>
              </a:rPr>
              <a:t>, fem. noun. The purple mussel, a type of shellfish found on the coasts of the Mediterranean yielding a reddish–purple dye of great value in biblical times.</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87</a:t>
            </a:fld>
            <a:endParaRPr lang="en-US"/>
          </a:p>
        </p:txBody>
      </p:sp>
    </p:spTree>
    <p:extLst>
      <p:ext uri="{BB962C8B-B14F-4D97-AF65-F5344CB8AC3E}">
        <p14:creationId xmlns:p14="http://schemas.microsoft.com/office/powerpoint/2010/main" val="5557794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may seem peculiar,</a:t>
            </a:r>
            <a:r>
              <a:rPr lang="en-US" baseline="0" dirty="0"/>
              <a:t> but… English has it’s peculiarities too. </a:t>
            </a:r>
          </a:p>
          <a:p>
            <a:r>
              <a:rPr lang="en-US" baseline="0" dirty="0"/>
              <a:t>	for the </a:t>
            </a:r>
            <a:r>
              <a:rPr lang="en-US" baseline="0" dirty="0" err="1"/>
              <a:t>psat</a:t>
            </a:r>
            <a:r>
              <a:rPr lang="en-US" baseline="0" dirty="0"/>
              <a:t> 100 years we have been using the word “literally” in some strange ways. </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106</a:t>
            </a:fld>
            <a:endParaRPr lang="en-US"/>
          </a:p>
        </p:txBody>
      </p:sp>
    </p:spTree>
    <p:extLst>
      <p:ext uri="{BB962C8B-B14F-4D97-AF65-F5344CB8AC3E}">
        <p14:creationId xmlns:p14="http://schemas.microsoft.com/office/powerpoint/2010/main" val="28825759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may seem peculiar,</a:t>
            </a:r>
            <a:r>
              <a:rPr lang="en-US" baseline="0" dirty="0"/>
              <a:t> but… English has it’s peculiarities too. </a:t>
            </a:r>
          </a:p>
          <a:p>
            <a:r>
              <a:rPr lang="en-US" baseline="0" dirty="0"/>
              <a:t>	for the </a:t>
            </a:r>
            <a:r>
              <a:rPr lang="en-US" baseline="0" dirty="0" err="1"/>
              <a:t>psat</a:t>
            </a:r>
            <a:r>
              <a:rPr lang="en-US" baseline="0" dirty="0"/>
              <a:t> 100 years we have been using the word “literally” in some strange ways. </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107</a:t>
            </a:fld>
            <a:endParaRPr lang="en-US"/>
          </a:p>
        </p:txBody>
      </p:sp>
    </p:spTree>
    <p:extLst>
      <p:ext uri="{BB962C8B-B14F-4D97-AF65-F5344CB8AC3E}">
        <p14:creationId xmlns:p14="http://schemas.microsoft.com/office/powerpoint/2010/main" val="11593859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may seem peculiar,</a:t>
            </a:r>
            <a:r>
              <a:rPr lang="en-US" baseline="0" dirty="0"/>
              <a:t> but… English has it’s peculiarities too. </a:t>
            </a:r>
          </a:p>
          <a:p>
            <a:r>
              <a:rPr lang="en-US" baseline="0" dirty="0"/>
              <a:t>	for the </a:t>
            </a:r>
            <a:r>
              <a:rPr lang="en-US" baseline="0" dirty="0" err="1"/>
              <a:t>psat</a:t>
            </a:r>
            <a:r>
              <a:rPr lang="en-US" baseline="0" dirty="0"/>
              <a:t> 100 years we have been using the word “literally” in some strange ways. </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108</a:t>
            </a:fld>
            <a:endParaRPr lang="en-US"/>
          </a:p>
        </p:txBody>
      </p:sp>
    </p:spTree>
    <p:extLst>
      <p:ext uri="{BB962C8B-B14F-4D97-AF65-F5344CB8AC3E}">
        <p14:creationId xmlns:p14="http://schemas.microsoft.com/office/powerpoint/2010/main" val="5944689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may seem peculiar,</a:t>
            </a:r>
            <a:r>
              <a:rPr lang="en-US" baseline="0" dirty="0"/>
              <a:t> but… English has it’s peculiarities too. </a:t>
            </a:r>
          </a:p>
          <a:p>
            <a:r>
              <a:rPr lang="en-US" baseline="0" dirty="0"/>
              <a:t>	for the </a:t>
            </a:r>
            <a:r>
              <a:rPr lang="en-US" baseline="0" dirty="0" err="1"/>
              <a:t>psat</a:t>
            </a:r>
            <a:r>
              <a:rPr lang="en-US" baseline="0" dirty="0"/>
              <a:t> 100 years we have been using the word “literally” in some strange ways. </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109</a:t>
            </a:fld>
            <a:endParaRPr lang="en-US"/>
          </a:p>
        </p:txBody>
      </p:sp>
    </p:spTree>
    <p:extLst>
      <p:ext uri="{BB962C8B-B14F-4D97-AF65-F5344CB8AC3E}">
        <p14:creationId xmlns:p14="http://schemas.microsoft.com/office/powerpoint/2010/main" val="1168158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“contradictions” AND the verses used are from Infidels.org and are faithfully represented </a:t>
            </a:r>
          </a:p>
          <a:p>
            <a:r>
              <a:rPr lang="en-US" baseline="0" dirty="0"/>
              <a:t>Infidels.org was just the first to pop up and it’s a commonly used site</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4</a:t>
            </a:fld>
            <a:endParaRPr lang="en-US"/>
          </a:p>
        </p:txBody>
      </p:sp>
    </p:spTree>
    <p:extLst>
      <p:ext uri="{BB962C8B-B14F-4D97-AF65-F5344CB8AC3E}">
        <p14:creationId xmlns:p14="http://schemas.microsoft.com/office/powerpoint/2010/main" val="41350641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may seem peculiar,</a:t>
            </a:r>
            <a:r>
              <a:rPr lang="en-US" baseline="0" dirty="0"/>
              <a:t> but… English has it’s peculiarities too. </a:t>
            </a:r>
          </a:p>
          <a:p>
            <a:r>
              <a:rPr lang="en-US" baseline="0" dirty="0"/>
              <a:t>	for the </a:t>
            </a:r>
            <a:r>
              <a:rPr lang="en-US" baseline="0" dirty="0" err="1"/>
              <a:t>psat</a:t>
            </a:r>
            <a:r>
              <a:rPr lang="en-US" baseline="0" dirty="0"/>
              <a:t> 100 years we have been using the word “literally” in some strange ways. </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110</a:t>
            </a:fld>
            <a:endParaRPr lang="en-US"/>
          </a:p>
        </p:txBody>
      </p:sp>
    </p:spTree>
    <p:extLst>
      <p:ext uri="{BB962C8B-B14F-4D97-AF65-F5344CB8AC3E}">
        <p14:creationId xmlns:p14="http://schemas.microsoft.com/office/powerpoint/2010/main" val="23872224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may seem peculiar,</a:t>
            </a:r>
            <a:r>
              <a:rPr lang="en-US" baseline="0" dirty="0"/>
              <a:t> but… English has it’s peculiarities too. </a:t>
            </a:r>
          </a:p>
          <a:p>
            <a:r>
              <a:rPr lang="en-US" baseline="0" dirty="0"/>
              <a:t>	for the </a:t>
            </a:r>
            <a:r>
              <a:rPr lang="en-US" baseline="0" dirty="0" err="1"/>
              <a:t>psat</a:t>
            </a:r>
            <a:r>
              <a:rPr lang="en-US" baseline="0" dirty="0"/>
              <a:t> 100 years we have been using the word “literally” in some strange ways. </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111</a:t>
            </a:fld>
            <a:endParaRPr lang="en-US"/>
          </a:p>
        </p:txBody>
      </p:sp>
    </p:spTree>
    <p:extLst>
      <p:ext uri="{BB962C8B-B14F-4D97-AF65-F5344CB8AC3E}">
        <p14:creationId xmlns:p14="http://schemas.microsoft.com/office/powerpoint/2010/main" val="1316512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may seem peculiar,</a:t>
            </a:r>
            <a:r>
              <a:rPr lang="en-US" baseline="0" dirty="0"/>
              <a:t> but… English has it’s peculiarities too. </a:t>
            </a:r>
          </a:p>
          <a:p>
            <a:r>
              <a:rPr lang="en-US" baseline="0" dirty="0"/>
              <a:t>	for the </a:t>
            </a:r>
            <a:r>
              <a:rPr lang="en-US" baseline="0" dirty="0" err="1"/>
              <a:t>psat</a:t>
            </a:r>
            <a:r>
              <a:rPr lang="en-US" baseline="0" dirty="0"/>
              <a:t> 100 years we have been using the word “literally” in some strange ways. </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112</a:t>
            </a:fld>
            <a:endParaRPr lang="en-US"/>
          </a:p>
        </p:txBody>
      </p:sp>
    </p:spTree>
    <p:extLst>
      <p:ext uri="{BB962C8B-B14F-4D97-AF65-F5344CB8AC3E}">
        <p14:creationId xmlns:p14="http://schemas.microsoft.com/office/powerpoint/2010/main" val="32876062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may seem peculiar,</a:t>
            </a:r>
            <a:r>
              <a:rPr lang="en-US" baseline="0" dirty="0"/>
              <a:t> but… English has it’s peculiarities too. </a:t>
            </a:r>
          </a:p>
          <a:p>
            <a:r>
              <a:rPr lang="en-US" baseline="0" dirty="0"/>
              <a:t>	for the </a:t>
            </a:r>
            <a:r>
              <a:rPr lang="en-US" baseline="0" dirty="0" err="1"/>
              <a:t>psat</a:t>
            </a:r>
            <a:r>
              <a:rPr lang="en-US" baseline="0" dirty="0"/>
              <a:t> 100 years we have been using the word “literally” in some strange ways. </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113</a:t>
            </a:fld>
            <a:endParaRPr lang="en-US"/>
          </a:p>
        </p:txBody>
      </p:sp>
    </p:spTree>
    <p:extLst>
      <p:ext uri="{BB962C8B-B14F-4D97-AF65-F5344CB8AC3E}">
        <p14:creationId xmlns:p14="http://schemas.microsoft.com/office/powerpoint/2010/main" val="26773113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Any part of the day was counted as a whole day (Babylonian Talmud)</a:t>
            </a:r>
          </a:p>
        </p:txBody>
      </p:sp>
      <p:sp>
        <p:nvSpPr>
          <p:cNvPr id="4" name="Slide Number Placeholder 3"/>
          <p:cNvSpPr>
            <a:spLocks noGrp="1"/>
          </p:cNvSpPr>
          <p:nvPr>
            <p:ph type="sldNum" sz="quarter" idx="10"/>
          </p:nvPr>
        </p:nvSpPr>
        <p:spPr/>
        <p:txBody>
          <a:bodyPr/>
          <a:lstStyle/>
          <a:p>
            <a:fld id="{85494FAC-8E36-4D5B-AD75-50B19E674528}" type="slidenum">
              <a:rPr lang="en-US" smtClean="0"/>
              <a:t>114</a:t>
            </a:fld>
            <a:endParaRPr lang="en-US"/>
          </a:p>
        </p:txBody>
      </p:sp>
    </p:spTree>
    <p:extLst>
      <p:ext uri="{BB962C8B-B14F-4D97-AF65-F5344CB8AC3E}">
        <p14:creationId xmlns:p14="http://schemas.microsoft.com/office/powerpoint/2010/main" val="39309575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See also 1 Sam 30:12-13</a:t>
            </a:r>
          </a:p>
        </p:txBody>
      </p:sp>
      <p:sp>
        <p:nvSpPr>
          <p:cNvPr id="4" name="Slide Number Placeholder 3"/>
          <p:cNvSpPr>
            <a:spLocks noGrp="1"/>
          </p:cNvSpPr>
          <p:nvPr>
            <p:ph type="sldNum" sz="quarter" idx="10"/>
          </p:nvPr>
        </p:nvSpPr>
        <p:spPr/>
        <p:txBody>
          <a:bodyPr/>
          <a:lstStyle/>
          <a:p>
            <a:fld id="{85494FAC-8E36-4D5B-AD75-50B19E674528}" type="slidenum">
              <a:rPr lang="en-US" smtClean="0"/>
              <a:t>115</a:t>
            </a:fld>
            <a:endParaRPr lang="en-US"/>
          </a:p>
        </p:txBody>
      </p:sp>
    </p:spTree>
    <p:extLst>
      <p:ext uri="{BB962C8B-B14F-4D97-AF65-F5344CB8AC3E}">
        <p14:creationId xmlns:p14="http://schemas.microsoft.com/office/powerpoint/2010/main" val="28961066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116</a:t>
            </a:fld>
            <a:endParaRPr lang="en-US"/>
          </a:p>
        </p:txBody>
      </p:sp>
    </p:spTree>
    <p:extLst>
      <p:ext uri="{BB962C8B-B14F-4D97-AF65-F5344CB8AC3E}">
        <p14:creationId xmlns:p14="http://schemas.microsoft.com/office/powerpoint/2010/main" val="363967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saw “after three days” as leading only to the third day, not the fourth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4 times Matthew says Jesus will rise “on the third day”</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117</a:t>
            </a:fld>
            <a:endParaRPr lang="en-US"/>
          </a:p>
        </p:txBody>
      </p:sp>
    </p:spTree>
    <p:extLst>
      <p:ext uri="{BB962C8B-B14F-4D97-AF65-F5344CB8AC3E}">
        <p14:creationId xmlns:p14="http://schemas.microsoft.com/office/powerpoint/2010/main" val="24602447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often more expectant of word for word quotes</a:t>
            </a:r>
            <a:r>
              <a:rPr lang="en-US" baseline="0" dirty="0"/>
              <a:t> than the authors meant us to be</a:t>
            </a:r>
          </a:p>
          <a:p>
            <a:r>
              <a:rPr lang="en-US" baseline="0" dirty="0"/>
              <a:t>	red letter editions may be slightly misleading</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127</a:t>
            </a:fld>
            <a:endParaRPr lang="en-US"/>
          </a:p>
        </p:txBody>
      </p:sp>
    </p:spTree>
    <p:extLst>
      <p:ext uri="{BB962C8B-B14F-4D97-AF65-F5344CB8AC3E}">
        <p14:creationId xmlns:p14="http://schemas.microsoft.com/office/powerpoint/2010/main" val="41123318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128</a:t>
            </a:fld>
            <a:endParaRPr lang="en-US"/>
          </a:p>
        </p:txBody>
      </p:sp>
    </p:spTree>
    <p:extLst>
      <p:ext uri="{BB962C8B-B14F-4D97-AF65-F5344CB8AC3E}">
        <p14:creationId xmlns:p14="http://schemas.microsoft.com/office/powerpoint/2010/main" val="3301544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Unless we won’t even</a:t>
            </a:r>
            <a:r>
              <a:rPr lang="en-US" baseline="0" dirty="0"/>
              <a:t> allow immediate context to clarify statements</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61</a:t>
            </a:fld>
            <a:endParaRPr lang="en-US"/>
          </a:p>
        </p:txBody>
      </p:sp>
    </p:spTree>
    <p:extLst>
      <p:ext uri="{BB962C8B-B14F-4D97-AF65-F5344CB8AC3E}">
        <p14:creationId xmlns:p14="http://schemas.microsoft.com/office/powerpoint/2010/main" val="39693612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129</a:t>
            </a:fld>
            <a:endParaRPr lang="en-US"/>
          </a:p>
        </p:txBody>
      </p:sp>
    </p:spTree>
    <p:extLst>
      <p:ext uri="{BB962C8B-B14F-4D97-AF65-F5344CB8AC3E}">
        <p14:creationId xmlns:p14="http://schemas.microsoft.com/office/powerpoint/2010/main" val="41618595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130</a:t>
            </a:fld>
            <a:endParaRPr lang="en-US"/>
          </a:p>
        </p:txBody>
      </p:sp>
    </p:spTree>
    <p:extLst>
      <p:ext uri="{BB962C8B-B14F-4D97-AF65-F5344CB8AC3E}">
        <p14:creationId xmlns:p14="http://schemas.microsoft.com/office/powerpoint/2010/main" val="26097873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131</a:t>
            </a:fld>
            <a:endParaRPr lang="en-US"/>
          </a:p>
        </p:txBody>
      </p:sp>
    </p:spTree>
    <p:extLst>
      <p:ext uri="{BB962C8B-B14F-4D97-AF65-F5344CB8AC3E}">
        <p14:creationId xmlns:p14="http://schemas.microsoft.com/office/powerpoint/2010/main" val="34782868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132</a:t>
            </a:fld>
            <a:endParaRPr lang="en-US"/>
          </a:p>
        </p:txBody>
      </p:sp>
    </p:spTree>
    <p:extLst>
      <p:ext uri="{BB962C8B-B14F-4D97-AF65-F5344CB8AC3E}">
        <p14:creationId xmlns:p14="http://schemas.microsoft.com/office/powerpoint/2010/main" val="21356541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133</a:t>
            </a:fld>
            <a:endParaRPr lang="en-US"/>
          </a:p>
        </p:txBody>
      </p:sp>
    </p:spTree>
    <p:extLst>
      <p:ext uri="{BB962C8B-B14F-4D97-AF65-F5344CB8AC3E}">
        <p14:creationId xmlns:p14="http://schemas.microsoft.com/office/powerpoint/2010/main" val="5524072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134</a:t>
            </a:fld>
            <a:endParaRPr lang="en-US"/>
          </a:p>
        </p:txBody>
      </p:sp>
    </p:spTree>
    <p:extLst>
      <p:ext uri="{BB962C8B-B14F-4D97-AF65-F5344CB8AC3E}">
        <p14:creationId xmlns:p14="http://schemas.microsoft.com/office/powerpoint/2010/main" val="33367280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135</a:t>
            </a:fld>
            <a:endParaRPr lang="en-US"/>
          </a:p>
        </p:txBody>
      </p:sp>
    </p:spTree>
    <p:extLst>
      <p:ext uri="{BB962C8B-B14F-4D97-AF65-F5344CB8AC3E}">
        <p14:creationId xmlns:p14="http://schemas.microsoft.com/office/powerpoint/2010/main" val="40368353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136</a:t>
            </a:fld>
            <a:endParaRPr lang="en-US"/>
          </a:p>
        </p:txBody>
      </p:sp>
    </p:spTree>
    <p:extLst>
      <p:ext uri="{BB962C8B-B14F-4D97-AF65-F5344CB8AC3E}">
        <p14:creationId xmlns:p14="http://schemas.microsoft.com/office/powerpoint/2010/main" val="32167419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137</a:t>
            </a:fld>
            <a:endParaRPr lang="en-US"/>
          </a:p>
        </p:txBody>
      </p:sp>
    </p:spTree>
    <p:extLst>
      <p:ext uri="{BB962C8B-B14F-4D97-AF65-F5344CB8AC3E}">
        <p14:creationId xmlns:p14="http://schemas.microsoft.com/office/powerpoint/2010/main" val="32541045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138</a:t>
            </a:fld>
            <a:endParaRPr lang="en-US"/>
          </a:p>
        </p:txBody>
      </p:sp>
    </p:spTree>
    <p:extLst>
      <p:ext uri="{BB962C8B-B14F-4D97-AF65-F5344CB8AC3E}">
        <p14:creationId xmlns:p14="http://schemas.microsoft.com/office/powerpoint/2010/main" val="1228719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John 18:28b (NKJV) </a:t>
            </a:r>
            <a:r>
              <a:rPr lang="en-US" sz="1200" b="1" kern="1200" dirty="0">
                <a:solidFill>
                  <a:schemeClr val="tx1"/>
                </a:solidFill>
                <a:effectLst/>
                <a:latin typeface="+mn-lt"/>
                <a:ea typeface="+mn-ea"/>
                <a:cs typeface="+mn-cs"/>
              </a:rPr>
              <a:t>But they themselves did not go into the Praetorium</a:t>
            </a:r>
            <a:r>
              <a:rPr lang="en-US" sz="1200" kern="1200" dirty="0">
                <a:solidFill>
                  <a:schemeClr val="tx1"/>
                </a:solidFill>
                <a:effectLst/>
                <a:latin typeface="+mn-lt"/>
                <a:ea typeface="+mn-ea"/>
                <a:cs typeface="+mn-cs"/>
              </a:rPr>
              <a:t>, lest they should be defiled, but that they might eat the Passover.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66</a:t>
            </a:fld>
            <a:endParaRPr lang="en-US"/>
          </a:p>
        </p:txBody>
      </p:sp>
    </p:spTree>
    <p:extLst>
      <p:ext uri="{BB962C8B-B14F-4D97-AF65-F5344CB8AC3E}">
        <p14:creationId xmlns:p14="http://schemas.microsoft.com/office/powerpoint/2010/main" val="13990068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85494FAC-8E36-4D5B-AD75-50B19E674528}" type="slidenum">
              <a:rPr lang="en-US" smtClean="0"/>
              <a:t>160</a:t>
            </a:fld>
            <a:endParaRPr lang="en-US"/>
          </a:p>
        </p:txBody>
      </p:sp>
    </p:spTree>
    <p:extLst>
      <p:ext uri="{BB962C8B-B14F-4D97-AF65-F5344CB8AC3E}">
        <p14:creationId xmlns:p14="http://schemas.microsoft.com/office/powerpoint/2010/main" val="27937377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85494FAC-8E36-4D5B-AD75-50B19E674528}" type="slidenum">
              <a:rPr lang="en-US" smtClean="0"/>
              <a:t>161</a:t>
            </a:fld>
            <a:endParaRPr lang="en-US"/>
          </a:p>
        </p:txBody>
      </p:sp>
    </p:spTree>
    <p:extLst>
      <p:ext uri="{BB962C8B-B14F-4D97-AF65-F5344CB8AC3E}">
        <p14:creationId xmlns:p14="http://schemas.microsoft.com/office/powerpoint/2010/main" val="6238979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85494FAC-8E36-4D5B-AD75-50B19E674528}" type="slidenum">
              <a:rPr lang="en-US" smtClean="0"/>
              <a:t>162</a:t>
            </a:fld>
            <a:endParaRPr lang="en-US"/>
          </a:p>
        </p:txBody>
      </p:sp>
    </p:spTree>
    <p:extLst>
      <p:ext uri="{BB962C8B-B14F-4D97-AF65-F5344CB8AC3E}">
        <p14:creationId xmlns:p14="http://schemas.microsoft.com/office/powerpoint/2010/main" val="20191246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85494FAC-8E36-4D5B-AD75-50B19E674528}" type="slidenum">
              <a:rPr lang="en-US" smtClean="0"/>
              <a:t>163</a:t>
            </a:fld>
            <a:endParaRPr lang="en-US"/>
          </a:p>
        </p:txBody>
      </p:sp>
    </p:spTree>
    <p:extLst>
      <p:ext uri="{BB962C8B-B14F-4D97-AF65-F5344CB8AC3E}">
        <p14:creationId xmlns:p14="http://schemas.microsoft.com/office/powerpoint/2010/main" val="2242105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depends on</a:t>
            </a:r>
          </a:p>
          <a:p>
            <a:r>
              <a:rPr lang="en-US" baseline="0" dirty="0"/>
              <a:t>	who I am talking to</a:t>
            </a:r>
          </a:p>
          <a:p>
            <a:r>
              <a:rPr lang="en-US" baseline="0" dirty="0"/>
              <a:t>	how much time I have</a:t>
            </a:r>
          </a:p>
          <a:p>
            <a:r>
              <a:rPr lang="en-US" baseline="0" dirty="0"/>
              <a:t>	who I am more familiar with (Mark mentions Joanna by name, Luke mentions who the other Mary is, John just mentions Mary Magdalene – who is in every account)</a:t>
            </a:r>
          </a:p>
        </p:txBody>
      </p:sp>
      <p:sp>
        <p:nvSpPr>
          <p:cNvPr id="4" name="Slide Number Placeholder 3"/>
          <p:cNvSpPr>
            <a:spLocks noGrp="1"/>
          </p:cNvSpPr>
          <p:nvPr>
            <p:ph type="sldNum" sz="quarter" idx="10"/>
          </p:nvPr>
        </p:nvSpPr>
        <p:spPr/>
        <p:txBody>
          <a:bodyPr/>
          <a:lstStyle/>
          <a:p>
            <a:fld id="{85494FAC-8E36-4D5B-AD75-50B19E674528}" type="slidenum">
              <a:rPr lang="en-US" smtClean="0"/>
              <a:t>164</a:t>
            </a:fld>
            <a:endParaRPr lang="en-US"/>
          </a:p>
        </p:txBody>
      </p:sp>
    </p:spTree>
    <p:extLst>
      <p:ext uri="{BB962C8B-B14F-4D97-AF65-F5344CB8AC3E}">
        <p14:creationId xmlns:p14="http://schemas.microsoft.com/office/powerpoint/2010/main" val="18270107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85494FAC-8E36-4D5B-AD75-50B19E674528}" type="slidenum">
              <a:rPr lang="en-US" smtClean="0"/>
              <a:t>165</a:t>
            </a:fld>
            <a:endParaRPr lang="en-US"/>
          </a:p>
        </p:txBody>
      </p:sp>
    </p:spTree>
    <p:extLst>
      <p:ext uri="{BB962C8B-B14F-4D97-AF65-F5344CB8AC3E}">
        <p14:creationId xmlns:p14="http://schemas.microsoft.com/office/powerpoint/2010/main" val="38950191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think there</a:t>
            </a:r>
            <a:r>
              <a:rPr lang="en-US" baseline="0" dirty="0"/>
              <a:t> may have been more than one trip to the tomb – quite possible</a:t>
            </a:r>
          </a:p>
        </p:txBody>
      </p:sp>
      <p:sp>
        <p:nvSpPr>
          <p:cNvPr id="4" name="Slide Number Placeholder 3"/>
          <p:cNvSpPr>
            <a:spLocks noGrp="1"/>
          </p:cNvSpPr>
          <p:nvPr>
            <p:ph type="sldNum" sz="quarter" idx="10"/>
          </p:nvPr>
        </p:nvSpPr>
        <p:spPr/>
        <p:txBody>
          <a:bodyPr/>
          <a:lstStyle/>
          <a:p>
            <a:fld id="{85494FAC-8E36-4D5B-AD75-50B19E674528}" type="slidenum">
              <a:rPr lang="en-US" smtClean="0"/>
              <a:t>166</a:t>
            </a:fld>
            <a:endParaRPr lang="en-US"/>
          </a:p>
        </p:txBody>
      </p:sp>
    </p:spTree>
    <p:extLst>
      <p:ext uri="{BB962C8B-B14F-4D97-AF65-F5344CB8AC3E}">
        <p14:creationId xmlns:p14="http://schemas.microsoft.com/office/powerpoint/2010/main" val="42708681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 and Luke are very generic</a:t>
            </a:r>
          </a:p>
          <a:p>
            <a:r>
              <a:rPr lang="en-US" dirty="0"/>
              <a:t>Mark is telescoping</a:t>
            </a:r>
            <a:r>
              <a:rPr lang="en-US" baseline="0" dirty="0"/>
              <a:t> – he tells the story as if it all happened at once. It’s not meant to give you a position of the sun at ONE particular moment (preparation, journey, arrival)</a:t>
            </a:r>
          </a:p>
          <a:p>
            <a:r>
              <a:rPr lang="en-US" baseline="0" dirty="0"/>
              <a:t>John – speak of the brightness of the sky</a:t>
            </a:r>
          </a:p>
          <a:p>
            <a:endParaRPr lang="en-US" baseline="0" dirty="0"/>
          </a:p>
          <a:p>
            <a:r>
              <a:rPr lang="en-US" baseline="0" dirty="0"/>
              <a:t>Let’s not demand more precision than the authors intended and call it “contradiction”</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176</a:t>
            </a:fld>
            <a:endParaRPr lang="en-US"/>
          </a:p>
        </p:txBody>
      </p:sp>
    </p:spTree>
    <p:extLst>
      <p:ext uri="{BB962C8B-B14F-4D97-AF65-F5344CB8AC3E}">
        <p14:creationId xmlns:p14="http://schemas.microsoft.com/office/powerpoint/2010/main" val="8805921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 and Luke are very generic</a:t>
            </a:r>
          </a:p>
          <a:p>
            <a:r>
              <a:rPr lang="en-US" dirty="0"/>
              <a:t>Mark is telescoping</a:t>
            </a:r>
            <a:r>
              <a:rPr lang="en-US" baseline="0" dirty="0"/>
              <a:t> – he tells the story as if it all happened at once. It’s not meant to give you a position of the sun at ONE particular moment (preparation, journey, arrival)</a:t>
            </a:r>
          </a:p>
          <a:p>
            <a:r>
              <a:rPr lang="en-US" baseline="0" dirty="0"/>
              <a:t>John – speak of the brightness of the sky</a:t>
            </a:r>
          </a:p>
          <a:p>
            <a:endParaRPr lang="en-US" baseline="0" dirty="0"/>
          </a:p>
          <a:p>
            <a:r>
              <a:rPr lang="en-US" baseline="0" dirty="0"/>
              <a:t>Let’s not demand more precision than the authors intended and call it “contradiction”</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177</a:t>
            </a:fld>
            <a:endParaRPr lang="en-US"/>
          </a:p>
        </p:txBody>
      </p:sp>
    </p:spTree>
    <p:extLst>
      <p:ext uri="{BB962C8B-B14F-4D97-AF65-F5344CB8AC3E}">
        <p14:creationId xmlns:p14="http://schemas.microsoft.com/office/powerpoint/2010/main" val="8333414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 and Luke are very generic</a:t>
            </a:r>
          </a:p>
          <a:p>
            <a:r>
              <a:rPr lang="en-US" dirty="0"/>
              <a:t>Mark is telescoping</a:t>
            </a:r>
            <a:r>
              <a:rPr lang="en-US" baseline="0" dirty="0"/>
              <a:t> – he tells the story as if it all happened at once. It’s not meant to give you a position of the sun at ONE particular moment (preparation, journey, arrival)</a:t>
            </a:r>
          </a:p>
          <a:p>
            <a:r>
              <a:rPr lang="en-US" baseline="0" dirty="0"/>
              <a:t>John – speak of the brightness of the sky</a:t>
            </a:r>
          </a:p>
          <a:p>
            <a:endParaRPr lang="en-US" baseline="0" dirty="0"/>
          </a:p>
          <a:p>
            <a:r>
              <a:rPr lang="en-US" baseline="0" dirty="0"/>
              <a:t>Let’s not demand more precision than the authors intended and call it “contradiction”</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178</a:t>
            </a:fld>
            <a:endParaRPr lang="en-US"/>
          </a:p>
        </p:txBody>
      </p:sp>
    </p:spTree>
    <p:extLst>
      <p:ext uri="{BB962C8B-B14F-4D97-AF65-F5344CB8AC3E}">
        <p14:creationId xmlns:p14="http://schemas.microsoft.com/office/powerpoint/2010/main" val="3945027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68</a:t>
            </a:fld>
            <a:endParaRPr lang="en-US"/>
          </a:p>
        </p:txBody>
      </p:sp>
    </p:spTree>
    <p:extLst>
      <p:ext uri="{BB962C8B-B14F-4D97-AF65-F5344CB8AC3E}">
        <p14:creationId xmlns:p14="http://schemas.microsoft.com/office/powerpoint/2010/main" val="28485937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 and Luke are very generic</a:t>
            </a:r>
          </a:p>
          <a:p>
            <a:r>
              <a:rPr lang="en-US" dirty="0"/>
              <a:t>Mark is telescoping</a:t>
            </a:r>
            <a:r>
              <a:rPr lang="en-US" baseline="0" dirty="0"/>
              <a:t> – he tells the story as if it all happened at once. It’s not meant to give you a position of the sun at ONE particular moment (preparation, journey, arrival)</a:t>
            </a:r>
          </a:p>
          <a:p>
            <a:r>
              <a:rPr lang="en-US" baseline="0" dirty="0"/>
              <a:t>John – speak of the brightness of the sky</a:t>
            </a:r>
          </a:p>
          <a:p>
            <a:endParaRPr lang="en-US" baseline="0" dirty="0"/>
          </a:p>
          <a:p>
            <a:r>
              <a:rPr lang="en-US" baseline="0" dirty="0"/>
              <a:t>Let’s not demand more precision than the authors intended and call it “contradiction”</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179</a:t>
            </a:fld>
            <a:endParaRPr lang="en-US"/>
          </a:p>
        </p:txBody>
      </p:sp>
    </p:spTree>
    <p:extLst>
      <p:ext uri="{BB962C8B-B14F-4D97-AF65-F5344CB8AC3E}">
        <p14:creationId xmlns:p14="http://schemas.microsoft.com/office/powerpoint/2010/main" val="7299729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 and Luke are very generic</a:t>
            </a:r>
          </a:p>
          <a:p>
            <a:r>
              <a:rPr lang="en-US" dirty="0"/>
              <a:t>Mark is telescoping</a:t>
            </a:r>
            <a:r>
              <a:rPr lang="en-US" baseline="0" dirty="0"/>
              <a:t> – he tells the story as if it all happened at once. It’s not meant to give you a position of the sun at ONE particular moment (preparation, journey, arrival)</a:t>
            </a:r>
          </a:p>
          <a:p>
            <a:r>
              <a:rPr lang="en-US" baseline="0" dirty="0"/>
              <a:t>John – speak of the brightness of the sky</a:t>
            </a:r>
          </a:p>
          <a:p>
            <a:endParaRPr lang="en-US" baseline="0" dirty="0"/>
          </a:p>
          <a:p>
            <a:r>
              <a:rPr lang="en-US" baseline="0" dirty="0"/>
              <a:t>Let’s not demand more precision than the authors intended and call it “contradiction”</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180</a:t>
            </a:fld>
            <a:endParaRPr lang="en-US"/>
          </a:p>
        </p:txBody>
      </p:sp>
    </p:spTree>
    <p:extLst>
      <p:ext uri="{BB962C8B-B14F-4D97-AF65-F5344CB8AC3E}">
        <p14:creationId xmlns:p14="http://schemas.microsoft.com/office/powerpoint/2010/main" val="10060987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 and Luke are very generic</a:t>
            </a:r>
          </a:p>
          <a:p>
            <a:r>
              <a:rPr lang="en-US" dirty="0"/>
              <a:t>Mark is telescoping</a:t>
            </a:r>
            <a:r>
              <a:rPr lang="en-US" baseline="0" dirty="0"/>
              <a:t> – he tells the story as if it all happened at once. It’s not meant to give you a position of the sun at ONE particular moment (preparation, journey, arrival)</a:t>
            </a:r>
          </a:p>
          <a:p>
            <a:r>
              <a:rPr lang="en-US" baseline="0" dirty="0"/>
              <a:t>John – speak of the brightness of the sky</a:t>
            </a:r>
          </a:p>
          <a:p>
            <a:endParaRPr lang="en-US" baseline="0" dirty="0"/>
          </a:p>
          <a:p>
            <a:r>
              <a:rPr lang="en-US" baseline="0" dirty="0"/>
              <a:t>Let’s not demand more precision than the authors intended and call it “contradiction”</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181</a:t>
            </a:fld>
            <a:endParaRPr lang="en-US"/>
          </a:p>
        </p:txBody>
      </p:sp>
    </p:spTree>
    <p:extLst>
      <p:ext uri="{BB962C8B-B14F-4D97-AF65-F5344CB8AC3E}">
        <p14:creationId xmlns:p14="http://schemas.microsoft.com/office/powerpoint/2010/main" val="19410657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 and Luke are very generic</a:t>
            </a:r>
          </a:p>
          <a:p>
            <a:r>
              <a:rPr lang="en-US" dirty="0"/>
              <a:t>Mark is telescoping</a:t>
            </a:r>
            <a:r>
              <a:rPr lang="en-US" baseline="0" dirty="0"/>
              <a:t> – he tells the story as if it all happened at once. It’s not meant to give you a position of the sun at ONE particular moment (preparation, journey, arrival)</a:t>
            </a:r>
          </a:p>
          <a:p>
            <a:r>
              <a:rPr lang="en-US" baseline="0" dirty="0"/>
              <a:t>John – speak of the brightness of the sky</a:t>
            </a:r>
          </a:p>
          <a:p>
            <a:endParaRPr lang="en-US" baseline="0" dirty="0"/>
          </a:p>
          <a:p>
            <a:r>
              <a:rPr lang="en-US" baseline="0" dirty="0"/>
              <a:t>Let’s not demand more precision than the authors intended and call it “contradiction”</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182</a:t>
            </a:fld>
            <a:endParaRPr lang="en-US"/>
          </a:p>
        </p:txBody>
      </p:sp>
    </p:spTree>
    <p:extLst>
      <p:ext uri="{BB962C8B-B14F-4D97-AF65-F5344CB8AC3E}">
        <p14:creationId xmlns:p14="http://schemas.microsoft.com/office/powerpoint/2010/main" val="20263876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 and Luke are very generic</a:t>
            </a:r>
          </a:p>
          <a:p>
            <a:r>
              <a:rPr lang="en-US" dirty="0"/>
              <a:t>Mark is telescoping</a:t>
            </a:r>
            <a:r>
              <a:rPr lang="en-US" baseline="0" dirty="0"/>
              <a:t> – he tells the story as if it all happened at once. It’s not meant to give you a position of the sun at ONE particular moment (preparation, journey, arrival)</a:t>
            </a:r>
          </a:p>
          <a:p>
            <a:r>
              <a:rPr lang="en-US" baseline="0" dirty="0"/>
              <a:t>John – speak of the brightness of the sky</a:t>
            </a:r>
          </a:p>
          <a:p>
            <a:endParaRPr lang="en-US" baseline="0" dirty="0"/>
          </a:p>
          <a:p>
            <a:r>
              <a:rPr lang="en-US" baseline="0" dirty="0"/>
              <a:t>Let’s not demand more precision than the authors intended and call it “contradiction”</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183</a:t>
            </a:fld>
            <a:endParaRPr lang="en-US"/>
          </a:p>
        </p:txBody>
      </p:sp>
    </p:spTree>
    <p:extLst>
      <p:ext uri="{BB962C8B-B14F-4D97-AF65-F5344CB8AC3E}">
        <p14:creationId xmlns:p14="http://schemas.microsoft.com/office/powerpoint/2010/main" val="145558229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 and Luke are very generic</a:t>
            </a:r>
          </a:p>
          <a:p>
            <a:r>
              <a:rPr lang="en-US" dirty="0"/>
              <a:t>Mark is telescoping</a:t>
            </a:r>
            <a:r>
              <a:rPr lang="en-US" baseline="0" dirty="0"/>
              <a:t> – he tells the story as if it all happened at once. It’s not meant to give you a position of the sun at ONE particular moment (preparation, journey, arrival)</a:t>
            </a:r>
          </a:p>
          <a:p>
            <a:r>
              <a:rPr lang="en-US" baseline="0" dirty="0"/>
              <a:t>John – speak of the brightness of the sky</a:t>
            </a:r>
          </a:p>
          <a:p>
            <a:endParaRPr lang="en-US" baseline="0" dirty="0"/>
          </a:p>
          <a:p>
            <a:r>
              <a:rPr lang="en-US" baseline="0" dirty="0"/>
              <a:t>Let’s not demand more precision than the authors intended and call it “contradiction”</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184</a:t>
            </a:fld>
            <a:endParaRPr lang="en-US"/>
          </a:p>
        </p:txBody>
      </p:sp>
    </p:spTree>
    <p:extLst>
      <p:ext uri="{BB962C8B-B14F-4D97-AF65-F5344CB8AC3E}">
        <p14:creationId xmlns:p14="http://schemas.microsoft.com/office/powerpoint/2010/main" val="42393555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I really</a:t>
            </a:r>
            <a:r>
              <a:rPr lang="en-US" baseline="0" dirty="0"/>
              <a:t> need to explain. </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190</a:t>
            </a:fld>
            <a:endParaRPr lang="en-US"/>
          </a:p>
        </p:txBody>
      </p:sp>
    </p:spTree>
    <p:extLst>
      <p:ext uri="{BB962C8B-B14F-4D97-AF65-F5344CB8AC3E}">
        <p14:creationId xmlns:p14="http://schemas.microsoft.com/office/powerpoint/2010/main" val="303939052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I really</a:t>
            </a:r>
            <a:r>
              <a:rPr lang="en-US" baseline="0" dirty="0"/>
              <a:t> need to explain. </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191</a:t>
            </a:fld>
            <a:endParaRPr lang="en-US"/>
          </a:p>
        </p:txBody>
      </p:sp>
    </p:spTree>
    <p:extLst>
      <p:ext uri="{BB962C8B-B14F-4D97-AF65-F5344CB8AC3E}">
        <p14:creationId xmlns:p14="http://schemas.microsoft.com/office/powerpoint/2010/main" val="88819488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I really</a:t>
            </a:r>
            <a:r>
              <a:rPr lang="en-US" baseline="0" dirty="0"/>
              <a:t> need to explain. </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192</a:t>
            </a:fld>
            <a:endParaRPr lang="en-US"/>
          </a:p>
        </p:txBody>
      </p:sp>
    </p:spTree>
    <p:extLst>
      <p:ext uri="{BB962C8B-B14F-4D97-AF65-F5344CB8AC3E}">
        <p14:creationId xmlns:p14="http://schemas.microsoft.com/office/powerpoint/2010/main" val="122386448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198</a:t>
            </a:fld>
            <a:endParaRPr lang="en-US"/>
          </a:p>
        </p:txBody>
      </p:sp>
    </p:spTree>
    <p:extLst>
      <p:ext uri="{BB962C8B-B14F-4D97-AF65-F5344CB8AC3E}">
        <p14:creationId xmlns:p14="http://schemas.microsoft.com/office/powerpoint/2010/main" val="4239755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69</a:t>
            </a:fld>
            <a:endParaRPr lang="en-US"/>
          </a:p>
        </p:txBody>
      </p:sp>
    </p:spTree>
    <p:extLst>
      <p:ext uri="{BB962C8B-B14F-4D97-AF65-F5344CB8AC3E}">
        <p14:creationId xmlns:p14="http://schemas.microsoft.com/office/powerpoint/2010/main" val="242592664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199</a:t>
            </a:fld>
            <a:endParaRPr lang="en-US"/>
          </a:p>
        </p:txBody>
      </p:sp>
    </p:spTree>
    <p:extLst>
      <p:ext uri="{BB962C8B-B14F-4D97-AF65-F5344CB8AC3E}">
        <p14:creationId xmlns:p14="http://schemas.microsoft.com/office/powerpoint/2010/main" val="253961068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Mark’s whole book is historical narrative,</a:t>
            </a:r>
            <a:r>
              <a:rPr lang="en-US" baseline="0" dirty="0"/>
              <a:t> not spiritual revelation. He only knew about the ladies experience because THEY TOLD</a:t>
            </a:r>
          </a:p>
          <a:p>
            <a:r>
              <a:rPr lang="en-US" baseline="0" dirty="0"/>
              <a:t>	the alternative that Mark supernaturally knew about their experience seems unlikely</a:t>
            </a:r>
          </a:p>
          <a:p>
            <a:r>
              <a:rPr lang="en-US" baseline="0" dirty="0"/>
              <a:t>	This is how detectives assemble eye witness testimonies. They use the differences to get a bigger picture.</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200</a:t>
            </a:fld>
            <a:endParaRPr lang="en-US"/>
          </a:p>
        </p:txBody>
      </p:sp>
    </p:spTree>
    <p:extLst>
      <p:ext uri="{BB962C8B-B14F-4D97-AF65-F5344CB8AC3E}">
        <p14:creationId xmlns:p14="http://schemas.microsoft.com/office/powerpoint/2010/main" val="123335981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Mark’s whole book is historical narrative,</a:t>
            </a:r>
            <a:r>
              <a:rPr lang="en-US" baseline="0" dirty="0"/>
              <a:t> not spiritual revelation. He only knew about the ladies experience because THEY TOLD</a:t>
            </a:r>
          </a:p>
          <a:p>
            <a:r>
              <a:rPr lang="en-US" baseline="0" dirty="0"/>
              <a:t>	the alternative that Mark supernaturally knew about their experience seems unlikely</a:t>
            </a:r>
          </a:p>
          <a:p>
            <a:r>
              <a:rPr lang="en-US" baseline="0" dirty="0"/>
              <a:t>	This is how detectives assemble eye witness testimonies. They use the differences to get a bigger picture.</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201</a:t>
            </a:fld>
            <a:endParaRPr lang="en-US"/>
          </a:p>
        </p:txBody>
      </p:sp>
    </p:spTree>
    <p:extLst>
      <p:ext uri="{BB962C8B-B14F-4D97-AF65-F5344CB8AC3E}">
        <p14:creationId xmlns:p14="http://schemas.microsoft.com/office/powerpoint/2010/main" val="20967225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Mark’s whole book is historical narrative,</a:t>
            </a:r>
            <a:r>
              <a:rPr lang="en-US" baseline="0" dirty="0"/>
              <a:t> not spiritual revelation. He only knew about the ladies experience because THEY TOLD</a:t>
            </a:r>
          </a:p>
          <a:p>
            <a:r>
              <a:rPr lang="en-US" baseline="0" dirty="0"/>
              <a:t>	the alternative that Mark supernaturally knew about their experience seems unlikely</a:t>
            </a:r>
          </a:p>
          <a:p>
            <a:r>
              <a:rPr lang="en-US" baseline="0" dirty="0"/>
              <a:t>	This is how detectives assemble eye witness testimonies. They use the differences to get a bigger picture.</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202</a:t>
            </a:fld>
            <a:endParaRPr lang="en-US"/>
          </a:p>
        </p:txBody>
      </p:sp>
    </p:spTree>
    <p:extLst>
      <p:ext uri="{BB962C8B-B14F-4D97-AF65-F5344CB8AC3E}">
        <p14:creationId xmlns:p14="http://schemas.microsoft.com/office/powerpoint/2010/main" val="43199261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Mark’s whole book is historical narrative,</a:t>
            </a:r>
            <a:r>
              <a:rPr lang="en-US" baseline="0" dirty="0"/>
              <a:t> not spiritual revelation. He only knew about the ladies experience because THEY TOLD</a:t>
            </a:r>
          </a:p>
          <a:p>
            <a:r>
              <a:rPr lang="en-US" baseline="0" dirty="0"/>
              <a:t>	the alternative that Mark supernaturally knew about their experience seems unlikely</a:t>
            </a:r>
          </a:p>
          <a:p>
            <a:r>
              <a:rPr lang="en-US" baseline="0" dirty="0"/>
              <a:t>	This is how detectives assemble eye witness testimonies. They use the differences to get a bigger picture.</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203</a:t>
            </a:fld>
            <a:endParaRPr lang="en-US"/>
          </a:p>
        </p:txBody>
      </p:sp>
    </p:spTree>
    <p:extLst>
      <p:ext uri="{BB962C8B-B14F-4D97-AF65-F5344CB8AC3E}">
        <p14:creationId xmlns:p14="http://schemas.microsoft.com/office/powerpoint/2010/main" val="16346799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Mark’s whole book is historical narrative,</a:t>
            </a:r>
            <a:r>
              <a:rPr lang="en-US" baseline="0" dirty="0"/>
              <a:t> not spiritual revelation. He only knew about the ladies experience because THEY TOLD</a:t>
            </a:r>
          </a:p>
          <a:p>
            <a:r>
              <a:rPr lang="en-US" baseline="0" dirty="0"/>
              <a:t>	the alternative that Mark supernaturally knew about their experience seems unlikely</a:t>
            </a:r>
          </a:p>
          <a:p>
            <a:r>
              <a:rPr lang="en-US" baseline="0" dirty="0"/>
              <a:t>	This is how detectives assemble eye witness testimonies. They use the differences to get a bigger picture.</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204</a:t>
            </a:fld>
            <a:endParaRPr lang="en-US"/>
          </a:p>
        </p:txBody>
      </p:sp>
    </p:spTree>
    <p:extLst>
      <p:ext uri="{BB962C8B-B14F-4D97-AF65-F5344CB8AC3E}">
        <p14:creationId xmlns:p14="http://schemas.microsoft.com/office/powerpoint/2010/main" val="244229057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Mark’s whole book is historical narrative,</a:t>
            </a:r>
            <a:r>
              <a:rPr lang="en-US" baseline="0" dirty="0"/>
              <a:t> not spiritual revelation. He only knew about the ladies experience because THEY TOLD</a:t>
            </a:r>
          </a:p>
          <a:p>
            <a:r>
              <a:rPr lang="en-US" baseline="0" dirty="0"/>
              <a:t>	the alternative that Mark supernaturally knew about their experience seems unlikely</a:t>
            </a:r>
          </a:p>
          <a:p>
            <a:r>
              <a:rPr lang="en-US" baseline="0" dirty="0"/>
              <a:t>	This is how detectives assemble eye witness testimonies. They use the differences to get a bigger picture.</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205</a:t>
            </a:fld>
            <a:endParaRPr lang="en-US"/>
          </a:p>
        </p:txBody>
      </p:sp>
    </p:spTree>
    <p:extLst>
      <p:ext uri="{BB962C8B-B14F-4D97-AF65-F5344CB8AC3E}">
        <p14:creationId xmlns:p14="http://schemas.microsoft.com/office/powerpoint/2010/main" val="273686104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Tonight I went over a bunch relating to one story,</a:t>
            </a:r>
            <a:r>
              <a:rPr lang="en-US" baseline="0" dirty="0"/>
              <a:t> next time we will look at the Bible as a whole and, what I consider to be the most problematic “supposed” contradictions</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232</a:t>
            </a:fld>
            <a:endParaRPr lang="en-US"/>
          </a:p>
        </p:txBody>
      </p:sp>
    </p:spTree>
    <p:extLst>
      <p:ext uri="{BB962C8B-B14F-4D97-AF65-F5344CB8AC3E}">
        <p14:creationId xmlns:p14="http://schemas.microsoft.com/office/powerpoint/2010/main" val="177797814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Tonight I went over a bunch relating to one story,</a:t>
            </a:r>
            <a:r>
              <a:rPr lang="en-US" baseline="0" dirty="0"/>
              <a:t> next time we will look at the Bible as a whole and, what I consider to be the most problematic “supposed” contradictions</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233</a:t>
            </a:fld>
            <a:endParaRPr lang="en-US"/>
          </a:p>
        </p:txBody>
      </p:sp>
    </p:spTree>
    <p:extLst>
      <p:ext uri="{BB962C8B-B14F-4D97-AF65-F5344CB8AC3E}">
        <p14:creationId xmlns:p14="http://schemas.microsoft.com/office/powerpoint/2010/main" val="222208038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Tonight I went over a bunch relating to one story,</a:t>
            </a:r>
            <a:r>
              <a:rPr lang="en-US" baseline="0" dirty="0"/>
              <a:t> next time we will look at the Bible as a whole and, what I consider to be the most problematic “supposed” contradictions</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234</a:t>
            </a:fld>
            <a:endParaRPr lang="en-US"/>
          </a:p>
        </p:txBody>
      </p:sp>
    </p:spTree>
    <p:extLst>
      <p:ext uri="{BB962C8B-B14F-4D97-AF65-F5344CB8AC3E}">
        <p14:creationId xmlns:p14="http://schemas.microsoft.com/office/powerpoint/2010/main" val="19189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true of MANY of these “contradictions”</a:t>
            </a:r>
          </a:p>
          <a:p>
            <a:r>
              <a:rPr lang="en-US" dirty="0"/>
              <a:t>	but,</a:t>
            </a:r>
            <a:r>
              <a:rPr lang="en-US" baseline="0" dirty="0"/>
              <a:t> the lower the bar the more you get</a:t>
            </a:r>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70</a:t>
            </a:fld>
            <a:endParaRPr lang="en-US"/>
          </a:p>
        </p:txBody>
      </p:sp>
    </p:spTree>
    <p:extLst>
      <p:ext uri="{BB962C8B-B14F-4D97-AF65-F5344CB8AC3E}">
        <p14:creationId xmlns:p14="http://schemas.microsoft.com/office/powerpoint/2010/main" val="29449967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Tonight I went over a bunch relating to one story,</a:t>
            </a:r>
            <a:r>
              <a:rPr lang="en-US" baseline="0" dirty="0"/>
              <a:t> next time we will look at the Bible as a whole and, what I consider to be the most problematic “supposed” contradictions</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235</a:t>
            </a:fld>
            <a:endParaRPr lang="en-US"/>
          </a:p>
        </p:txBody>
      </p:sp>
    </p:spTree>
    <p:extLst>
      <p:ext uri="{BB962C8B-B14F-4D97-AF65-F5344CB8AC3E}">
        <p14:creationId xmlns:p14="http://schemas.microsoft.com/office/powerpoint/2010/main" val="246278440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Tonight I went over a bunch relating to one story,</a:t>
            </a:r>
            <a:r>
              <a:rPr lang="en-US" baseline="0" dirty="0"/>
              <a:t> next time we will look at the Bible as a whole and, what I consider to be the most problematic “supposed” contradictions</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236</a:t>
            </a:fld>
            <a:endParaRPr lang="en-US"/>
          </a:p>
        </p:txBody>
      </p:sp>
    </p:spTree>
    <p:extLst>
      <p:ext uri="{BB962C8B-B14F-4D97-AF65-F5344CB8AC3E}">
        <p14:creationId xmlns:p14="http://schemas.microsoft.com/office/powerpoint/2010/main" val="428138244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Tonight I went over a bunch relating to one story,</a:t>
            </a:r>
            <a:r>
              <a:rPr lang="en-US" baseline="0" dirty="0"/>
              <a:t> next time we will look at the Bible as a whole and, what I consider to be the most problematic “supposed” contradictions</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237</a:t>
            </a:fld>
            <a:endParaRPr lang="en-US"/>
          </a:p>
        </p:txBody>
      </p:sp>
    </p:spTree>
    <p:extLst>
      <p:ext uri="{BB962C8B-B14F-4D97-AF65-F5344CB8AC3E}">
        <p14:creationId xmlns:p14="http://schemas.microsoft.com/office/powerpoint/2010/main" val="81993802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Tonight I went over a bunch relating to one story,</a:t>
            </a:r>
            <a:r>
              <a:rPr lang="en-US" baseline="0" dirty="0"/>
              <a:t> next time we will look at the Bible as a whole and, what I consider to be the most problematic “supposed” contradictions</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238</a:t>
            </a:fld>
            <a:endParaRPr lang="en-US"/>
          </a:p>
        </p:txBody>
      </p:sp>
    </p:spTree>
    <p:extLst>
      <p:ext uri="{BB962C8B-B14F-4D97-AF65-F5344CB8AC3E}">
        <p14:creationId xmlns:p14="http://schemas.microsoft.com/office/powerpoint/2010/main" val="109642787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Tonight I went over a bunch relating to one story,</a:t>
            </a:r>
            <a:r>
              <a:rPr lang="en-US" baseline="0" dirty="0"/>
              <a:t> next time we will look at the Bible as a whole and, what I consider to be the most problematic “supposed” contradictions</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239</a:t>
            </a:fld>
            <a:endParaRPr lang="en-US"/>
          </a:p>
        </p:txBody>
      </p:sp>
    </p:spTree>
    <p:extLst>
      <p:ext uri="{BB962C8B-B14F-4D97-AF65-F5344CB8AC3E}">
        <p14:creationId xmlns:p14="http://schemas.microsoft.com/office/powerpoint/2010/main" val="247798448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Tonight I went over a bunch relating to one story,</a:t>
            </a:r>
            <a:r>
              <a:rPr lang="en-US" baseline="0" dirty="0"/>
              <a:t> next time we will look at the Bible as a whole and, what I consider to be the most problematic “supposed” contradictions</a:t>
            </a:r>
          </a:p>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240</a:t>
            </a:fld>
            <a:endParaRPr lang="en-US"/>
          </a:p>
        </p:txBody>
      </p:sp>
    </p:spTree>
    <p:extLst>
      <p:ext uri="{BB962C8B-B14F-4D97-AF65-F5344CB8AC3E}">
        <p14:creationId xmlns:p14="http://schemas.microsoft.com/office/powerpoint/2010/main" val="1832811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494FAC-8E36-4D5B-AD75-50B19E674528}" type="slidenum">
              <a:rPr lang="en-US" smtClean="0"/>
              <a:t>71</a:t>
            </a:fld>
            <a:endParaRPr lang="en-US"/>
          </a:p>
        </p:txBody>
      </p:sp>
    </p:spTree>
    <p:extLst>
      <p:ext uri="{BB962C8B-B14F-4D97-AF65-F5344CB8AC3E}">
        <p14:creationId xmlns:p14="http://schemas.microsoft.com/office/powerpoint/2010/main" val="1930476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11/20/2016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11/20/2016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11/20/2016</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500" y="659958"/>
            <a:ext cx="12763500" cy="2615979"/>
          </a:xfrm>
        </p:spPr>
        <p:txBody>
          <a:bodyPr>
            <a:normAutofit/>
          </a:bodyPr>
          <a:lstStyle/>
          <a:p>
            <a:r>
              <a:rPr lang="en-US" sz="8800" dirty="0"/>
              <a:t>13 Bible  </a:t>
            </a:r>
            <a:br>
              <a:rPr lang="en-US" sz="8800" dirty="0"/>
            </a:br>
            <a:r>
              <a:rPr lang="en-US" sz="8800" dirty="0"/>
              <a:t> contradictions</a:t>
            </a:r>
          </a:p>
        </p:txBody>
      </p:sp>
      <p:sp>
        <p:nvSpPr>
          <p:cNvPr id="3" name="Subtitle 2"/>
          <p:cNvSpPr>
            <a:spLocks noGrp="1"/>
          </p:cNvSpPr>
          <p:nvPr>
            <p:ph type="subTitle" idx="1"/>
          </p:nvPr>
        </p:nvSpPr>
        <p:spPr/>
        <p:txBody>
          <a:bodyPr/>
          <a:lstStyle/>
          <a:p>
            <a:r>
              <a:rPr lang="en-US" dirty="0"/>
              <a:t> </a:t>
            </a:r>
          </a:p>
        </p:txBody>
      </p:sp>
      <p:pic>
        <p:nvPicPr>
          <p:cNvPr id="4" name="Picture 3"/>
          <p:cNvPicPr>
            <a:picLocks noChangeAspect="1"/>
          </p:cNvPicPr>
          <p:nvPr/>
        </p:nvPicPr>
        <p:blipFill>
          <a:blip r:embed="rId2"/>
          <a:stretch>
            <a:fillRect/>
          </a:stretch>
        </p:blipFill>
        <p:spPr>
          <a:xfrm>
            <a:off x="-110414" y="2515588"/>
            <a:ext cx="4906347" cy="4906347"/>
          </a:xfrm>
          <a:prstGeom prst="rect">
            <a:avLst/>
          </a:prstGeom>
        </p:spPr>
      </p:pic>
    </p:spTree>
    <p:extLst>
      <p:ext uri="{BB962C8B-B14F-4D97-AF65-F5344CB8AC3E}">
        <p14:creationId xmlns:p14="http://schemas.microsoft.com/office/powerpoint/2010/main" val="480032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 Did Jesus answer His accusers?</a:t>
            </a:r>
          </a:p>
          <a:p>
            <a:pPr lvl="1">
              <a:lnSpc>
                <a:spcPct val="90000"/>
              </a:lnSpc>
            </a:pPr>
            <a:r>
              <a:rPr lang="en-US" sz="3400" dirty="0"/>
              <a:t>No – Matt 27:11-14</a:t>
            </a:r>
          </a:p>
          <a:p>
            <a:pPr lvl="1">
              <a:lnSpc>
                <a:spcPct val="90000"/>
              </a:lnSpc>
            </a:pPr>
            <a:r>
              <a:rPr lang="en-US" sz="3400" dirty="0"/>
              <a:t>Yes – John 18:33-34</a:t>
            </a:r>
          </a:p>
          <a:p>
            <a:pPr marL="0" indent="0">
              <a:lnSpc>
                <a:spcPct val="90000"/>
              </a:lnSpc>
              <a:buNone/>
            </a:pPr>
            <a:r>
              <a:rPr lang="en-US" sz="3600" dirty="0"/>
              <a:t>#2 What color was Jesus’ robe?</a:t>
            </a:r>
          </a:p>
          <a:p>
            <a:pPr lvl="1">
              <a:lnSpc>
                <a:spcPct val="90000"/>
              </a:lnSpc>
            </a:pPr>
            <a:r>
              <a:rPr lang="en-US" sz="3400" dirty="0"/>
              <a:t>Scarlet – Matt 27:28</a:t>
            </a:r>
          </a:p>
        </p:txBody>
      </p:sp>
    </p:spTree>
    <p:extLst>
      <p:ext uri="{BB962C8B-B14F-4D97-AF65-F5344CB8AC3E}">
        <p14:creationId xmlns:p14="http://schemas.microsoft.com/office/powerpoint/2010/main" val="413169303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marL="0" indent="0">
              <a:lnSpc>
                <a:spcPct val="90000"/>
              </a:lnSpc>
              <a:buNone/>
            </a:pPr>
            <a:endParaRPr lang="en-US" sz="3400" dirty="0"/>
          </a:p>
        </p:txBody>
      </p:sp>
    </p:spTree>
    <p:extLst>
      <p:ext uri="{BB962C8B-B14F-4D97-AF65-F5344CB8AC3E}">
        <p14:creationId xmlns:p14="http://schemas.microsoft.com/office/powerpoint/2010/main" val="95021052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p:txBody>
      </p:sp>
    </p:spTree>
    <p:extLst>
      <p:ext uri="{BB962C8B-B14F-4D97-AF65-F5344CB8AC3E}">
        <p14:creationId xmlns:p14="http://schemas.microsoft.com/office/powerpoint/2010/main" val="346949061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marL="0" indent="0">
              <a:lnSpc>
                <a:spcPct val="80000"/>
              </a:lnSpc>
              <a:buNone/>
            </a:pPr>
            <a:endParaRPr lang="en-US" sz="3400" i="1" dirty="0"/>
          </a:p>
          <a:p>
            <a:pPr marL="0" indent="0">
              <a:lnSpc>
                <a:spcPct val="80000"/>
              </a:lnSpc>
              <a:buNone/>
            </a:pPr>
            <a:r>
              <a:rPr lang="en-US" sz="3400" i="1" dirty="0"/>
              <a:t>Matthew 12:40 (NKJV) For as Jonah was three days and three nights in the belly of the great fish, so will the Son of Man be </a:t>
            </a:r>
            <a:r>
              <a:rPr lang="en-US" sz="3400" i="1" u="sng" dirty="0"/>
              <a:t>three days and three nights</a:t>
            </a:r>
            <a:r>
              <a:rPr lang="en-US" sz="3400" i="1" dirty="0"/>
              <a:t> in the heart of the earth.</a:t>
            </a:r>
          </a:p>
          <a:p>
            <a:pPr marL="0" indent="0">
              <a:lnSpc>
                <a:spcPct val="90000"/>
              </a:lnSpc>
              <a:buNone/>
            </a:pPr>
            <a:endParaRPr lang="en-US" sz="3400" i="1" dirty="0"/>
          </a:p>
          <a:p>
            <a:pPr marL="0" indent="0">
              <a:lnSpc>
                <a:spcPct val="90000"/>
              </a:lnSpc>
              <a:buNone/>
            </a:pPr>
            <a:endParaRPr lang="en-US" sz="3400" i="1" dirty="0"/>
          </a:p>
          <a:p>
            <a:pPr marL="0" indent="0">
              <a:lnSpc>
                <a:spcPct val="90000"/>
              </a:lnSpc>
              <a:buNone/>
            </a:pPr>
            <a:endParaRPr lang="en-US" sz="3400" dirty="0"/>
          </a:p>
        </p:txBody>
      </p:sp>
    </p:spTree>
    <p:extLst>
      <p:ext uri="{BB962C8B-B14F-4D97-AF65-F5344CB8AC3E}">
        <p14:creationId xmlns:p14="http://schemas.microsoft.com/office/powerpoint/2010/main" val="140429964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marL="0" indent="0">
              <a:lnSpc>
                <a:spcPct val="80000"/>
              </a:lnSpc>
              <a:buNone/>
            </a:pPr>
            <a:r>
              <a:rPr lang="en-US" sz="3400" i="1" dirty="0"/>
              <a:t>Matthew 12:40 (NKJV) For as Jonah was three days and three nights in the belly of the great fish, so will the Son of Man be </a:t>
            </a:r>
            <a:r>
              <a:rPr lang="en-US" sz="3400" i="1" u="sng" dirty="0"/>
              <a:t>three days and three nights</a:t>
            </a:r>
            <a:r>
              <a:rPr lang="en-US" sz="3400" i="1" dirty="0"/>
              <a:t> in the heart of the earth.</a:t>
            </a:r>
          </a:p>
          <a:p>
            <a:pPr marL="0" indent="0">
              <a:lnSpc>
                <a:spcPct val="90000"/>
              </a:lnSpc>
              <a:buNone/>
            </a:pPr>
            <a:endParaRPr lang="en-US" sz="3400" i="1" dirty="0"/>
          </a:p>
          <a:p>
            <a:pPr marL="0" indent="0">
              <a:lnSpc>
                <a:spcPct val="90000"/>
              </a:lnSpc>
              <a:buNone/>
            </a:pPr>
            <a:endParaRPr lang="en-US" sz="3400" i="1" dirty="0"/>
          </a:p>
          <a:p>
            <a:pPr marL="0" indent="0">
              <a:lnSpc>
                <a:spcPct val="90000"/>
              </a:lnSpc>
              <a:buNone/>
            </a:pPr>
            <a:endParaRPr lang="en-US" sz="3400" dirty="0"/>
          </a:p>
        </p:txBody>
      </p:sp>
    </p:spTree>
    <p:extLst>
      <p:ext uri="{BB962C8B-B14F-4D97-AF65-F5344CB8AC3E}">
        <p14:creationId xmlns:p14="http://schemas.microsoft.com/office/powerpoint/2010/main" val="288134374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a:t>Or less time (Friday to Sunday) – Luke 18:33, Matt 28:1</a:t>
            </a:r>
          </a:p>
          <a:p>
            <a:pPr marL="0" indent="0">
              <a:lnSpc>
                <a:spcPct val="80000"/>
              </a:lnSpc>
              <a:buNone/>
            </a:pPr>
            <a:r>
              <a:rPr lang="en-US" sz="3400" i="1"/>
              <a:t>Matthew </a:t>
            </a:r>
            <a:r>
              <a:rPr lang="en-US" sz="3400" i="1" dirty="0"/>
              <a:t>12:40 (NKJV) For as Jonah was three days and three nights in the belly of the great fish, so will the Son of Man be </a:t>
            </a:r>
            <a:r>
              <a:rPr lang="en-US" sz="3400" i="1" u="sng" dirty="0"/>
              <a:t>three days and three nights</a:t>
            </a:r>
            <a:r>
              <a:rPr lang="en-US" sz="3400" i="1" dirty="0"/>
              <a:t> in the heart of the earth.</a:t>
            </a:r>
          </a:p>
          <a:p>
            <a:pPr marL="0" indent="0">
              <a:lnSpc>
                <a:spcPct val="80000"/>
              </a:lnSpc>
              <a:buNone/>
            </a:pPr>
            <a:r>
              <a:rPr lang="en-US" sz="3400" i="1" dirty="0"/>
              <a:t>Luke 18:33 (NKJV) They will scourge Him and kill Him. And </a:t>
            </a:r>
            <a:r>
              <a:rPr lang="en-US" sz="3400" i="1" u="sng" dirty="0"/>
              <a:t>the third day </a:t>
            </a:r>
            <a:r>
              <a:rPr lang="en-US" sz="3400" i="1" dirty="0"/>
              <a:t>He will rise again.”</a:t>
            </a:r>
          </a:p>
          <a:p>
            <a:pPr marL="0" indent="0">
              <a:lnSpc>
                <a:spcPct val="90000"/>
              </a:lnSpc>
              <a:buNone/>
            </a:pPr>
            <a:endParaRPr lang="en-US" sz="3400" i="1" dirty="0"/>
          </a:p>
          <a:p>
            <a:pPr marL="0" indent="0">
              <a:lnSpc>
                <a:spcPct val="90000"/>
              </a:lnSpc>
              <a:buNone/>
            </a:pPr>
            <a:endParaRPr lang="en-US" sz="3400" i="1" dirty="0"/>
          </a:p>
          <a:p>
            <a:pPr marL="0" indent="0">
              <a:lnSpc>
                <a:spcPct val="90000"/>
              </a:lnSpc>
              <a:buNone/>
            </a:pPr>
            <a:endParaRPr lang="en-US" sz="3400" dirty="0"/>
          </a:p>
        </p:txBody>
      </p:sp>
    </p:spTree>
    <p:extLst>
      <p:ext uri="{BB962C8B-B14F-4D97-AF65-F5344CB8AC3E}">
        <p14:creationId xmlns:p14="http://schemas.microsoft.com/office/powerpoint/2010/main" val="29147358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marL="0" indent="0">
              <a:lnSpc>
                <a:spcPct val="80000"/>
              </a:lnSpc>
              <a:buNone/>
            </a:pPr>
            <a:r>
              <a:rPr lang="en-US" sz="3400" i="1" dirty="0"/>
              <a:t>Matthew 12:40 (NKJV) For as Jonah was three days and three nights in the belly of the great fish, so will the Son of Man be </a:t>
            </a:r>
            <a:r>
              <a:rPr lang="en-US" sz="3400" i="1" u="sng" dirty="0"/>
              <a:t>three days and three nights</a:t>
            </a:r>
            <a:r>
              <a:rPr lang="en-US" sz="3400" i="1" dirty="0"/>
              <a:t> in the heart of the earth.</a:t>
            </a:r>
          </a:p>
          <a:p>
            <a:pPr marL="0" indent="0">
              <a:lnSpc>
                <a:spcPct val="80000"/>
              </a:lnSpc>
              <a:buNone/>
            </a:pPr>
            <a:r>
              <a:rPr lang="en-US" sz="3400" i="1" dirty="0"/>
              <a:t>Luke 18:33 (NKJV) They will scourge Him and kill Him. And </a:t>
            </a:r>
            <a:r>
              <a:rPr lang="en-US" sz="3400" i="1" u="sng" dirty="0"/>
              <a:t>the third day </a:t>
            </a:r>
            <a:r>
              <a:rPr lang="en-US" sz="3400" i="1" dirty="0"/>
              <a:t>He will rise again.”</a:t>
            </a:r>
          </a:p>
          <a:p>
            <a:pPr marL="0" indent="0">
              <a:lnSpc>
                <a:spcPct val="80000"/>
              </a:lnSpc>
              <a:buNone/>
            </a:pPr>
            <a:r>
              <a:rPr lang="en-US" sz="3400" i="1" dirty="0"/>
              <a:t>Matthew 28:1 (NKJV) Now after the Sabbath, as the </a:t>
            </a:r>
            <a:r>
              <a:rPr lang="en-US" sz="3400" i="1" u="sng" dirty="0"/>
              <a:t>first day of the week</a:t>
            </a:r>
            <a:r>
              <a:rPr lang="en-US" sz="3400" i="1" dirty="0"/>
              <a:t> began to dawn, Mary Magdalene and the other Mary came to see the tomb.</a:t>
            </a:r>
          </a:p>
          <a:p>
            <a:pPr marL="0" indent="0">
              <a:lnSpc>
                <a:spcPct val="90000"/>
              </a:lnSpc>
              <a:buNone/>
            </a:pPr>
            <a:endParaRPr lang="en-US" sz="3400" i="1" dirty="0"/>
          </a:p>
          <a:p>
            <a:pPr marL="0" indent="0">
              <a:lnSpc>
                <a:spcPct val="90000"/>
              </a:lnSpc>
              <a:buNone/>
            </a:pPr>
            <a:endParaRPr lang="en-US" sz="3400" i="1" dirty="0"/>
          </a:p>
          <a:p>
            <a:pPr marL="0" indent="0">
              <a:lnSpc>
                <a:spcPct val="90000"/>
              </a:lnSpc>
              <a:buNone/>
            </a:pPr>
            <a:endParaRPr lang="en-US" sz="3400" dirty="0"/>
          </a:p>
        </p:txBody>
      </p:sp>
    </p:spTree>
    <p:extLst>
      <p:ext uri="{BB962C8B-B14F-4D97-AF65-F5344CB8AC3E}">
        <p14:creationId xmlns:p14="http://schemas.microsoft.com/office/powerpoint/2010/main" val="47938721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a:lnSpc>
                <a:spcPct val="80000"/>
              </a:lnSpc>
            </a:pPr>
            <a:r>
              <a:rPr lang="en-US" sz="3400" dirty="0"/>
              <a:t>Solution:</a:t>
            </a:r>
          </a:p>
        </p:txBody>
      </p:sp>
    </p:spTree>
    <p:extLst>
      <p:ext uri="{BB962C8B-B14F-4D97-AF65-F5344CB8AC3E}">
        <p14:creationId xmlns:p14="http://schemas.microsoft.com/office/powerpoint/2010/main" val="28614805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a:lnSpc>
                <a:spcPct val="80000"/>
              </a:lnSpc>
            </a:pPr>
            <a:r>
              <a:rPr lang="en-US" sz="3400" dirty="0"/>
              <a:t>Solution:</a:t>
            </a:r>
          </a:p>
          <a:p>
            <a:pPr lvl="1">
              <a:lnSpc>
                <a:spcPct val="80000"/>
              </a:lnSpc>
            </a:pPr>
            <a:r>
              <a:rPr lang="en-US" sz="3400" dirty="0"/>
              <a:t>The phrase “three days and three nights” is an idiom which does </a:t>
            </a:r>
            <a:r>
              <a:rPr lang="en-US" sz="3400" u="sng" dirty="0"/>
              <a:t>not</a:t>
            </a:r>
            <a:r>
              <a:rPr lang="en-US" sz="3400" dirty="0"/>
              <a:t> mean a 72 hour period. </a:t>
            </a:r>
          </a:p>
        </p:txBody>
      </p:sp>
    </p:spTree>
    <p:extLst>
      <p:ext uri="{BB962C8B-B14F-4D97-AF65-F5344CB8AC3E}">
        <p14:creationId xmlns:p14="http://schemas.microsoft.com/office/powerpoint/2010/main" val="121965803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a:lnSpc>
                <a:spcPct val="80000"/>
              </a:lnSpc>
            </a:pPr>
            <a:r>
              <a:rPr lang="en-US" sz="3400" dirty="0"/>
              <a:t>Solution:</a:t>
            </a:r>
          </a:p>
          <a:p>
            <a:pPr lvl="1">
              <a:lnSpc>
                <a:spcPct val="80000"/>
              </a:lnSpc>
            </a:pPr>
            <a:r>
              <a:rPr lang="en-US" sz="3400" dirty="0"/>
              <a:t>The phrase “three days and three nights” is an idiom which does </a:t>
            </a:r>
            <a:r>
              <a:rPr lang="en-US" sz="3400" u="sng" dirty="0"/>
              <a:t>not</a:t>
            </a:r>
            <a:r>
              <a:rPr lang="en-US" sz="3400" dirty="0"/>
              <a:t> mean a 72 hour period. </a:t>
            </a:r>
          </a:p>
          <a:p>
            <a:pPr lvl="1">
              <a:lnSpc>
                <a:spcPct val="80000"/>
              </a:lnSpc>
            </a:pPr>
            <a:r>
              <a:rPr lang="en-US" sz="3400" dirty="0"/>
              <a:t>Modern English has peculiar idioms too</a:t>
            </a:r>
          </a:p>
        </p:txBody>
      </p:sp>
    </p:spTree>
    <p:extLst>
      <p:ext uri="{BB962C8B-B14F-4D97-AF65-F5344CB8AC3E}">
        <p14:creationId xmlns:p14="http://schemas.microsoft.com/office/powerpoint/2010/main" val="320039415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a:lnSpc>
                <a:spcPct val="80000"/>
              </a:lnSpc>
            </a:pPr>
            <a:r>
              <a:rPr lang="en-US" sz="3400" dirty="0"/>
              <a:t>Solution:</a:t>
            </a:r>
          </a:p>
          <a:p>
            <a:pPr lvl="1">
              <a:lnSpc>
                <a:spcPct val="80000"/>
              </a:lnSpc>
            </a:pPr>
            <a:r>
              <a:rPr lang="en-US" sz="3400" dirty="0"/>
              <a:t>The phrase “three days and three nights” is an idiom which does </a:t>
            </a:r>
            <a:r>
              <a:rPr lang="en-US" sz="3400" u="sng" dirty="0"/>
              <a:t>not</a:t>
            </a:r>
            <a:r>
              <a:rPr lang="en-US" sz="3400" dirty="0"/>
              <a:t> mean a 72 hour period. </a:t>
            </a:r>
          </a:p>
          <a:p>
            <a:pPr lvl="1">
              <a:lnSpc>
                <a:spcPct val="80000"/>
              </a:lnSpc>
            </a:pPr>
            <a:r>
              <a:rPr lang="en-US" sz="3400" dirty="0"/>
              <a:t>Modern English has peculiar idioms too</a:t>
            </a:r>
          </a:p>
          <a:p>
            <a:pPr lvl="2">
              <a:lnSpc>
                <a:spcPct val="80000"/>
              </a:lnSpc>
            </a:pPr>
            <a:r>
              <a:rPr lang="en-US" sz="3200" dirty="0"/>
              <a:t>“I </a:t>
            </a:r>
            <a:r>
              <a:rPr lang="en-US" sz="3200" i="1" dirty="0"/>
              <a:t>literally</a:t>
            </a:r>
            <a:r>
              <a:rPr lang="en-US" sz="3200" dirty="0"/>
              <a:t> died”</a:t>
            </a:r>
          </a:p>
        </p:txBody>
      </p:sp>
    </p:spTree>
    <p:extLst>
      <p:ext uri="{BB962C8B-B14F-4D97-AF65-F5344CB8AC3E}">
        <p14:creationId xmlns:p14="http://schemas.microsoft.com/office/powerpoint/2010/main" val="1528465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 Did Jesus answer His accusers?</a:t>
            </a:r>
          </a:p>
          <a:p>
            <a:pPr lvl="1">
              <a:lnSpc>
                <a:spcPct val="90000"/>
              </a:lnSpc>
            </a:pPr>
            <a:r>
              <a:rPr lang="en-US" sz="3400" dirty="0"/>
              <a:t>No – Matt 27:11-14</a:t>
            </a:r>
          </a:p>
          <a:p>
            <a:pPr lvl="1">
              <a:lnSpc>
                <a:spcPct val="90000"/>
              </a:lnSpc>
            </a:pPr>
            <a:r>
              <a:rPr lang="en-US" sz="3400" dirty="0"/>
              <a:t>Yes – John 18:33-34</a:t>
            </a:r>
          </a:p>
          <a:p>
            <a:pPr marL="0" indent="0">
              <a:lnSpc>
                <a:spcPct val="90000"/>
              </a:lnSpc>
              <a:buNone/>
            </a:pPr>
            <a:r>
              <a:rPr lang="en-US" sz="3600" dirty="0"/>
              <a:t>#2 What color was Jesus’ robe?</a:t>
            </a:r>
          </a:p>
          <a:p>
            <a:pPr lvl="1">
              <a:lnSpc>
                <a:spcPct val="90000"/>
              </a:lnSpc>
            </a:pPr>
            <a:r>
              <a:rPr lang="en-US" sz="3400" dirty="0"/>
              <a:t>Scarlet – Matt 27:28</a:t>
            </a:r>
          </a:p>
          <a:p>
            <a:pPr lvl="1">
              <a:lnSpc>
                <a:spcPct val="90000"/>
              </a:lnSpc>
            </a:pPr>
            <a:r>
              <a:rPr lang="en-US" sz="3400" dirty="0"/>
              <a:t>Purple – Mark 15:17, John 19:2</a:t>
            </a:r>
          </a:p>
        </p:txBody>
      </p:sp>
    </p:spTree>
    <p:extLst>
      <p:ext uri="{BB962C8B-B14F-4D97-AF65-F5344CB8AC3E}">
        <p14:creationId xmlns:p14="http://schemas.microsoft.com/office/powerpoint/2010/main" val="14222210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a:lnSpc>
                <a:spcPct val="80000"/>
              </a:lnSpc>
            </a:pPr>
            <a:r>
              <a:rPr lang="en-US" sz="3400" dirty="0"/>
              <a:t>Solution:</a:t>
            </a:r>
          </a:p>
          <a:p>
            <a:pPr lvl="1">
              <a:lnSpc>
                <a:spcPct val="80000"/>
              </a:lnSpc>
            </a:pPr>
            <a:r>
              <a:rPr lang="en-US" sz="3400" dirty="0"/>
              <a:t>The phrase “three days and three nights” is an idiom which does </a:t>
            </a:r>
            <a:r>
              <a:rPr lang="en-US" sz="3400" u="sng" dirty="0"/>
              <a:t>not</a:t>
            </a:r>
            <a:r>
              <a:rPr lang="en-US" sz="3400" dirty="0"/>
              <a:t> mean a 72 hour period. </a:t>
            </a:r>
          </a:p>
          <a:p>
            <a:pPr lvl="1">
              <a:lnSpc>
                <a:spcPct val="80000"/>
              </a:lnSpc>
            </a:pPr>
            <a:r>
              <a:rPr lang="en-US" sz="3400" dirty="0"/>
              <a:t>Modern English has peculiar idioms too</a:t>
            </a:r>
          </a:p>
          <a:p>
            <a:pPr lvl="2">
              <a:lnSpc>
                <a:spcPct val="80000"/>
              </a:lnSpc>
            </a:pPr>
            <a:r>
              <a:rPr lang="en-US" sz="3200" dirty="0"/>
              <a:t>“I </a:t>
            </a:r>
            <a:r>
              <a:rPr lang="en-US" sz="3200" i="1" dirty="0"/>
              <a:t>literally</a:t>
            </a:r>
            <a:r>
              <a:rPr lang="en-US" sz="3200" dirty="0"/>
              <a:t> died”</a:t>
            </a:r>
          </a:p>
          <a:p>
            <a:pPr lvl="2">
              <a:lnSpc>
                <a:spcPct val="80000"/>
              </a:lnSpc>
            </a:pPr>
            <a:r>
              <a:rPr lang="en-US" sz="3400" dirty="0"/>
              <a:t>“But you didn’t die”</a:t>
            </a:r>
          </a:p>
          <a:p>
            <a:pPr marL="0" indent="0">
              <a:lnSpc>
                <a:spcPct val="80000"/>
              </a:lnSpc>
              <a:buNone/>
            </a:pPr>
            <a:endParaRPr lang="en-US" sz="3400" dirty="0"/>
          </a:p>
        </p:txBody>
      </p:sp>
    </p:spTree>
    <p:extLst>
      <p:ext uri="{BB962C8B-B14F-4D97-AF65-F5344CB8AC3E}">
        <p14:creationId xmlns:p14="http://schemas.microsoft.com/office/powerpoint/2010/main" val="327054322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a:lnSpc>
                <a:spcPct val="80000"/>
              </a:lnSpc>
            </a:pPr>
            <a:r>
              <a:rPr lang="en-US" sz="3400" dirty="0"/>
              <a:t>Solution:</a:t>
            </a:r>
          </a:p>
          <a:p>
            <a:pPr lvl="1">
              <a:lnSpc>
                <a:spcPct val="80000"/>
              </a:lnSpc>
            </a:pPr>
            <a:r>
              <a:rPr lang="en-US" sz="3400" dirty="0"/>
              <a:t>The phrase “three days and three nights” is an idiom which does </a:t>
            </a:r>
            <a:r>
              <a:rPr lang="en-US" sz="3400" u="sng" dirty="0"/>
              <a:t>not</a:t>
            </a:r>
            <a:r>
              <a:rPr lang="en-US" sz="3400" dirty="0"/>
              <a:t> mean a 72 hour period. </a:t>
            </a:r>
          </a:p>
          <a:p>
            <a:pPr lvl="1">
              <a:lnSpc>
                <a:spcPct val="80000"/>
              </a:lnSpc>
            </a:pPr>
            <a:r>
              <a:rPr lang="en-US" sz="3400" dirty="0"/>
              <a:t>Modern English has peculiar idioms too</a:t>
            </a:r>
          </a:p>
          <a:p>
            <a:pPr lvl="2">
              <a:lnSpc>
                <a:spcPct val="80000"/>
              </a:lnSpc>
            </a:pPr>
            <a:r>
              <a:rPr lang="en-US" sz="3200" dirty="0"/>
              <a:t>“I </a:t>
            </a:r>
            <a:r>
              <a:rPr lang="en-US" sz="3200" i="1" dirty="0"/>
              <a:t>literally</a:t>
            </a:r>
            <a:r>
              <a:rPr lang="en-US" sz="3200" dirty="0"/>
              <a:t> died”</a:t>
            </a:r>
          </a:p>
          <a:p>
            <a:pPr lvl="2">
              <a:lnSpc>
                <a:spcPct val="80000"/>
              </a:lnSpc>
            </a:pPr>
            <a:r>
              <a:rPr lang="en-US" sz="3400" dirty="0"/>
              <a:t>“But you didn’t die”</a:t>
            </a:r>
          </a:p>
          <a:p>
            <a:pPr lvl="2">
              <a:lnSpc>
                <a:spcPct val="80000"/>
              </a:lnSpc>
            </a:pPr>
            <a:r>
              <a:rPr lang="en-US" sz="3400" dirty="0"/>
              <a:t>“That’s why I said ‘</a:t>
            </a:r>
            <a:r>
              <a:rPr lang="en-US" sz="3400" i="1" dirty="0"/>
              <a:t>literally</a:t>
            </a:r>
            <a:r>
              <a:rPr lang="en-US" sz="3400" dirty="0"/>
              <a:t>’”.</a:t>
            </a:r>
          </a:p>
          <a:p>
            <a:pPr marL="0" indent="0">
              <a:lnSpc>
                <a:spcPct val="80000"/>
              </a:lnSpc>
              <a:buNone/>
            </a:pPr>
            <a:endParaRPr lang="en-US" sz="3400" dirty="0"/>
          </a:p>
        </p:txBody>
      </p:sp>
    </p:spTree>
    <p:extLst>
      <p:ext uri="{BB962C8B-B14F-4D97-AF65-F5344CB8AC3E}">
        <p14:creationId xmlns:p14="http://schemas.microsoft.com/office/powerpoint/2010/main" val="11281050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a:lnSpc>
                <a:spcPct val="80000"/>
              </a:lnSpc>
            </a:pPr>
            <a:r>
              <a:rPr lang="en-US" sz="3400" dirty="0"/>
              <a:t>Solution:</a:t>
            </a:r>
          </a:p>
          <a:p>
            <a:pPr lvl="1">
              <a:lnSpc>
                <a:spcPct val="80000"/>
              </a:lnSpc>
            </a:pPr>
            <a:r>
              <a:rPr lang="en-US" sz="3400" dirty="0"/>
              <a:t>The phrase “three days and three nights” is an idiom which does </a:t>
            </a:r>
            <a:r>
              <a:rPr lang="en-US" sz="3400" u="sng" dirty="0"/>
              <a:t>not</a:t>
            </a:r>
            <a:r>
              <a:rPr lang="en-US" sz="3400" dirty="0"/>
              <a:t> mean a 72 hour period. </a:t>
            </a:r>
          </a:p>
          <a:p>
            <a:pPr lvl="1">
              <a:lnSpc>
                <a:spcPct val="80000"/>
              </a:lnSpc>
            </a:pPr>
            <a:r>
              <a:rPr lang="en-US" sz="3400" dirty="0"/>
              <a:t>Modern English has peculiar idioms too</a:t>
            </a:r>
          </a:p>
          <a:p>
            <a:pPr lvl="2">
              <a:lnSpc>
                <a:spcPct val="80000"/>
              </a:lnSpc>
            </a:pPr>
            <a:r>
              <a:rPr lang="en-US" sz="3200" dirty="0"/>
              <a:t>“I </a:t>
            </a:r>
            <a:r>
              <a:rPr lang="en-US" sz="3200" i="1" dirty="0"/>
              <a:t>literally</a:t>
            </a:r>
            <a:r>
              <a:rPr lang="en-US" sz="3200" dirty="0"/>
              <a:t> died”</a:t>
            </a:r>
          </a:p>
          <a:p>
            <a:pPr lvl="2">
              <a:lnSpc>
                <a:spcPct val="80000"/>
              </a:lnSpc>
            </a:pPr>
            <a:r>
              <a:rPr lang="en-US" sz="3400" dirty="0"/>
              <a:t>“But you didn’t die”</a:t>
            </a:r>
          </a:p>
          <a:p>
            <a:pPr lvl="2">
              <a:lnSpc>
                <a:spcPct val="80000"/>
              </a:lnSpc>
            </a:pPr>
            <a:r>
              <a:rPr lang="en-US" sz="3400" dirty="0"/>
              <a:t>“That’s why I said ‘</a:t>
            </a:r>
            <a:r>
              <a:rPr lang="en-US" sz="3400" i="1" dirty="0"/>
              <a:t>literally</a:t>
            </a:r>
            <a:r>
              <a:rPr lang="en-US" sz="3400" dirty="0"/>
              <a:t>’”.</a:t>
            </a:r>
          </a:p>
          <a:p>
            <a:pPr lvl="2">
              <a:lnSpc>
                <a:spcPct val="80000"/>
              </a:lnSpc>
            </a:pPr>
            <a:r>
              <a:rPr lang="en-US" sz="3400" dirty="0"/>
              <a:t>“But that’s literally the opposite of what the word literally means.”</a:t>
            </a:r>
          </a:p>
          <a:p>
            <a:pPr marL="0" indent="0">
              <a:lnSpc>
                <a:spcPct val="80000"/>
              </a:lnSpc>
              <a:buNone/>
            </a:pPr>
            <a:endParaRPr lang="en-US" sz="3400" dirty="0"/>
          </a:p>
        </p:txBody>
      </p:sp>
    </p:spTree>
    <p:extLst>
      <p:ext uri="{BB962C8B-B14F-4D97-AF65-F5344CB8AC3E}">
        <p14:creationId xmlns:p14="http://schemas.microsoft.com/office/powerpoint/2010/main" val="5248138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a:lnSpc>
                <a:spcPct val="80000"/>
              </a:lnSpc>
            </a:pPr>
            <a:r>
              <a:rPr lang="en-US" sz="3400" dirty="0"/>
              <a:t>Solution:</a:t>
            </a:r>
          </a:p>
          <a:p>
            <a:pPr lvl="1">
              <a:lnSpc>
                <a:spcPct val="80000"/>
              </a:lnSpc>
            </a:pPr>
            <a:r>
              <a:rPr lang="en-US" sz="3400" dirty="0"/>
              <a:t>The phrase “three days and three nights” is an idiom which does </a:t>
            </a:r>
            <a:r>
              <a:rPr lang="en-US" sz="3400" u="sng" dirty="0"/>
              <a:t>not</a:t>
            </a:r>
            <a:r>
              <a:rPr lang="en-US" sz="3400" dirty="0"/>
              <a:t> mean a 72 hour period. </a:t>
            </a:r>
          </a:p>
          <a:p>
            <a:pPr lvl="1">
              <a:lnSpc>
                <a:spcPct val="80000"/>
              </a:lnSpc>
            </a:pPr>
            <a:r>
              <a:rPr lang="en-US" sz="3400" dirty="0"/>
              <a:t>Modern English has peculiar idioms too</a:t>
            </a:r>
          </a:p>
          <a:p>
            <a:pPr lvl="2">
              <a:lnSpc>
                <a:spcPct val="80000"/>
              </a:lnSpc>
            </a:pPr>
            <a:r>
              <a:rPr lang="en-US" sz="3200" dirty="0"/>
              <a:t>“I </a:t>
            </a:r>
            <a:r>
              <a:rPr lang="en-US" sz="3200" i="1" dirty="0"/>
              <a:t>literally</a:t>
            </a:r>
            <a:r>
              <a:rPr lang="en-US" sz="3200" dirty="0"/>
              <a:t> died”</a:t>
            </a:r>
          </a:p>
          <a:p>
            <a:pPr lvl="2">
              <a:lnSpc>
                <a:spcPct val="80000"/>
              </a:lnSpc>
            </a:pPr>
            <a:r>
              <a:rPr lang="en-US" sz="3400" dirty="0"/>
              <a:t>“But you didn’t die”</a:t>
            </a:r>
          </a:p>
          <a:p>
            <a:pPr lvl="2">
              <a:lnSpc>
                <a:spcPct val="80000"/>
              </a:lnSpc>
            </a:pPr>
            <a:r>
              <a:rPr lang="en-US" sz="3400" dirty="0"/>
              <a:t>“That’s why I said ‘</a:t>
            </a:r>
            <a:r>
              <a:rPr lang="en-US" sz="3400" i="1" dirty="0"/>
              <a:t>literally</a:t>
            </a:r>
            <a:r>
              <a:rPr lang="en-US" sz="3400" dirty="0"/>
              <a:t>’”.</a:t>
            </a:r>
          </a:p>
          <a:p>
            <a:pPr lvl="2">
              <a:lnSpc>
                <a:spcPct val="80000"/>
              </a:lnSpc>
            </a:pPr>
            <a:r>
              <a:rPr lang="en-US" sz="3400" dirty="0"/>
              <a:t>“But that’s literally the opposite of what the word literally means.”</a:t>
            </a:r>
          </a:p>
          <a:p>
            <a:pPr lvl="2">
              <a:lnSpc>
                <a:spcPct val="80000"/>
              </a:lnSpc>
            </a:pPr>
            <a:r>
              <a:rPr lang="en-US" sz="3400" dirty="0"/>
              <a:t>“Not all the time”</a:t>
            </a:r>
          </a:p>
          <a:p>
            <a:pPr marL="0" indent="0">
              <a:lnSpc>
                <a:spcPct val="80000"/>
              </a:lnSpc>
              <a:buNone/>
            </a:pPr>
            <a:endParaRPr lang="en-US" sz="3400" dirty="0"/>
          </a:p>
        </p:txBody>
      </p:sp>
    </p:spTree>
    <p:extLst>
      <p:ext uri="{BB962C8B-B14F-4D97-AF65-F5344CB8AC3E}">
        <p14:creationId xmlns:p14="http://schemas.microsoft.com/office/powerpoint/2010/main" val="82448126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a:lnSpc>
                <a:spcPct val="80000"/>
              </a:lnSpc>
            </a:pPr>
            <a:r>
              <a:rPr lang="en-US" sz="3400" dirty="0"/>
              <a:t>Solution:</a:t>
            </a:r>
          </a:p>
          <a:p>
            <a:pPr lvl="1">
              <a:lnSpc>
                <a:spcPct val="80000"/>
              </a:lnSpc>
            </a:pPr>
            <a:r>
              <a:rPr lang="en-US" sz="3400" dirty="0"/>
              <a:t>The phrase “three days and three nights” is an idiom which does </a:t>
            </a:r>
            <a:r>
              <a:rPr lang="en-US" sz="3400" u="sng" dirty="0"/>
              <a:t>not</a:t>
            </a:r>
            <a:r>
              <a:rPr lang="en-US" sz="3400" dirty="0"/>
              <a:t> mean a 72 hour period. </a:t>
            </a:r>
          </a:p>
          <a:p>
            <a:pPr marL="0" indent="0">
              <a:lnSpc>
                <a:spcPct val="80000"/>
              </a:lnSpc>
              <a:buNone/>
            </a:pPr>
            <a:r>
              <a:rPr lang="en-US" sz="3400" i="1" dirty="0"/>
              <a:t>Esther 4:15–5:1 (NKJV)</a:t>
            </a:r>
            <a:r>
              <a:rPr lang="en-US" sz="3400" i="1" baseline="30000" dirty="0"/>
              <a:t>15</a:t>
            </a:r>
            <a:r>
              <a:rPr lang="en-US" sz="3400" i="1" dirty="0"/>
              <a:t>Then Esther told them to reply to Mordecai: </a:t>
            </a:r>
            <a:r>
              <a:rPr lang="en-US" sz="3200" i="1" baseline="30000" dirty="0"/>
              <a:t>16</a:t>
            </a:r>
            <a:r>
              <a:rPr lang="en-US" sz="3200" i="1" dirty="0"/>
              <a:t>“Go, gather all the Jews who are present in </a:t>
            </a:r>
            <a:r>
              <a:rPr lang="en-US" sz="3200" i="1" dirty="0" err="1"/>
              <a:t>Shushan</a:t>
            </a:r>
            <a:r>
              <a:rPr lang="en-US" sz="3200" i="1" dirty="0"/>
              <a:t>, and fast for me; neither eat nor drink for </a:t>
            </a:r>
            <a:r>
              <a:rPr lang="en-US" sz="3200" i="1" u="sng" dirty="0"/>
              <a:t>three days, night or day</a:t>
            </a:r>
            <a:r>
              <a:rPr lang="en-US" sz="3200" i="1" dirty="0"/>
              <a:t>. My maids and I will fast likewise. And so I will go to the king, which is against the law; and if I perish, I perish!” </a:t>
            </a:r>
            <a:r>
              <a:rPr lang="en-US" sz="3200" i="1" baseline="30000" dirty="0"/>
              <a:t>17</a:t>
            </a:r>
            <a:r>
              <a:rPr lang="en-US" sz="3200" i="1" dirty="0"/>
              <a:t>So Mordecai went his way and did according to all that Esther commanded him. </a:t>
            </a:r>
            <a:r>
              <a:rPr lang="en-US" sz="3200" i="1" baseline="30000" dirty="0"/>
              <a:t>5:1</a:t>
            </a:r>
            <a:r>
              <a:rPr lang="en-US" sz="3200" i="1" dirty="0"/>
              <a:t>Now it happened </a:t>
            </a:r>
            <a:r>
              <a:rPr lang="en-US" sz="3200" i="1" u="sng" dirty="0"/>
              <a:t>on the third day</a:t>
            </a:r>
            <a:r>
              <a:rPr lang="en-US" sz="3200" i="1" dirty="0"/>
              <a:t> that Esther put on her royal robes and stood in the inner court of the king’s palace, across from the king’s house…</a:t>
            </a:r>
          </a:p>
          <a:p>
            <a:pPr marL="0" indent="0">
              <a:lnSpc>
                <a:spcPct val="80000"/>
              </a:lnSpc>
              <a:buNone/>
            </a:pPr>
            <a:endParaRPr lang="en-US" sz="3400" dirty="0"/>
          </a:p>
        </p:txBody>
      </p:sp>
    </p:spTree>
    <p:extLst>
      <p:ext uri="{BB962C8B-B14F-4D97-AF65-F5344CB8AC3E}">
        <p14:creationId xmlns:p14="http://schemas.microsoft.com/office/powerpoint/2010/main" val="53320839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a:lnSpc>
                <a:spcPct val="80000"/>
              </a:lnSpc>
            </a:pPr>
            <a:r>
              <a:rPr lang="en-US" sz="3400" dirty="0"/>
              <a:t>Solution:</a:t>
            </a:r>
          </a:p>
          <a:p>
            <a:pPr lvl="1">
              <a:lnSpc>
                <a:spcPct val="80000"/>
              </a:lnSpc>
            </a:pPr>
            <a:r>
              <a:rPr lang="en-US" sz="3400" dirty="0"/>
              <a:t>The phrase “three days and three nights” is an idiom which does </a:t>
            </a:r>
            <a:r>
              <a:rPr lang="en-US" sz="3400" u="sng" dirty="0"/>
              <a:t>not</a:t>
            </a:r>
            <a:r>
              <a:rPr lang="en-US" sz="3400" dirty="0"/>
              <a:t> mean a 72 hour period. </a:t>
            </a:r>
          </a:p>
          <a:p>
            <a:pPr marL="0" indent="0">
              <a:lnSpc>
                <a:spcPct val="80000"/>
              </a:lnSpc>
              <a:buNone/>
            </a:pPr>
            <a:r>
              <a:rPr lang="en-US" sz="3400" i="1" dirty="0"/>
              <a:t>1 Kings 20:29 (NKJV) And they encamped opposite each other </a:t>
            </a:r>
            <a:r>
              <a:rPr lang="en-US" sz="3400" i="1" u="sng" dirty="0"/>
              <a:t>for seven days</a:t>
            </a:r>
            <a:r>
              <a:rPr lang="en-US" sz="3400" i="1" dirty="0"/>
              <a:t>. So it was that </a:t>
            </a:r>
            <a:r>
              <a:rPr lang="en-US" sz="3400" i="1" u="sng" dirty="0"/>
              <a:t>on the seventh</a:t>
            </a:r>
            <a:r>
              <a:rPr lang="en-US" sz="3400" i="1" dirty="0"/>
              <a:t> day the battle was joined; and the children of Israel killed one hundred thousand foot soldiers of the Syrians in one day.</a:t>
            </a:r>
          </a:p>
          <a:p>
            <a:pPr marL="0" indent="0">
              <a:lnSpc>
                <a:spcPct val="80000"/>
              </a:lnSpc>
              <a:buNone/>
            </a:pPr>
            <a:endParaRPr lang="en-US" sz="3200" i="1" dirty="0"/>
          </a:p>
          <a:p>
            <a:pPr marL="0" indent="0">
              <a:lnSpc>
                <a:spcPct val="80000"/>
              </a:lnSpc>
              <a:buNone/>
            </a:pPr>
            <a:endParaRPr lang="en-US" sz="3400" dirty="0"/>
          </a:p>
        </p:txBody>
      </p:sp>
    </p:spTree>
    <p:extLst>
      <p:ext uri="{BB962C8B-B14F-4D97-AF65-F5344CB8AC3E}">
        <p14:creationId xmlns:p14="http://schemas.microsoft.com/office/powerpoint/2010/main" val="297640930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a:lnSpc>
                <a:spcPct val="80000"/>
              </a:lnSpc>
            </a:pPr>
            <a:r>
              <a:rPr lang="en-US" sz="3400" dirty="0"/>
              <a:t>Solution:</a:t>
            </a:r>
          </a:p>
          <a:p>
            <a:pPr lvl="1">
              <a:lnSpc>
                <a:spcPct val="80000"/>
              </a:lnSpc>
            </a:pPr>
            <a:r>
              <a:rPr lang="en-US" sz="3400" dirty="0"/>
              <a:t>The phrase “three days and three nights” is an idiom which does </a:t>
            </a:r>
            <a:r>
              <a:rPr lang="en-US" sz="3400" u="sng" dirty="0"/>
              <a:t>not</a:t>
            </a:r>
            <a:r>
              <a:rPr lang="en-US" sz="3400" dirty="0"/>
              <a:t> mean a 72 hour period. </a:t>
            </a:r>
          </a:p>
          <a:p>
            <a:pPr marL="0" indent="0">
              <a:lnSpc>
                <a:spcPct val="80000"/>
              </a:lnSpc>
              <a:buNone/>
            </a:pPr>
            <a:r>
              <a:rPr lang="en-US" sz="3400" i="1" dirty="0"/>
              <a:t>1 Samuel 30:12–13 (NKJV) And they gave him a piece of a cake of figs and two clusters of raisins. So when he had eaten, his strength came back to him; for he had eaten no bread nor drunk water </a:t>
            </a:r>
            <a:r>
              <a:rPr lang="en-US" sz="3400" i="1" u="sng" dirty="0"/>
              <a:t>for three days and three nights</a:t>
            </a:r>
            <a:r>
              <a:rPr lang="en-US" sz="3400" i="1" dirty="0"/>
              <a:t>. </a:t>
            </a:r>
            <a:r>
              <a:rPr lang="en-US" sz="3400" i="1" baseline="30000" dirty="0"/>
              <a:t>13</a:t>
            </a:r>
            <a:r>
              <a:rPr lang="en-US" sz="3400" i="1" dirty="0"/>
              <a:t>Then David said to him, “To whom do you belong, and where are you from?” And he said, “I am a young man from Egypt, servant of an Amalekite; and my master left me behind, because </a:t>
            </a:r>
            <a:r>
              <a:rPr lang="en-US" sz="3400" i="1" u="sng" dirty="0"/>
              <a:t>three days ago</a:t>
            </a:r>
            <a:r>
              <a:rPr lang="en-US" sz="3400" i="1" dirty="0"/>
              <a:t> I fell sick.</a:t>
            </a:r>
          </a:p>
          <a:p>
            <a:pPr marL="0" indent="0">
              <a:lnSpc>
                <a:spcPct val="80000"/>
              </a:lnSpc>
              <a:buNone/>
            </a:pPr>
            <a:endParaRPr lang="en-US" sz="3400" i="1" dirty="0"/>
          </a:p>
          <a:p>
            <a:pPr marL="0" indent="0">
              <a:lnSpc>
                <a:spcPct val="80000"/>
              </a:lnSpc>
              <a:buNone/>
            </a:pPr>
            <a:endParaRPr lang="en-US" sz="3200" i="1" dirty="0"/>
          </a:p>
          <a:p>
            <a:pPr marL="0" indent="0">
              <a:lnSpc>
                <a:spcPct val="80000"/>
              </a:lnSpc>
              <a:buNone/>
            </a:pPr>
            <a:endParaRPr lang="en-US" sz="3400" dirty="0"/>
          </a:p>
        </p:txBody>
      </p:sp>
    </p:spTree>
    <p:extLst>
      <p:ext uri="{BB962C8B-B14F-4D97-AF65-F5344CB8AC3E}">
        <p14:creationId xmlns:p14="http://schemas.microsoft.com/office/powerpoint/2010/main" val="124072548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#4 how long was Jesus in the tomb</a:t>
            </a:r>
          </a:p>
        </p:txBody>
      </p:sp>
      <p:sp>
        <p:nvSpPr>
          <p:cNvPr id="3" name="Content Placeholder 2"/>
          <p:cNvSpPr>
            <a:spLocks noGrp="1"/>
          </p:cNvSpPr>
          <p:nvPr>
            <p:ph idx="1"/>
          </p:nvPr>
        </p:nvSpPr>
        <p:spPr>
          <a:xfrm>
            <a:off x="130628" y="681135"/>
            <a:ext cx="11812555" cy="6176865"/>
          </a:xfrm>
        </p:spPr>
        <p:txBody>
          <a:bodyPr>
            <a:noAutofit/>
          </a:bodyPr>
          <a:lstStyle/>
          <a:p>
            <a:pPr>
              <a:lnSpc>
                <a:spcPct val="80000"/>
              </a:lnSpc>
            </a:pPr>
            <a:r>
              <a:rPr lang="en-US" sz="3400" dirty="0"/>
              <a:t>3 days and three nights – Matt 12:40</a:t>
            </a:r>
          </a:p>
          <a:p>
            <a:pPr>
              <a:lnSpc>
                <a:spcPct val="80000"/>
              </a:lnSpc>
            </a:pPr>
            <a:r>
              <a:rPr lang="en-US" sz="3400" dirty="0"/>
              <a:t>Or less time (Friday to Sunday) – Luke 18:33, Matt 28:1</a:t>
            </a:r>
          </a:p>
          <a:p>
            <a:pPr>
              <a:lnSpc>
                <a:spcPct val="80000"/>
              </a:lnSpc>
            </a:pPr>
            <a:r>
              <a:rPr lang="en-US" sz="3400" dirty="0"/>
              <a:t>Solution:</a:t>
            </a:r>
          </a:p>
          <a:p>
            <a:pPr lvl="1">
              <a:lnSpc>
                <a:spcPct val="80000"/>
              </a:lnSpc>
            </a:pPr>
            <a:r>
              <a:rPr lang="en-US" sz="3400" dirty="0"/>
              <a:t>The phrase “three days and three nights” is an idiom which does not mean a 72 hour period. </a:t>
            </a:r>
          </a:p>
          <a:p>
            <a:pPr marL="0" indent="0">
              <a:lnSpc>
                <a:spcPct val="80000"/>
              </a:lnSpc>
              <a:buNone/>
            </a:pPr>
            <a:r>
              <a:rPr lang="en-US" sz="3400" i="1" dirty="0"/>
              <a:t>Matthew 27:63–64 (NKJV) saying, “Sir, we remember, while He was still alive, how that deceiver said, ‘</a:t>
            </a:r>
            <a:r>
              <a:rPr lang="en-US" sz="3400" i="1" u="sng" dirty="0"/>
              <a:t>After three days</a:t>
            </a:r>
            <a:r>
              <a:rPr lang="en-US" sz="3400" i="1" dirty="0"/>
              <a:t> I will rise.’ </a:t>
            </a:r>
            <a:r>
              <a:rPr lang="en-US" sz="3400" i="1" baseline="30000" dirty="0"/>
              <a:t>64</a:t>
            </a:r>
            <a:r>
              <a:rPr lang="en-US" sz="3400" i="1" dirty="0"/>
              <a:t>Therefore command that the tomb be made secure </a:t>
            </a:r>
            <a:r>
              <a:rPr lang="en-US" sz="3400" i="1" u="sng" dirty="0"/>
              <a:t>until the third day</a:t>
            </a:r>
            <a:r>
              <a:rPr lang="en-US" sz="3400" i="1" dirty="0"/>
              <a:t>, lest His disciples come by night and steal Him away, and say to the people, ‘He has risen from the dead.’ So the last deception will be worse than the first.” </a:t>
            </a:r>
          </a:p>
        </p:txBody>
      </p:sp>
    </p:spTree>
    <p:extLst>
      <p:ext uri="{BB962C8B-B14F-4D97-AF65-F5344CB8AC3E}">
        <p14:creationId xmlns:p14="http://schemas.microsoft.com/office/powerpoint/2010/main" val="240126494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2938"/>
            <a:ext cx="12191999" cy="3075044"/>
          </a:xfrm>
        </p:spPr>
        <p:txBody>
          <a:bodyPr/>
          <a:lstStyle/>
          <a:p>
            <a:r>
              <a:rPr lang="en-US" dirty="0"/>
              <a:t>#5 What was written above the cross?</a:t>
            </a:r>
          </a:p>
        </p:txBody>
      </p:sp>
      <p:sp>
        <p:nvSpPr>
          <p:cNvPr id="3" name="Content Placeholder 2"/>
          <p:cNvSpPr>
            <a:spLocks noGrp="1"/>
          </p:cNvSpPr>
          <p:nvPr>
            <p:ph idx="1"/>
          </p:nvPr>
        </p:nvSpPr>
        <p:spPr>
          <a:xfrm>
            <a:off x="121297" y="779228"/>
            <a:ext cx="11971175" cy="6078772"/>
          </a:xfrm>
        </p:spPr>
        <p:txBody>
          <a:bodyPr>
            <a:normAutofit/>
          </a:bodyPr>
          <a:lstStyle/>
          <a:p>
            <a:pPr marL="0" indent="0">
              <a:lnSpc>
                <a:spcPct val="80000"/>
              </a:lnSpc>
              <a:spcBef>
                <a:spcPts val="0"/>
              </a:spcBef>
              <a:buNone/>
            </a:pPr>
            <a:endParaRPr lang="en-US" sz="3600" dirty="0"/>
          </a:p>
        </p:txBody>
      </p:sp>
    </p:spTree>
    <p:extLst>
      <p:ext uri="{BB962C8B-B14F-4D97-AF65-F5344CB8AC3E}">
        <p14:creationId xmlns:p14="http://schemas.microsoft.com/office/powerpoint/2010/main" val="195286301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2938"/>
            <a:ext cx="12191999" cy="3075044"/>
          </a:xfrm>
        </p:spPr>
        <p:txBody>
          <a:bodyPr/>
          <a:lstStyle/>
          <a:p>
            <a:r>
              <a:rPr lang="en-US" dirty="0"/>
              <a:t>#5 What was written above the cross?</a:t>
            </a:r>
          </a:p>
        </p:txBody>
      </p:sp>
      <p:sp>
        <p:nvSpPr>
          <p:cNvPr id="3" name="Content Placeholder 2"/>
          <p:cNvSpPr>
            <a:spLocks noGrp="1"/>
          </p:cNvSpPr>
          <p:nvPr>
            <p:ph idx="1"/>
          </p:nvPr>
        </p:nvSpPr>
        <p:spPr>
          <a:xfrm>
            <a:off x="121297" y="779228"/>
            <a:ext cx="11971175" cy="6078772"/>
          </a:xfrm>
        </p:spPr>
        <p:txBody>
          <a:bodyPr>
            <a:normAutofit/>
          </a:bodyPr>
          <a:lstStyle/>
          <a:p>
            <a:pPr>
              <a:lnSpc>
                <a:spcPct val="80000"/>
              </a:lnSpc>
              <a:spcBef>
                <a:spcPts val="0"/>
              </a:spcBef>
            </a:pPr>
            <a:r>
              <a:rPr lang="en-US" sz="3400" dirty="0"/>
              <a:t>“This is Jesus, king of the Jews” – Matt 27:37</a:t>
            </a:r>
          </a:p>
        </p:txBody>
      </p:sp>
    </p:spTree>
    <p:extLst>
      <p:ext uri="{BB962C8B-B14F-4D97-AF65-F5344CB8AC3E}">
        <p14:creationId xmlns:p14="http://schemas.microsoft.com/office/powerpoint/2010/main" val="357562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 Did Jesus answer His accusers?</a:t>
            </a:r>
          </a:p>
          <a:p>
            <a:pPr lvl="1">
              <a:lnSpc>
                <a:spcPct val="90000"/>
              </a:lnSpc>
            </a:pPr>
            <a:r>
              <a:rPr lang="en-US" sz="3400" dirty="0"/>
              <a:t>No – Matt 27:11-14</a:t>
            </a:r>
          </a:p>
          <a:p>
            <a:pPr lvl="1">
              <a:lnSpc>
                <a:spcPct val="90000"/>
              </a:lnSpc>
            </a:pPr>
            <a:r>
              <a:rPr lang="en-US" sz="3400" dirty="0"/>
              <a:t>Yes – John 18:33-34</a:t>
            </a:r>
          </a:p>
          <a:p>
            <a:pPr marL="0" indent="0">
              <a:lnSpc>
                <a:spcPct val="90000"/>
              </a:lnSpc>
              <a:buNone/>
            </a:pPr>
            <a:r>
              <a:rPr lang="en-US" sz="3600" dirty="0"/>
              <a:t>#2 What color was Jesus’ robe?</a:t>
            </a:r>
          </a:p>
          <a:p>
            <a:pPr lvl="1">
              <a:lnSpc>
                <a:spcPct val="90000"/>
              </a:lnSpc>
            </a:pPr>
            <a:r>
              <a:rPr lang="en-US" sz="3400" dirty="0"/>
              <a:t>Scarlet – Matt 27:28</a:t>
            </a:r>
          </a:p>
          <a:p>
            <a:pPr lvl="1">
              <a:lnSpc>
                <a:spcPct val="90000"/>
              </a:lnSpc>
            </a:pPr>
            <a:r>
              <a:rPr lang="en-US" sz="3400" dirty="0"/>
              <a:t>Purple – Mark 15:17, John 19:2</a:t>
            </a:r>
          </a:p>
          <a:p>
            <a:pPr marL="0" indent="0">
              <a:lnSpc>
                <a:spcPct val="90000"/>
              </a:lnSpc>
              <a:buNone/>
            </a:pPr>
            <a:r>
              <a:rPr lang="en-US" sz="3600" dirty="0"/>
              <a:t>#3 Who carried the cross?</a:t>
            </a:r>
            <a:endParaRPr lang="en-US" sz="3400" dirty="0"/>
          </a:p>
        </p:txBody>
      </p:sp>
    </p:spTree>
    <p:extLst>
      <p:ext uri="{BB962C8B-B14F-4D97-AF65-F5344CB8AC3E}">
        <p14:creationId xmlns:p14="http://schemas.microsoft.com/office/powerpoint/2010/main" val="237849328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2938"/>
            <a:ext cx="12191999" cy="3075044"/>
          </a:xfrm>
        </p:spPr>
        <p:txBody>
          <a:bodyPr/>
          <a:lstStyle/>
          <a:p>
            <a:r>
              <a:rPr lang="en-US" dirty="0"/>
              <a:t>#5 What was written above the cross?</a:t>
            </a:r>
          </a:p>
        </p:txBody>
      </p:sp>
      <p:sp>
        <p:nvSpPr>
          <p:cNvPr id="3" name="Content Placeholder 2"/>
          <p:cNvSpPr>
            <a:spLocks noGrp="1"/>
          </p:cNvSpPr>
          <p:nvPr>
            <p:ph idx="1"/>
          </p:nvPr>
        </p:nvSpPr>
        <p:spPr>
          <a:xfrm>
            <a:off x="121297" y="779228"/>
            <a:ext cx="11971175" cy="6078772"/>
          </a:xfrm>
        </p:spPr>
        <p:txBody>
          <a:bodyPr>
            <a:normAutofit/>
          </a:bodyPr>
          <a:lstStyle/>
          <a:p>
            <a:pPr>
              <a:lnSpc>
                <a:spcPct val="80000"/>
              </a:lnSpc>
              <a:spcBef>
                <a:spcPts val="0"/>
              </a:spcBef>
            </a:pPr>
            <a:r>
              <a:rPr lang="en-US" sz="3400" dirty="0"/>
              <a:t>“This is Jesus, king of the Jews” – Matt 27:37</a:t>
            </a:r>
          </a:p>
          <a:p>
            <a:pPr>
              <a:lnSpc>
                <a:spcPct val="80000"/>
              </a:lnSpc>
              <a:spcBef>
                <a:spcPts val="0"/>
              </a:spcBef>
            </a:pPr>
            <a:r>
              <a:rPr lang="en-US" sz="3400" dirty="0"/>
              <a:t>“The king of the Jews” – Mark 15:26</a:t>
            </a:r>
          </a:p>
        </p:txBody>
      </p:sp>
    </p:spTree>
    <p:extLst>
      <p:ext uri="{BB962C8B-B14F-4D97-AF65-F5344CB8AC3E}">
        <p14:creationId xmlns:p14="http://schemas.microsoft.com/office/powerpoint/2010/main" val="254062556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2938"/>
            <a:ext cx="12191999" cy="3075044"/>
          </a:xfrm>
        </p:spPr>
        <p:txBody>
          <a:bodyPr/>
          <a:lstStyle/>
          <a:p>
            <a:r>
              <a:rPr lang="en-US" dirty="0"/>
              <a:t>#5 What was written above the cross?</a:t>
            </a:r>
          </a:p>
        </p:txBody>
      </p:sp>
      <p:sp>
        <p:nvSpPr>
          <p:cNvPr id="3" name="Content Placeholder 2"/>
          <p:cNvSpPr>
            <a:spLocks noGrp="1"/>
          </p:cNvSpPr>
          <p:nvPr>
            <p:ph idx="1"/>
          </p:nvPr>
        </p:nvSpPr>
        <p:spPr>
          <a:xfrm>
            <a:off x="121297" y="779228"/>
            <a:ext cx="11971175" cy="6078772"/>
          </a:xfrm>
        </p:spPr>
        <p:txBody>
          <a:bodyPr>
            <a:normAutofit/>
          </a:bodyPr>
          <a:lstStyle/>
          <a:p>
            <a:pPr>
              <a:lnSpc>
                <a:spcPct val="80000"/>
              </a:lnSpc>
              <a:spcBef>
                <a:spcPts val="0"/>
              </a:spcBef>
            </a:pPr>
            <a:r>
              <a:rPr lang="en-US" sz="3400" dirty="0"/>
              <a:t>“This is Jesus, king of the Jews” – Matt 27:37</a:t>
            </a:r>
          </a:p>
          <a:p>
            <a:pPr>
              <a:lnSpc>
                <a:spcPct val="80000"/>
              </a:lnSpc>
              <a:spcBef>
                <a:spcPts val="0"/>
              </a:spcBef>
            </a:pPr>
            <a:r>
              <a:rPr lang="en-US" sz="3400" dirty="0"/>
              <a:t>“The king of the Jews” – Mark 15:26</a:t>
            </a:r>
          </a:p>
          <a:p>
            <a:pPr>
              <a:lnSpc>
                <a:spcPct val="80000"/>
              </a:lnSpc>
              <a:spcBef>
                <a:spcPts val="0"/>
              </a:spcBef>
            </a:pPr>
            <a:r>
              <a:rPr lang="en-US" sz="3400" dirty="0"/>
              <a:t>“This is the king of the Jews” – Luke 23:38</a:t>
            </a:r>
          </a:p>
        </p:txBody>
      </p:sp>
    </p:spTree>
    <p:extLst>
      <p:ext uri="{BB962C8B-B14F-4D97-AF65-F5344CB8AC3E}">
        <p14:creationId xmlns:p14="http://schemas.microsoft.com/office/powerpoint/2010/main" val="189964378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2938"/>
            <a:ext cx="12191999" cy="3075044"/>
          </a:xfrm>
        </p:spPr>
        <p:txBody>
          <a:bodyPr/>
          <a:lstStyle/>
          <a:p>
            <a:r>
              <a:rPr lang="en-US" dirty="0"/>
              <a:t>#5 What was written above the cross?</a:t>
            </a:r>
          </a:p>
        </p:txBody>
      </p:sp>
      <p:sp>
        <p:nvSpPr>
          <p:cNvPr id="3" name="Content Placeholder 2"/>
          <p:cNvSpPr>
            <a:spLocks noGrp="1"/>
          </p:cNvSpPr>
          <p:nvPr>
            <p:ph idx="1"/>
          </p:nvPr>
        </p:nvSpPr>
        <p:spPr>
          <a:xfrm>
            <a:off x="121297" y="779228"/>
            <a:ext cx="11971175" cy="6078772"/>
          </a:xfrm>
        </p:spPr>
        <p:txBody>
          <a:bodyPr>
            <a:normAutofit/>
          </a:bodyPr>
          <a:lstStyle/>
          <a:p>
            <a:pPr>
              <a:lnSpc>
                <a:spcPct val="80000"/>
              </a:lnSpc>
              <a:spcBef>
                <a:spcPts val="0"/>
              </a:spcBef>
            </a:pPr>
            <a:r>
              <a:rPr lang="en-US" sz="3400" dirty="0"/>
              <a:t>“This is Jesus, king of the Jews” – Matt 27:37</a:t>
            </a:r>
          </a:p>
          <a:p>
            <a:pPr>
              <a:lnSpc>
                <a:spcPct val="80000"/>
              </a:lnSpc>
              <a:spcBef>
                <a:spcPts val="0"/>
              </a:spcBef>
            </a:pPr>
            <a:r>
              <a:rPr lang="en-US" sz="3400" dirty="0"/>
              <a:t>“The king of the Jews” – Mark 15:26</a:t>
            </a:r>
          </a:p>
          <a:p>
            <a:pPr>
              <a:lnSpc>
                <a:spcPct val="80000"/>
              </a:lnSpc>
              <a:spcBef>
                <a:spcPts val="0"/>
              </a:spcBef>
            </a:pPr>
            <a:r>
              <a:rPr lang="en-US" sz="3400" dirty="0"/>
              <a:t>“This is the king of the Jews” – Luke 23:38</a:t>
            </a:r>
          </a:p>
          <a:p>
            <a:pPr>
              <a:lnSpc>
                <a:spcPct val="80000"/>
              </a:lnSpc>
              <a:spcBef>
                <a:spcPts val="0"/>
              </a:spcBef>
            </a:pPr>
            <a:r>
              <a:rPr lang="en-US" sz="3400" dirty="0"/>
              <a:t>“Jesus of Nazareth, the king of the Jews” – John 19:19</a:t>
            </a:r>
          </a:p>
          <a:p>
            <a:pPr>
              <a:lnSpc>
                <a:spcPct val="80000"/>
              </a:lnSpc>
              <a:spcBef>
                <a:spcPts val="0"/>
              </a:spcBef>
            </a:pPr>
            <a:endParaRPr lang="en-US" sz="3400" dirty="0"/>
          </a:p>
        </p:txBody>
      </p:sp>
    </p:spTree>
    <p:extLst>
      <p:ext uri="{BB962C8B-B14F-4D97-AF65-F5344CB8AC3E}">
        <p14:creationId xmlns:p14="http://schemas.microsoft.com/office/powerpoint/2010/main" val="390508374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2938"/>
            <a:ext cx="12191999" cy="3075044"/>
          </a:xfrm>
        </p:spPr>
        <p:txBody>
          <a:bodyPr/>
          <a:lstStyle/>
          <a:p>
            <a:r>
              <a:rPr lang="en-US" dirty="0"/>
              <a:t>#5 What was written above the cross?</a:t>
            </a:r>
          </a:p>
        </p:txBody>
      </p:sp>
      <p:sp>
        <p:nvSpPr>
          <p:cNvPr id="3" name="Content Placeholder 2"/>
          <p:cNvSpPr>
            <a:spLocks noGrp="1"/>
          </p:cNvSpPr>
          <p:nvPr>
            <p:ph idx="1"/>
          </p:nvPr>
        </p:nvSpPr>
        <p:spPr>
          <a:xfrm>
            <a:off x="121297" y="779228"/>
            <a:ext cx="11971175" cy="6078772"/>
          </a:xfrm>
        </p:spPr>
        <p:txBody>
          <a:bodyPr>
            <a:normAutofit/>
          </a:bodyPr>
          <a:lstStyle/>
          <a:p>
            <a:pPr>
              <a:lnSpc>
                <a:spcPct val="80000"/>
              </a:lnSpc>
              <a:spcBef>
                <a:spcPts val="0"/>
              </a:spcBef>
            </a:pPr>
            <a:r>
              <a:rPr lang="en-US" sz="3400" dirty="0"/>
              <a:t>“This is Jesus, king of the Jews” – Matt 27:37</a:t>
            </a:r>
          </a:p>
          <a:p>
            <a:pPr>
              <a:lnSpc>
                <a:spcPct val="80000"/>
              </a:lnSpc>
              <a:spcBef>
                <a:spcPts val="0"/>
              </a:spcBef>
            </a:pPr>
            <a:r>
              <a:rPr lang="en-US" sz="3400" dirty="0"/>
              <a:t>“The king of the Jews” – Mark 15:26</a:t>
            </a:r>
          </a:p>
          <a:p>
            <a:pPr>
              <a:lnSpc>
                <a:spcPct val="80000"/>
              </a:lnSpc>
              <a:spcBef>
                <a:spcPts val="0"/>
              </a:spcBef>
            </a:pPr>
            <a:r>
              <a:rPr lang="en-US" sz="3400" dirty="0"/>
              <a:t>“This is the king of the Jews” – Luke 23:38</a:t>
            </a:r>
          </a:p>
          <a:p>
            <a:pPr>
              <a:lnSpc>
                <a:spcPct val="80000"/>
              </a:lnSpc>
              <a:spcBef>
                <a:spcPts val="0"/>
              </a:spcBef>
            </a:pPr>
            <a:r>
              <a:rPr lang="en-US" sz="3400" dirty="0"/>
              <a:t>“Jesus of Nazareth, the king of the Jews” – John 19:19</a:t>
            </a:r>
          </a:p>
          <a:p>
            <a:pPr>
              <a:lnSpc>
                <a:spcPct val="80000"/>
              </a:lnSpc>
              <a:spcBef>
                <a:spcPts val="0"/>
              </a:spcBef>
            </a:pPr>
            <a:endParaRPr lang="en-US" sz="3400" dirty="0"/>
          </a:p>
          <a:p>
            <a:pPr>
              <a:lnSpc>
                <a:spcPct val="80000"/>
              </a:lnSpc>
              <a:spcBef>
                <a:spcPts val="0"/>
              </a:spcBef>
            </a:pPr>
            <a:r>
              <a:rPr lang="en-US" sz="3400" dirty="0"/>
              <a:t>Solution: they all contain part of the sign</a:t>
            </a:r>
          </a:p>
        </p:txBody>
      </p:sp>
    </p:spTree>
    <p:extLst>
      <p:ext uri="{BB962C8B-B14F-4D97-AF65-F5344CB8AC3E}">
        <p14:creationId xmlns:p14="http://schemas.microsoft.com/office/powerpoint/2010/main" val="169511979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2938"/>
            <a:ext cx="12191999" cy="3075044"/>
          </a:xfrm>
        </p:spPr>
        <p:txBody>
          <a:bodyPr/>
          <a:lstStyle/>
          <a:p>
            <a:r>
              <a:rPr lang="en-US" dirty="0"/>
              <a:t>#5 What was written above the cross?</a:t>
            </a:r>
          </a:p>
        </p:txBody>
      </p:sp>
      <p:sp>
        <p:nvSpPr>
          <p:cNvPr id="3" name="Content Placeholder 2"/>
          <p:cNvSpPr>
            <a:spLocks noGrp="1"/>
          </p:cNvSpPr>
          <p:nvPr>
            <p:ph idx="1"/>
          </p:nvPr>
        </p:nvSpPr>
        <p:spPr>
          <a:xfrm>
            <a:off x="121297" y="779228"/>
            <a:ext cx="11971175" cy="6078772"/>
          </a:xfrm>
        </p:spPr>
        <p:txBody>
          <a:bodyPr>
            <a:normAutofit/>
          </a:bodyPr>
          <a:lstStyle/>
          <a:p>
            <a:pPr>
              <a:lnSpc>
                <a:spcPct val="80000"/>
              </a:lnSpc>
              <a:spcBef>
                <a:spcPts val="0"/>
              </a:spcBef>
            </a:pPr>
            <a:r>
              <a:rPr lang="en-US" sz="3400" dirty="0"/>
              <a:t>“This is Jesus, king of the Jews” – Matt 27:37</a:t>
            </a:r>
          </a:p>
          <a:p>
            <a:pPr>
              <a:lnSpc>
                <a:spcPct val="80000"/>
              </a:lnSpc>
              <a:spcBef>
                <a:spcPts val="0"/>
              </a:spcBef>
            </a:pPr>
            <a:r>
              <a:rPr lang="en-US" sz="3400" dirty="0"/>
              <a:t>“The king of the Jews” – Mark 15:26</a:t>
            </a:r>
          </a:p>
          <a:p>
            <a:pPr>
              <a:lnSpc>
                <a:spcPct val="80000"/>
              </a:lnSpc>
              <a:spcBef>
                <a:spcPts val="0"/>
              </a:spcBef>
            </a:pPr>
            <a:r>
              <a:rPr lang="en-US" sz="3400" dirty="0"/>
              <a:t>“This is the king of the Jews” – Luke 23:38</a:t>
            </a:r>
          </a:p>
          <a:p>
            <a:pPr>
              <a:lnSpc>
                <a:spcPct val="80000"/>
              </a:lnSpc>
              <a:spcBef>
                <a:spcPts val="0"/>
              </a:spcBef>
            </a:pPr>
            <a:r>
              <a:rPr lang="en-US" sz="3400" dirty="0"/>
              <a:t>“Jesus of Nazareth, the king of the Jews” – John 19:19</a:t>
            </a:r>
          </a:p>
          <a:p>
            <a:pPr>
              <a:lnSpc>
                <a:spcPct val="80000"/>
              </a:lnSpc>
              <a:spcBef>
                <a:spcPts val="0"/>
              </a:spcBef>
            </a:pPr>
            <a:endParaRPr lang="en-US" sz="3400" dirty="0"/>
          </a:p>
          <a:p>
            <a:pPr>
              <a:lnSpc>
                <a:spcPct val="80000"/>
              </a:lnSpc>
              <a:spcBef>
                <a:spcPts val="0"/>
              </a:spcBef>
            </a:pPr>
            <a:r>
              <a:rPr lang="en-US" sz="3400" dirty="0"/>
              <a:t>Solution: they all contain part of the sign</a:t>
            </a:r>
          </a:p>
          <a:p>
            <a:pPr lvl="1">
              <a:lnSpc>
                <a:spcPct val="80000"/>
              </a:lnSpc>
              <a:spcBef>
                <a:spcPts val="0"/>
              </a:spcBef>
            </a:pPr>
            <a:r>
              <a:rPr lang="en-US" sz="3400" dirty="0"/>
              <a:t>“This is Jesus of Nazareth, the king of the Jews”</a:t>
            </a:r>
          </a:p>
        </p:txBody>
      </p:sp>
    </p:spTree>
    <p:extLst>
      <p:ext uri="{BB962C8B-B14F-4D97-AF65-F5344CB8AC3E}">
        <p14:creationId xmlns:p14="http://schemas.microsoft.com/office/powerpoint/2010/main" val="293396973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2938"/>
            <a:ext cx="12191999" cy="3075044"/>
          </a:xfrm>
        </p:spPr>
        <p:txBody>
          <a:bodyPr/>
          <a:lstStyle/>
          <a:p>
            <a:r>
              <a:rPr lang="en-US" dirty="0"/>
              <a:t>#5 What was written above the cross?</a:t>
            </a:r>
          </a:p>
        </p:txBody>
      </p:sp>
      <p:sp>
        <p:nvSpPr>
          <p:cNvPr id="3" name="Content Placeholder 2"/>
          <p:cNvSpPr>
            <a:spLocks noGrp="1"/>
          </p:cNvSpPr>
          <p:nvPr>
            <p:ph idx="1"/>
          </p:nvPr>
        </p:nvSpPr>
        <p:spPr>
          <a:xfrm>
            <a:off x="121297" y="779228"/>
            <a:ext cx="11971175" cy="6078772"/>
          </a:xfrm>
        </p:spPr>
        <p:txBody>
          <a:bodyPr>
            <a:normAutofit/>
          </a:bodyPr>
          <a:lstStyle/>
          <a:p>
            <a:pPr>
              <a:lnSpc>
                <a:spcPct val="80000"/>
              </a:lnSpc>
              <a:spcBef>
                <a:spcPts val="0"/>
              </a:spcBef>
            </a:pPr>
            <a:r>
              <a:rPr lang="en-US" sz="3400" dirty="0"/>
              <a:t>“This is Jesus, king of the Jews” – Matt 27:37</a:t>
            </a:r>
          </a:p>
          <a:p>
            <a:pPr>
              <a:lnSpc>
                <a:spcPct val="80000"/>
              </a:lnSpc>
              <a:spcBef>
                <a:spcPts val="0"/>
              </a:spcBef>
            </a:pPr>
            <a:r>
              <a:rPr lang="en-US" sz="3400" dirty="0"/>
              <a:t>“The king of the Jews” – Mark 15:26</a:t>
            </a:r>
          </a:p>
          <a:p>
            <a:pPr>
              <a:lnSpc>
                <a:spcPct val="80000"/>
              </a:lnSpc>
              <a:spcBef>
                <a:spcPts val="0"/>
              </a:spcBef>
            </a:pPr>
            <a:r>
              <a:rPr lang="en-US" sz="3400" dirty="0"/>
              <a:t>“This is the king of the Jews” – Luke 23:38</a:t>
            </a:r>
          </a:p>
          <a:p>
            <a:pPr>
              <a:lnSpc>
                <a:spcPct val="80000"/>
              </a:lnSpc>
              <a:spcBef>
                <a:spcPts val="0"/>
              </a:spcBef>
            </a:pPr>
            <a:r>
              <a:rPr lang="en-US" sz="3400" dirty="0"/>
              <a:t>“Jesus of Nazareth, the king of the Jews” – John 19:19</a:t>
            </a:r>
          </a:p>
          <a:p>
            <a:pPr>
              <a:lnSpc>
                <a:spcPct val="80000"/>
              </a:lnSpc>
              <a:spcBef>
                <a:spcPts val="0"/>
              </a:spcBef>
            </a:pPr>
            <a:endParaRPr lang="en-US" sz="3400" dirty="0"/>
          </a:p>
          <a:p>
            <a:pPr>
              <a:lnSpc>
                <a:spcPct val="80000"/>
              </a:lnSpc>
              <a:spcBef>
                <a:spcPts val="0"/>
              </a:spcBef>
            </a:pPr>
            <a:r>
              <a:rPr lang="en-US" sz="3400" dirty="0"/>
              <a:t>Solution: they all contain part of the sign</a:t>
            </a:r>
          </a:p>
          <a:p>
            <a:pPr lvl="1">
              <a:lnSpc>
                <a:spcPct val="80000"/>
              </a:lnSpc>
              <a:spcBef>
                <a:spcPts val="0"/>
              </a:spcBef>
            </a:pPr>
            <a:r>
              <a:rPr lang="en-US" sz="3400" dirty="0"/>
              <a:t>“This is Jesus of Nazareth, the king of the Jews”</a:t>
            </a:r>
          </a:p>
          <a:p>
            <a:pPr lvl="2">
              <a:lnSpc>
                <a:spcPct val="80000"/>
              </a:lnSpc>
              <a:spcBef>
                <a:spcPts val="0"/>
              </a:spcBef>
            </a:pPr>
            <a:r>
              <a:rPr lang="en-US" sz="3400" dirty="0"/>
              <a:t>Is there any doubt that they were all reading the same sign?</a:t>
            </a:r>
          </a:p>
          <a:p>
            <a:pPr marL="0" indent="0">
              <a:lnSpc>
                <a:spcPct val="80000"/>
              </a:lnSpc>
              <a:spcBef>
                <a:spcPts val="0"/>
              </a:spcBef>
              <a:buNone/>
            </a:pPr>
            <a:endParaRPr lang="en-US" sz="3600" dirty="0"/>
          </a:p>
        </p:txBody>
      </p:sp>
    </p:spTree>
    <p:extLst>
      <p:ext uri="{BB962C8B-B14F-4D97-AF65-F5344CB8AC3E}">
        <p14:creationId xmlns:p14="http://schemas.microsoft.com/office/powerpoint/2010/main" val="153726820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2938"/>
            <a:ext cx="12191999" cy="3075044"/>
          </a:xfrm>
        </p:spPr>
        <p:txBody>
          <a:bodyPr/>
          <a:lstStyle/>
          <a:p>
            <a:r>
              <a:rPr lang="en-US" dirty="0"/>
              <a:t>#5 What was written above the cross?</a:t>
            </a:r>
          </a:p>
        </p:txBody>
      </p:sp>
      <p:sp>
        <p:nvSpPr>
          <p:cNvPr id="3" name="Content Placeholder 2"/>
          <p:cNvSpPr>
            <a:spLocks noGrp="1"/>
          </p:cNvSpPr>
          <p:nvPr>
            <p:ph idx="1"/>
          </p:nvPr>
        </p:nvSpPr>
        <p:spPr>
          <a:xfrm>
            <a:off x="121297" y="779228"/>
            <a:ext cx="11971175" cy="6078772"/>
          </a:xfrm>
        </p:spPr>
        <p:txBody>
          <a:bodyPr>
            <a:normAutofit/>
          </a:bodyPr>
          <a:lstStyle/>
          <a:p>
            <a:pPr>
              <a:lnSpc>
                <a:spcPct val="80000"/>
              </a:lnSpc>
              <a:spcBef>
                <a:spcPts val="0"/>
              </a:spcBef>
            </a:pPr>
            <a:r>
              <a:rPr lang="en-US" sz="3400" dirty="0"/>
              <a:t>“This is Jesus, king of the Jews” – Matt 27:37</a:t>
            </a:r>
          </a:p>
          <a:p>
            <a:pPr>
              <a:lnSpc>
                <a:spcPct val="80000"/>
              </a:lnSpc>
              <a:spcBef>
                <a:spcPts val="0"/>
              </a:spcBef>
            </a:pPr>
            <a:r>
              <a:rPr lang="en-US" sz="3400" dirty="0"/>
              <a:t>“The king of the Jews” – Mark 15:26</a:t>
            </a:r>
          </a:p>
          <a:p>
            <a:pPr>
              <a:lnSpc>
                <a:spcPct val="80000"/>
              </a:lnSpc>
              <a:spcBef>
                <a:spcPts val="0"/>
              </a:spcBef>
            </a:pPr>
            <a:r>
              <a:rPr lang="en-US" sz="3400" dirty="0"/>
              <a:t>“This is the king of the Jews” – Luke 23:38</a:t>
            </a:r>
          </a:p>
          <a:p>
            <a:pPr>
              <a:lnSpc>
                <a:spcPct val="80000"/>
              </a:lnSpc>
              <a:spcBef>
                <a:spcPts val="0"/>
              </a:spcBef>
            </a:pPr>
            <a:r>
              <a:rPr lang="en-US" sz="3400" dirty="0"/>
              <a:t>“Jesus of Nazareth, the king of the Jews” – John 19:19</a:t>
            </a:r>
          </a:p>
          <a:p>
            <a:pPr>
              <a:lnSpc>
                <a:spcPct val="80000"/>
              </a:lnSpc>
              <a:spcBef>
                <a:spcPts val="0"/>
              </a:spcBef>
            </a:pPr>
            <a:endParaRPr lang="en-US" sz="3400" dirty="0"/>
          </a:p>
          <a:p>
            <a:pPr>
              <a:lnSpc>
                <a:spcPct val="80000"/>
              </a:lnSpc>
              <a:spcBef>
                <a:spcPts val="0"/>
              </a:spcBef>
            </a:pPr>
            <a:r>
              <a:rPr lang="en-US" sz="3400" dirty="0"/>
              <a:t>Solution: they all contain part of the sign</a:t>
            </a:r>
          </a:p>
          <a:p>
            <a:pPr lvl="1">
              <a:lnSpc>
                <a:spcPct val="80000"/>
              </a:lnSpc>
              <a:spcBef>
                <a:spcPts val="0"/>
              </a:spcBef>
            </a:pPr>
            <a:r>
              <a:rPr lang="en-US" sz="3400" dirty="0"/>
              <a:t>“This is Jesus of Nazareth, the king of the Jews”</a:t>
            </a:r>
          </a:p>
          <a:p>
            <a:pPr lvl="2">
              <a:lnSpc>
                <a:spcPct val="80000"/>
              </a:lnSpc>
              <a:spcBef>
                <a:spcPts val="0"/>
              </a:spcBef>
            </a:pPr>
            <a:r>
              <a:rPr lang="en-US" sz="3400" dirty="0"/>
              <a:t>Is there any doubt that they were all reading the same sign?</a:t>
            </a:r>
          </a:p>
          <a:p>
            <a:pPr lvl="2">
              <a:lnSpc>
                <a:spcPct val="80000"/>
              </a:lnSpc>
              <a:spcBef>
                <a:spcPts val="0"/>
              </a:spcBef>
            </a:pPr>
            <a:r>
              <a:rPr lang="en-US" sz="3400" dirty="0"/>
              <a:t>Is it plausible that the sign identified who was on the cross, “this is Jesus of Nazareth” and the reason for His crucifixion “the king of the Jews”?</a:t>
            </a:r>
          </a:p>
          <a:p>
            <a:pPr marL="0" indent="0">
              <a:lnSpc>
                <a:spcPct val="80000"/>
              </a:lnSpc>
              <a:spcBef>
                <a:spcPts val="0"/>
              </a:spcBef>
              <a:buNone/>
            </a:pPr>
            <a:endParaRPr lang="en-US" sz="3600" dirty="0"/>
          </a:p>
        </p:txBody>
      </p:sp>
    </p:spTree>
    <p:extLst>
      <p:ext uri="{BB962C8B-B14F-4D97-AF65-F5344CB8AC3E}">
        <p14:creationId xmlns:p14="http://schemas.microsoft.com/office/powerpoint/2010/main" val="47718280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2938"/>
            <a:ext cx="12191999" cy="3075044"/>
          </a:xfrm>
        </p:spPr>
        <p:txBody>
          <a:bodyPr/>
          <a:lstStyle/>
          <a:p>
            <a:r>
              <a:rPr lang="en-US" dirty="0"/>
              <a:t>#5 What was written above the cross?</a:t>
            </a:r>
          </a:p>
        </p:txBody>
      </p:sp>
      <p:sp>
        <p:nvSpPr>
          <p:cNvPr id="3" name="Content Placeholder 2"/>
          <p:cNvSpPr>
            <a:spLocks noGrp="1"/>
          </p:cNvSpPr>
          <p:nvPr>
            <p:ph idx="1"/>
          </p:nvPr>
        </p:nvSpPr>
        <p:spPr>
          <a:xfrm>
            <a:off x="121297" y="779228"/>
            <a:ext cx="11971175" cy="6078772"/>
          </a:xfrm>
        </p:spPr>
        <p:txBody>
          <a:bodyPr>
            <a:normAutofit/>
          </a:bodyPr>
          <a:lstStyle/>
          <a:p>
            <a:pPr>
              <a:lnSpc>
                <a:spcPct val="80000"/>
              </a:lnSpc>
              <a:spcBef>
                <a:spcPts val="0"/>
              </a:spcBef>
            </a:pPr>
            <a:r>
              <a:rPr lang="en-US" sz="3400" dirty="0"/>
              <a:t>“This is Jesus, king of the Jews” – Matt 27:37</a:t>
            </a:r>
          </a:p>
          <a:p>
            <a:pPr>
              <a:lnSpc>
                <a:spcPct val="80000"/>
              </a:lnSpc>
              <a:spcBef>
                <a:spcPts val="0"/>
              </a:spcBef>
            </a:pPr>
            <a:r>
              <a:rPr lang="en-US" sz="3400" dirty="0"/>
              <a:t>“The king of the Jews” – Mark 15:26</a:t>
            </a:r>
          </a:p>
          <a:p>
            <a:pPr>
              <a:lnSpc>
                <a:spcPct val="80000"/>
              </a:lnSpc>
              <a:spcBef>
                <a:spcPts val="0"/>
              </a:spcBef>
            </a:pPr>
            <a:r>
              <a:rPr lang="en-US" sz="3400" dirty="0"/>
              <a:t>“This is the king of the Jews” – Luke 23:38</a:t>
            </a:r>
          </a:p>
          <a:p>
            <a:pPr>
              <a:lnSpc>
                <a:spcPct val="80000"/>
              </a:lnSpc>
              <a:spcBef>
                <a:spcPts val="0"/>
              </a:spcBef>
            </a:pPr>
            <a:r>
              <a:rPr lang="en-US" sz="3400" dirty="0"/>
              <a:t>“Jesus of Nazareth, the king of the Jews” – John 19:19</a:t>
            </a:r>
          </a:p>
          <a:p>
            <a:pPr>
              <a:lnSpc>
                <a:spcPct val="80000"/>
              </a:lnSpc>
              <a:spcBef>
                <a:spcPts val="0"/>
              </a:spcBef>
            </a:pPr>
            <a:endParaRPr lang="en-US" sz="3400" dirty="0"/>
          </a:p>
          <a:p>
            <a:pPr>
              <a:lnSpc>
                <a:spcPct val="80000"/>
              </a:lnSpc>
              <a:spcBef>
                <a:spcPts val="0"/>
              </a:spcBef>
            </a:pPr>
            <a:r>
              <a:rPr lang="en-US" sz="3400" dirty="0"/>
              <a:t>Solution: they all contain part of the sign</a:t>
            </a:r>
          </a:p>
          <a:p>
            <a:pPr lvl="1">
              <a:lnSpc>
                <a:spcPct val="80000"/>
              </a:lnSpc>
              <a:spcBef>
                <a:spcPts val="0"/>
              </a:spcBef>
            </a:pPr>
            <a:r>
              <a:rPr lang="en-US" sz="3400" dirty="0"/>
              <a:t>“This is Jesus of Nazareth, the king of the Jews”</a:t>
            </a:r>
          </a:p>
          <a:p>
            <a:pPr lvl="2">
              <a:lnSpc>
                <a:spcPct val="80000"/>
              </a:lnSpc>
              <a:spcBef>
                <a:spcPts val="0"/>
              </a:spcBef>
            </a:pPr>
            <a:r>
              <a:rPr lang="en-US" sz="3400" dirty="0"/>
              <a:t>Is there any doubt that they were all reading the same sign?</a:t>
            </a:r>
          </a:p>
          <a:p>
            <a:pPr lvl="2">
              <a:lnSpc>
                <a:spcPct val="80000"/>
              </a:lnSpc>
              <a:spcBef>
                <a:spcPts val="0"/>
              </a:spcBef>
            </a:pPr>
            <a:r>
              <a:rPr lang="en-US" sz="3400" dirty="0"/>
              <a:t>Is it plausible that the sign identified who was on the cross, “this is Jesus of Nazareth” and the reason for His crucifixion “the king of the Jews”?</a:t>
            </a:r>
          </a:p>
          <a:p>
            <a:pPr lvl="1">
              <a:lnSpc>
                <a:spcPct val="80000"/>
              </a:lnSpc>
              <a:spcBef>
                <a:spcPts val="0"/>
              </a:spcBef>
            </a:pPr>
            <a:r>
              <a:rPr lang="en-US" sz="3400" dirty="0"/>
              <a:t>Alternate solution: It’s just an approximation and not a word-for-word quote</a:t>
            </a:r>
          </a:p>
          <a:p>
            <a:pPr marL="0" indent="0">
              <a:lnSpc>
                <a:spcPct val="80000"/>
              </a:lnSpc>
              <a:spcBef>
                <a:spcPts val="0"/>
              </a:spcBef>
              <a:buNone/>
            </a:pPr>
            <a:endParaRPr lang="en-US" sz="3600" dirty="0"/>
          </a:p>
        </p:txBody>
      </p:sp>
    </p:spTree>
    <p:extLst>
      <p:ext uri="{BB962C8B-B14F-4D97-AF65-F5344CB8AC3E}">
        <p14:creationId xmlns:p14="http://schemas.microsoft.com/office/powerpoint/2010/main" val="174116011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087" y="-1022309"/>
            <a:ext cx="9685176" cy="3088860"/>
          </a:xfrm>
        </p:spPr>
        <p:txBody>
          <a:bodyPr/>
          <a:lstStyle/>
          <a:p>
            <a:r>
              <a:rPr lang="en-US" dirty="0"/>
              <a:t>#6 Where were the women during the crucifixion?</a:t>
            </a:r>
          </a:p>
        </p:txBody>
      </p:sp>
      <p:sp>
        <p:nvSpPr>
          <p:cNvPr id="3" name="Content Placeholder 2"/>
          <p:cNvSpPr>
            <a:spLocks noGrp="1"/>
          </p:cNvSpPr>
          <p:nvPr>
            <p:ph idx="1"/>
          </p:nvPr>
        </p:nvSpPr>
        <p:spPr>
          <a:xfrm>
            <a:off x="111967" y="1003163"/>
            <a:ext cx="11971176" cy="6078772"/>
          </a:xfrm>
        </p:spPr>
        <p:txBody>
          <a:bodyPr>
            <a:noAutofit/>
          </a:bodyPr>
          <a:lstStyle/>
          <a:p>
            <a:pPr marL="0" indent="0">
              <a:lnSpc>
                <a:spcPct val="80000"/>
              </a:lnSpc>
              <a:spcBef>
                <a:spcPts val="0"/>
              </a:spcBef>
              <a:buNone/>
            </a:pPr>
            <a:endParaRPr lang="en-US" sz="3400" dirty="0"/>
          </a:p>
        </p:txBody>
      </p:sp>
    </p:spTree>
    <p:extLst>
      <p:ext uri="{BB962C8B-B14F-4D97-AF65-F5344CB8AC3E}">
        <p14:creationId xmlns:p14="http://schemas.microsoft.com/office/powerpoint/2010/main" val="119429578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087" y="-1022309"/>
            <a:ext cx="9685176" cy="3088860"/>
          </a:xfrm>
        </p:spPr>
        <p:txBody>
          <a:bodyPr/>
          <a:lstStyle/>
          <a:p>
            <a:r>
              <a:rPr lang="en-US" dirty="0"/>
              <a:t>#6 Where were the women during the crucifixion?</a:t>
            </a:r>
          </a:p>
        </p:txBody>
      </p:sp>
      <p:sp>
        <p:nvSpPr>
          <p:cNvPr id="3" name="Content Placeholder 2"/>
          <p:cNvSpPr>
            <a:spLocks noGrp="1"/>
          </p:cNvSpPr>
          <p:nvPr>
            <p:ph idx="1"/>
          </p:nvPr>
        </p:nvSpPr>
        <p:spPr>
          <a:xfrm>
            <a:off x="111967" y="1003163"/>
            <a:ext cx="11971176" cy="6078772"/>
          </a:xfrm>
        </p:spPr>
        <p:txBody>
          <a:bodyPr>
            <a:noAutofit/>
          </a:bodyPr>
          <a:lstStyle/>
          <a:p>
            <a:pPr>
              <a:lnSpc>
                <a:spcPct val="80000"/>
              </a:lnSpc>
              <a:spcBef>
                <a:spcPts val="0"/>
              </a:spcBef>
            </a:pPr>
            <a:r>
              <a:rPr lang="en-US" sz="3400" dirty="0"/>
              <a:t>Watching from afar – Mt 27:55, Mk 15:40, Lk 23:49</a:t>
            </a:r>
          </a:p>
        </p:txBody>
      </p:sp>
    </p:spTree>
    <p:extLst>
      <p:ext uri="{BB962C8B-B14F-4D97-AF65-F5344CB8AC3E}">
        <p14:creationId xmlns:p14="http://schemas.microsoft.com/office/powerpoint/2010/main" val="3945735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 Did Jesus answer His accusers?</a:t>
            </a:r>
          </a:p>
          <a:p>
            <a:pPr lvl="1">
              <a:lnSpc>
                <a:spcPct val="90000"/>
              </a:lnSpc>
            </a:pPr>
            <a:r>
              <a:rPr lang="en-US" sz="3400" dirty="0"/>
              <a:t>No – Matt 27:11-14</a:t>
            </a:r>
          </a:p>
          <a:p>
            <a:pPr lvl="1">
              <a:lnSpc>
                <a:spcPct val="90000"/>
              </a:lnSpc>
            </a:pPr>
            <a:r>
              <a:rPr lang="en-US" sz="3400" dirty="0"/>
              <a:t>Yes – John 18:33-34</a:t>
            </a:r>
          </a:p>
          <a:p>
            <a:pPr marL="0" indent="0">
              <a:lnSpc>
                <a:spcPct val="90000"/>
              </a:lnSpc>
              <a:buNone/>
            </a:pPr>
            <a:r>
              <a:rPr lang="en-US" sz="3600" dirty="0"/>
              <a:t>#2 What color was Jesus’ robe?</a:t>
            </a:r>
          </a:p>
          <a:p>
            <a:pPr lvl="1">
              <a:lnSpc>
                <a:spcPct val="90000"/>
              </a:lnSpc>
            </a:pPr>
            <a:r>
              <a:rPr lang="en-US" sz="3400" dirty="0"/>
              <a:t>Scarlet – Matt 27:28</a:t>
            </a:r>
          </a:p>
          <a:p>
            <a:pPr lvl="1">
              <a:lnSpc>
                <a:spcPct val="90000"/>
              </a:lnSpc>
            </a:pPr>
            <a:r>
              <a:rPr lang="en-US" sz="3400" dirty="0"/>
              <a:t>Purple – Mark 15:17, John 19:2</a:t>
            </a:r>
          </a:p>
          <a:p>
            <a:pPr marL="0" indent="0">
              <a:lnSpc>
                <a:spcPct val="90000"/>
              </a:lnSpc>
              <a:buNone/>
            </a:pPr>
            <a:r>
              <a:rPr lang="en-US" sz="3600" dirty="0"/>
              <a:t>#3 Who carried the cross?</a:t>
            </a:r>
            <a:endParaRPr lang="en-US" sz="3400" dirty="0"/>
          </a:p>
          <a:p>
            <a:pPr lvl="1">
              <a:lnSpc>
                <a:spcPct val="90000"/>
              </a:lnSpc>
            </a:pPr>
            <a:r>
              <a:rPr lang="en-US" sz="3400" dirty="0"/>
              <a:t>Simon – Matt 27:32, Mark 15:21, Luke 23:26</a:t>
            </a:r>
          </a:p>
        </p:txBody>
      </p:sp>
    </p:spTree>
    <p:extLst>
      <p:ext uri="{BB962C8B-B14F-4D97-AF65-F5344CB8AC3E}">
        <p14:creationId xmlns:p14="http://schemas.microsoft.com/office/powerpoint/2010/main" val="278261103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087" y="-1022309"/>
            <a:ext cx="9685176" cy="3088860"/>
          </a:xfrm>
        </p:spPr>
        <p:txBody>
          <a:bodyPr/>
          <a:lstStyle/>
          <a:p>
            <a:r>
              <a:rPr lang="en-US" dirty="0"/>
              <a:t>#6 Where were the women during the crucifixion?</a:t>
            </a:r>
          </a:p>
        </p:txBody>
      </p:sp>
      <p:sp>
        <p:nvSpPr>
          <p:cNvPr id="3" name="Content Placeholder 2"/>
          <p:cNvSpPr>
            <a:spLocks noGrp="1"/>
          </p:cNvSpPr>
          <p:nvPr>
            <p:ph idx="1"/>
          </p:nvPr>
        </p:nvSpPr>
        <p:spPr>
          <a:xfrm>
            <a:off x="111967" y="1003163"/>
            <a:ext cx="11971176" cy="6078772"/>
          </a:xfrm>
        </p:spPr>
        <p:txBody>
          <a:bodyPr>
            <a:noAutofit/>
          </a:bodyPr>
          <a:lstStyle/>
          <a:p>
            <a:pPr>
              <a:lnSpc>
                <a:spcPct val="80000"/>
              </a:lnSpc>
              <a:spcBef>
                <a:spcPts val="0"/>
              </a:spcBef>
            </a:pPr>
            <a:r>
              <a:rPr lang="en-US" sz="3400" dirty="0"/>
              <a:t>Watching from afar – Mt 27:55, Mk 15:40, Lk 23:49</a:t>
            </a:r>
          </a:p>
          <a:p>
            <a:pPr marL="0" indent="0">
              <a:lnSpc>
                <a:spcPct val="80000"/>
              </a:lnSpc>
              <a:spcBef>
                <a:spcPts val="0"/>
              </a:spcBef>
              <a:buNone/>
            </a:pPr>
            <a:r>
              <a:rPr lang="en-US" sz="3400" i="1" dirty="0"/>
              <a:t>Matthew 27:55–56 (NKJV) And many women who followed Jesus from Galilee, ministering to Him, were there </a:t>
            </a:r>
            <a:r>
              <a:rPr lang="en-US" sz="3400" i="1" u="sng" dirty="0"/>
              <a:t>looking on from afar</a:t>
            </a:r>
            <a:r>
              <a:rPr lang="en-US" sz="3400" i="1" dirty="0"/>
              <a:t>, </a:t>
            </a:r>
            <a:r>
              <a:rPr lang="en-US" sz="3400" i="1" baseline="30000" dirty="0"/>
              <a:t>56</a:t>
            </a:r>
            <a:r>
              <a:rPr lang="en-US" sz="3400" i="1" dirty="0"/>
              <a:t>among whom were Mary Magdalene, Mary the mother of James and </a:t>
            </a:r>
            <a:r>
              <a:rPr lang="en-US" sz="3400" i="1" dirty="0" err="1"/>
              <a:t>Joses</a:t>
            </a:r>
            <a:r>
              <a:rPr lang="en-US" sz="3400" i="1" dirty="0"/>
              <a:t>, and the mother of Zebedee’s sons.</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31239828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087" y="-1022309"/>
            <a:ext cx="9685176" cy="3088860"/>
          </a:xfrm>
        </p:spPr>
        <p:txBody>
          <a:bodyPr/>
          <a:lstStyle/>
          <a:p>
            <a:r>
              <a:rPr lang="en-US" dirty="0"/>
              <a:t>#6 Where were the women during the crucifixion?</a:t>
            </a:r>
          </a:p>
        </p:txBody>
      </p:sp>
      <p:sp>
        <p:nvSpPr>
          <p:cNvPr id="3" name="Content Placeholder 2"/>
          <p:cNvSpPr>
            <a:spLocks noGrp="1"/>
          </p:cNvSpPr>
          <p:nvPr>
            <p:ph idx="1"/>
          </p:nvPr>
        </p:nvSpPr>
        <p:spPr>
          <a:xfrm>
            <a:off x="111967" y="1003163"/>
            <a:ext cx="11971176" cy="6078772"/>
          </a:xfrm>
        </p:spPr>
        <p:txBody>
          <a:bodyPr>
            <a:noAutofit/>
          </a:bodyPr>
          <a:lstStyle/>
          <a:p>
            <a:pPr>
              <a:lnSpc>
                <a:spcPct val="80000"/>
              </a:lnSpc>
              <a:spcBef>
                <a:spcPts val="0"/>
              </a:spcBef>
            </a:pPr>
            <a:r>
              <a:rPr lang="en-US" sz="3400" dirty="0"/>
              <a:t>Watching from afar – Mt 27:55, Mk 15:40, Lk 23:49</a:t>
            </a:r>
          </a:p>
          <a:p>
            <a:pPr marL="0" indent="0">
              <a:lnSpc>
                <a:spcPct val="80000"/>
              </a:lnSpc>
              <a:spcBef>
                <a:spcPts val="0"/>
              </a:spcBef>
              <a:buNone/>
            </a:pPr>
            <a:r>
              <a:rPr lang="en-US" sz="3400" i="1" dirty="0"/>
              <a:t>Matthew 27:55–56 (NKJV) And many women who followed Jesus from Galilee, ministering to Him, were there </a:t>
            </a:r>
            <a:r>
              <a:rPr lang="en-US" sz="3400" i="1" u="sng" dirty="0"/>
              <a:t>looking on from afar</a:t>
            </a:r>
            <a:r>
              <a:rPr lang="en-US" sz="3400" i="1" dirty="0"/>
              <a:t>, </a:t>
            </a:r>
            <a:r>
              <a:rPr lang="en-US" sz="3400" i="1" baseline="30000" dirty="0"/>
              <a:t>56</a:t>
            </a:r>
            <a:r>
              <a:rPr lang="en-US" sz="3400" i="1" dirty="0"/>
              <a:t>among whom were Mary Magdalene, Mary the mother of James and </a:t>
            </a:r>
            <a:r>
              <a:rPr lang="en-US" sz="3400" i="1" dirty="0" err="1"/>
              <a:t>Joses</a:t>
            </a:r>
            <a:r>
              <a:rPr lang="en-US" sz="3400" i="1" dirty="0"/>
              <a:t>, and the mother of Zebedee’s sons.</a:t>
            </a:r>
          </a:p>
          <a:p>
            <a:pPr marL="0" indent="0">
              <a:lnSpc>
                <a:spcPct val="80000"/>
              </a:lnSpc>
              <a:spcBef>
                <a:spcPts val="0"/>
              </a:spcBef>
              <a:buNone/>
            </a:pPr>
            <a:r>
              <a:rPr lang="en-US" sz="3400" i="1" dirty="0"/>
              <a:t>Mark 15:40 (NKJV) There were also women </a:t>
            </a:r>
            <a:r>
              <a:rPr lang="en-US" sz="3400" i="1" u="sng" dirty="0"/>
              <a:t>looking on from afar</a:t>
            </a:r>
            <a:r>
              <a:rPr lang="en-US" sz="3400" i="1" dirty="0"/>
              <a:t>, among whom were Mary Magdalene, Mary the mother of James the Less and of </a:t>
            </a:r>
            <a:r>
              <a:rPr lang="en-US" sz="3400" i="1" dirty="0" err="1"/>
              <a:t>Joses</a:t>
            </a:r>
            <a:r>
              <a:rPr lang="en-US" sz="3400" i="1" dirty="0"/>
              <a:t>, and Salome,</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121412646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087" y="-1022309"/>
            <a:ext cx="9685176" cy="3088860"/>
          </a:xfrm>
        </p:spPr>
        <p:txBody>
          <a:bodyPr/>
          <a:lstStyle/>
          <a:p>
            <a:r>
              <a:rPr lang="en-US" dirty="0"/>
              <a:t>#6 Where were the women during the crucifixion?</a:t>
            </a:r>
          </a:p>
        </p:txBody>
      </p:sp>
      <p:sp>
        <p:nvSpPr>
          <p:cNvPr id="3" name="Content Placeholder 2"/>
          <p:cNvSpPr>
            <a:spLocks noGrp="1"/>
          </p:cNvSpPr>
          <p:nvPr>
            <p:ph idx="1"/>
          </p:nvPr>
        </p:nvSpPr>
        <p:spPr>
          <a:xfrm>
            <a:off x="111967" y="1003163"/>
            <a:ext cx="11971176" cy="6078772"/>
          </a:xfrm>
        </p:spPr>
        <p:txBody>
          <a:bodyPr>
            <a:noAutofit/>
          </a:bodyPr>
          <a:lstStyle/>
          <a:p>
            <a:pPr>
              <a:lnSpc>
                <a:spcPct val="80000"/>
              </a:lnSpc>
              <a:spcBef>
                <a:spcPts val="0"/>
              </a:spcBef>
            </a:pPr>
            <a:r>
              <a:rPr lang="en-US" sz="3400" dirty="0"/>
              <a:t>Watching from afar – Mt 27:55, Mk 15:40, Lk 23:49</a:t>
            </a:r>
          </a:p>
          <a:p>
            <a:pPr marL="0" indent="0">
              <a:lnSpc>
                <a:spcPct val="80000"/>
              </a:lnSpc>
              <a:spcBef>
                <a:spcPts val="0"/>
              </a:spcBef>
              <a:buNone/>
            </a:pPr>
            <a:r>
              <a:rPr lang="en-US" sz="3400" i="1" dirty="0"/>
              <a:t>Matthew 27:55–56 (NKJV) And many women who followed Jesus from Galilee, ministering to Him, were there </a:t>
            </a:r>
            <a:r>
              <a:rPr lang="en-US" sz="3400" i="1" u="sng" dirty="0"/>
              <a:t>looking on from afar</a:t>
            </a:r>
            <a:r>
              <a:rPr lang="en-US" sz="3400" i="1" dirty="0"/>
              <a:t>, </a:t>
            </a:r>
            <a:r>
              <a:rPr lang="en-US" sz="3400" i="1" baseline="30000" dirty="0"/>
              <a:t>56</a:t>
            </a:r>
            <a:r>
              <a:rPr lang="en-US" sz="3400" i="1" dirty="0"/>
              <a:t>among whom were Mary Magdalene, Mary the mother of James and </a:t>
            </a:r>
            <a:r>
              <a:rPr lang="en-US" sz="3400" i="1" dirty="0" err="1"/>
              <a:t>Joses</a:t>
            </a:r>
            <a:r>
              <a:rPr lang="en-US" sz="3400" i="1" dirty="0"/>
              <a:t>, and the mother of Zebedee’s sons.</a:t>
            </a:r>
          </a:p>
          <a:p>
            <a:pPr marL="0" indent="0">
              <a:lnSpc>
                <a:spcPct val="80000"/>
              </a:lnSpc>
              <a:spcBef>
                <a:spcPts val="0"/>
              </a:spcBef>
              <a:buNone/>
            </a:pPr>
            <a:r>
              <a:rPr lang="en-US" sz="3400" i="1" dirty="0"/>
              <a:t>Mark 15:40 (NKJV) There were also women </a:t>
            </a:r>
            <a:r>
              <a:rPr lang="en-US" sz="3400" i="1" u="sng" dirty="0"/>
              <a:t>looking on from afar</a:t>
            </a:r>
            <a:r>
              <a:rPr lang="en-US" sz="3400" i="1" dirty="0"/>
              <a:t>, among whom were Mary Magdalene, Mary the mother of James the Less and of </a:t>
            </a:r>
            <a:r>
              <a:rPr lang="en-US" sz="3400" i="1" dirty="0" err="1"/>
              <a:t>Joses</a:t>
            </a:r>
            <a:r>
              <a:rPr lang="en-US" sz="3400" i="1" dirty="0"/>
              <a:t>, and Salome,</a:t>
            </a:r>
          </a:p>
          <a:p>
            <a:pPr marL="0" indent="0">
              <a:lnSpc>
                <a:spcPct val="80000"/>
              </a:lnSpc>
              <a:spcBef>
                <a:spcPts val="0"/>
              </a:spcBef>
              <a:buNone/>
            </a:pPr>
            <a:r>
              <a:rPr lang="en-US" sz="3400" i="1" dirty="0"/>
              <a:t>Luke 23:49 (NKJV) But all His acquaintances, and the women who followed Him from Galilee, </a:t>
            </a:r>
            <a:r>
              <a:rPr lang="en-US" sz="3400" i="1" u="sng" dirty="0"/>
              <a:t>stood at a distance</a:t>
            </a:r>
            <a:r>
              <a:rPr lang="en-US" sz="3400" i="1" dirty="0"/>
              <a:t>, watching these things.</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03147526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087" y="-1022309"/>
            <a:ext cx="9685176" cy="3088860"/>
          </a:xfrm>
        </p:spPr>
        <p:txBody>
          <a:bodyPr/>
          <a:lstStyle/>
          <a:p>
            <a:r>
              <a:rPr lang="en-US" dirty="0"/>
              <a:t>#6 Where were the women during the crucifixion?</a:t>
            </a:r>
          </a:p>
        </p:txBody>
      </p:sp>
      <p:sp>
        <p:nvSpPr>
          <p:cNvPr id="3" name="Content Placeholder 2"/>
          <p:cNvSpPr>
            <a:spLocks noGrp="1"/>
          </p:cNvSpPr>
          <p:nvPr>
            <p:ph idx="1"/>
          </p:nvPr>
        </p:nvSpPr>
        <p:spPr>
          <a:xfrm>
            <a:off x="111967" y="1003163"/>
            <a:ext cx="11971176" cy="6078772"/>
          </a:xfrm>
        </p:spPr>
        <p:txBody>
          <a:bodyPr>
            <a:noAutofit/>
          </a:bodyPr>
          <a:lstStyle/>
          <a:p>
            <a:pPr>
              <a:lnSpc>
                <a:spcPct val="80000"/>
              </a:lnSpc>
              <a:spcBef>
                <a:spcPts val="0"/>
              </a:spcBef>
            </a:pPr>
            <a:r>
              <a:rPr lang="en-US" sz="3400" dirty="0"/>
              <a:t>Watching from afar – Mt 27:55, Mk 15:40, Lk 23:49</a:t>
            </a:r>
          </a:p>
          <a:p>
            <a:pPr>
              <a:lnSpc>
                <a:spcPct val="80000"/>
              </a:lnSpc>
              <a:spcBef>
                <a:spcPts val="0"/>
              </a:spcBef>
            </a:pPr>
            <a:r>
              <a:rPr lang="en-US" sz="3400" dirty="0"/>
              <a:t>Close enough to hear Jesus’ words – John 19:25-26</a:t>
            </a:r>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96543016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087" y="-1022309"/>
            <a:ext cx="9685176" cy="3088860"/>
          </a:xfrm>
        </p:spPr>
        <p:txBody>
          <a:bodyPr/>
          <a:lstStyle/>
          <a:p>
            <a:r>
              <a:rPr lang="en-US" dirty="0"/>
              <a:t>#6 Where were the women during the crucifixion?</a:t>
            </a:r>
          </a:p>
        </p:txBody>
      </p:sp>
      <p:sp>
        <p:nvSpPr>
          <p:cNvPr id="3" name="Content Placeholder 2"/>
          <p:cNvSpPr>
            <a:spLocks noGrp="1"/>
          </p:cNvSpPr>
          <p:nvPr>
            <p:ph idx="1"/>
          </p:nvPr>
        </p:nvSpPr>
        <p:spPr>
          <a:xfrm>
            <a:off x="111967" y="1003163"/>
            <a:ext cx="11971176" cy="6078772"/>
          </a:xfrm>
        </p:spPr>
        <p:txBody>
          <a:bodyPr>
            <a:noAutofit/>
          </a:bodyPr>
          <a:lstStyle/>
          <a:p>
            <a:pPr>
              <a:lnSpc>
                <a:spcPct val="80000"/>
              </a:lnSpc>
              <a:spcBef>
                <a:spcPts val="0"/>
              </a:spcBef>
            </a:pPr>
            <a:r>
              <a:rPr lang="en-US" sz="3400" dirty="0"/>
              <a:t>Watching from afar – Mt 27:55, Mk 15:40, Lk 23:49</a:t>
            </a:r>
          </a:p>
          <a:p>
            <a:pPr>
              <a:lnSpc>
                <a:spcPct val="80000"/>
              </a:lnSpc>
              <a:spcBef>
                <a:spcPts val="0"/>
              </a:spcBef>
            </a:pPr>
            <a:r>
              <a:rPr lang="en-US" sz="3400" dirty="0"/>
              <a:t>Close enough to hear Jesus’ words – John 19:25-26</a:t>
            </a:r>
          </a:p>
          <a:p>
            <a:pPr marL="0" indent="0">
              <a:lnSpc>
                <a:spcPct val="80000"/>
              </a:lnSpc>
              <a:spcBef>
                <a:spcPts val="0"/>
              </a:spcBef>
              <a:buNone/>
            </a:pPr>
            <a:endParaRPr lang="en-US" sz="3400" i="1" dirty="0"/>
          </a:p>
          <a:p>
            <a:pPr marL="0" indent="0">
              <a:lnSpc>
                <a:spcPct val="80000"/>
              </a:lnSpc>
              <a:spcBef>
                <a:spcPts val="0"/>
              </a:spcBef>
              <a:buNone/>
            </a:pPr>
            <a:r>
              <a:rPr lang="en-US" sz="3400" i="1" dirty="0"/>
              <a:t>John 19:25–27 (NKJV) Now there stood </a:t>
            </a:r>
            <a:r>
              <a:rPr lang="en-US" sz="3400" i="1" u="sng" dirty="0"/>
              <a:t>by the cross of Jesus</a:t>
            </a:r>
            <a:r>
              <a:rPr lang="en-US" sz="3400" i="1" dirty="0"/>
              <a:t> His mother, and His mother’s sister, Mary the wife of </a:t>
            </a:r>
            <a:r>
              <a:rPr lang="en-US" sz="3400" i="1" dirty="0" err="1"/>
              <a:t>Clopas</a:t>
            </a:r>
            <a:r>
              <a:rPr lang="en-US" sz="3400" i="1" dirty="0"/>
              <a:t>, and Mary Magdalene. </a:t>
            </a:r>
            <a:r>
              <a:rPr lang="en-US" sz="3400" i="1" baseline="30000" dirty="0"/>
              <a:t>26</a:t>
            </a:r>
            <a:r>
              <a:rPr lang="en-US" sz="3400" i="1" dirty="0"/>
              <a:t>When Jesus therefore saw His mother, and the disciple whom He loved standing by, </a:t>
            </a:r>
            <a:r>
              <a:rPr lang="en-US" sz="3400" i="1" u="sng" dirty="0"/>
              <a:t>He said to His mother</a:t>
            </a:r>
            <a:r>
              <a:rPr lang="en-US" sz="3400" i="1" dirty="0"/>
              <a:t>, “Woman, behold your son!” </a:t>
            </a:r>
            <a:r>
              <a:rPr lang="en-US" sz="3400" i="1" baseline="30000" dirty="0"/>
              <a:t>27</a:t>
            </a:r>
            <a:r>
              <a:rPr lang="en-US" sz="3400" i="1" dirty="0"/>
              <a:t>Then He said to the disciple, “Behold your mother!” And from that hour that disciple took her to his own home.</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61616086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087" y="-1022309"/>
            <a:ext cx="9685176" cy="3088860"/>
          </a:xfrm>
        </p:spPr>
        <p:txBody>
          <a:bodyPr/>
          <a:lstStyle/>
          <a:p>
            <a:r>
              <a:rPr lang="en-US" dirty="0"/>
              <a:t>#6 Where were the women during the crucifixion?</a:t>
            </a:r>
          </a:p>
        </p:txBody>
      </p:sp>
      <p:sp>
        <p:nvSpPr>
          <p:cNvPr id="3" name="Content Placeholder 2"/>
          <p:cNvSpPr>
            <a:spLocks noGrp="1"/>
          </p:cNvSpPr>
          <p:nvPr>
            <p:ph idx="1"/>
          </p:nvPr>
        </p:nvSpPr>
        <p:spPr>
          <a:xfrm>
            <a:off x="111967" y="1003163"/>
            <a:ext cx="11971176" cy="6078772"/>
          </a:xfrm>
        </p:spPr>
        <p:txBody>
          <a:bodyPr>
            <a:noAutofit/>
          </a:bodyPr>
          <a:lstStyle/>
          <a:p>
            <a:pPr>
              <a:lnSpc>
                <a:spcPct val="80000"/>
              </a:lnSpc>
              <a:spcBef>
                <a:spcPts val="0"/>
              </a:spcBef>
            </a:pPr>
            <a:r>
              <a:rPr lang="en-US" sz="3400" dirty="0"/>
              <a:t>Watching from afar – Mt 27:55, Mk 15:40, Lk 23:49</a:t>
            </a:r>
          </a:p>
          <a:p>
            <a:pPr>
              <a:lnSpc>
                <a:spcPct val="80000"/>
              </a:lnSpc>
              <a:spcBef>
                <a:spcPts val="0"/>
              </a:spcBef>
            </a:pPr>
            <a:r>
              <a:rPr lang="en-US" sz="3400" dirty="0"/>
              <a:t>Close enough to hear Jesus’ words – John 19:25-26</a:t>
            </a:r>
          </a:p>
          <a:p>
            <a:pPr>
              <a:lnSpc>
                <a:spcPct val="80000"/>
              </a:lnSpc>
              <a:spcBef>
                <a:spcPts val="0"/>
              </a:spcBef>
            </a:pPr>
            <a:r>
              <a:rPr lang="en-US" sz="3400" dirty="0"/>
              <a:t>Solution:</a:t>
            </a:r>
          </a:p>
        </p:txBody>
      </p:sp>
    </p:spTree>
    <p:extLst>
      <p:ext uri="{BB962C8B-B14F-4D97-AF65-F5344CB8AC3E}">
        <p14:creationId xmlns:p14="http://schemas.microsoft.com/office/powerpoint/2010/main" val="268269910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087" y="-1022309"/>
            <a:ext cx="9685176" cy="3088860"/>
          </a:xfrm>
        </p:spPr>
        <p:txBody>
          <a:bodyPr/>
          <a:lstStyle/>
          <a:p>
            <a:r>
              <a:rPr lang="en-US" dirty="0"/>
              <a:t>#6 Where were the women during the crucifixion?</a:t>
            </a:r>
          </a:p>
        </p:txBody>
      </p:sp>
      <p:sp>
        <p:nvSpPr>
          <p:cNvPr id="3" name="Content Placeholder 2"/>
          <p:cNvSpPr>
            <a:spLocks noGrp="1"/>
          </p:cNvSpPr>
          <p:nvPr>
            <p:ph idx="1"/>
          </p:nvPr>
        </p:nvSpPr>
        <p:spPr>
          <a:xfrm>
            <a:off x="111967" y="1003163"/>
            <a:ext cx="11971176" cy="6078772"/>
          </a:xfrm>
        </p:spPr>
        <p:txBody>
          <a:bodyPr>
            <a:noAutofit/>
          </a:bodyPr>
          <a:lstStyle/>
          <a:p>
            <a:pPr>
              <a:lnSpc>
                <a:spcPct val="80000"/>
              </a:lnSpc>
              <a:spcBef>
                <a:spcPts val="0"/>
              </a:spcBef>
            </a:pPr>
            <a:r>
              <a:rPr lang="en-US" sz="3400" dirty="0"/>
              <a:t>Watching from afar – Mt 27:55, Mk 15:40, Lk 23:49</a:t>
            </a:r>
          </a:p>
          <a:p>
            <a:pPr>
              <a:lnSpc>
                <a:spcPct val="80000"/>
              </a:lnSpc>
              <a:spcBef>
                <a:spcPts val="0"/>
              </a:spcBef>
            </a:pPr>
            <a:r>
              <a:rPr lang="en-US" sz="3400" dirty="0"/>
              <a:t>Close enough to hear Jesus’ words – John 19:25-26</a:t>
            </a:r>
          </a:p>
          <a:p>
            <a:pPr>
              <a:lnSpc>
                <a:spcPct val="80000"/>
              </a:lnSpc>
              <a:spcBef>
                <a:spcPts val="0"/>
              </a:spcBef>
            </a:pPr>
            <a:r>
              <a:rPr lang="en-US" sz="3400" dirty="0"/>
              <a:t>Solution:</a:t>
            </a:r>
          </a:p>
          <a:p>
            <a:pPr lvl="1">
              <a:lnSpc>
                <a:spcPct val="80000"/>
              </a:lnSpc>
              <a:spcBef>
                <a:spcPts val="0"/>
              </a:spcBef>
            </a:pPr>
            <a:r>
              <a:rPr lang="en-US" sz="3200" dirty="0"/>
              <a:t>Matthew, Mark and Luke speak of the location of the women at the moment of Jesus’ death</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73747980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087" y="-1022309"/>
            <a:ext cx="9685176" cy="3088860"/>
          </a:xfrm>
        </p:spPr>
        <p:txBody>
          <a:bodyPr/>
          <a:lstStyle/>
          <a:p>
            <a:r>
              <a:rPr lang="en-US" dirty="0"/>
              <a:t>#6 Where were the women during the crucifixion?</a:t>
            </a:r>
          </a:p>
        </p:txBody>
      </p:sp>
      <p:sp>
        <p:nvSpPr>
          <p:cNvPr id="3" name="Content Placeholder 2"/>
          <p:cNvSpPr>
            <a:spLocks noGrp="1"/>
          </p:cNvSpPr>
          <p:nvPr>
            <p:ph idx="1"/>
          </p:nvPr>
        </p:nvSpPr>
        <p:spPr>
          <a:xfrm>
            <a:off x="111967" y="1003163"/>
            <a:ext cx="11971176" cy="6078772"/>
          </a:xfrm>
        </p:spPr>
        <p:txBody>
          <a:bodyPr>
            <a:noAutofit/>
          </a:bodyPr>
          <a:lstStyle/>
          <a:p>
            <a:pPr>
              <a:lnSpc>
                <a:spcPct val="80000"/>
              </a:lnSpc>
              <a:spcBef>
                <a:spcPts val="0"/>
              </a:spcBef>
            </a:pPr>
            <a:r>
              <a:rPr lang="en-US" sz="3400" dirty="0"/>
              <a:t>Watching from afar – Mt 27:55, Mk 15:40, Lk 23:49</a:t>
            </a:r>
          </a:p>
          <a:p>
            <a:pPr>
              <a:lnSpc>
                <a:spcPct val="80000"/>
              </a:lnSpc>
              <a:spcBef>
                <a:spcPts val="0"/>
              </a:spcBef>
            </a:pPr>
            <a:r>
              <a:rPr lang="en-US" sz="3400" dirty="0"/>
              <a:t>Close enough to hear Jesus’ words – John 19:25-26</a:t>
            </a:r>
          </a:p>
          <a:p>
            <a:pPr>
              <a:lnSpc>
                <a:spcPct val="80000"/>
              </a:lnSpc>
              <a:spcBef>
                <a:spcPts val="0"/>
              </a:spcBef>
            </a:pPr>
            <a:r>
              <a:rPr lang="en-US" sz="3400" dirty="0"/>
              <a:t>Solution:</a:t>
            </a:r>
          </a:p>
          <a:p>
            <a:pPr lvl="1">
              <a:lnSpc>
                <a:spcPct val="80000"/>
              </a:lnSpc>
              <a:spcBef>
                <a:spcPts val="0"/>
              </a:spcBef>
            </a:pPr>
            <a:r>
              <a:rPr lang="en-US" sz="3200" dirty="0"/>
              <a:t>Matthew, Mark and Luke speak of the location of the women at the moment of Jesus’ death</a:t>
            </a:r>
          </a:p>
          <a:p>
            <a:pPr lvl="1">
              <a:lnSpc>
                <a:spcPct val="80000"/>
              </a:lnSpc>
              <a:spcBef>
                <a:spcPts val="0"/>
              </a:spcBef>
            </a:pPr>
            <a:r>
              <a:rPr lang="en-US" sz="3200" dirty="0"/>
              <a:t>John speaks of the location of some of these women at some time before Jesus’ death</a:t>
            </a:r>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177023403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087" y="-1022309"/>
            <a:ext cx="9685176" cy="3088860"/>
          </a:xfrm>
        </p:spPr>
        <p:txBody>
          <a:bodyPr/>
          <a:lstStyle/>
          <a:p>
            <a:r>
              <a:rPr lang="en-US" dirty="0"/>
              <a:t>#6 Where were the women during the crucifixion?</a:t>
            </a:r>
          </a:p>
        </p:txBody>
      </p:sp>
      <p:sp>
        <p:nvSpPr>
          <p:cNvPr id="3" name="Content Placeholder 2"/>
          <p:cNvSpPr>
            <a:spLocks noGrp="1"/>
          </p:cNvSpPr>
          <p:nvPr>
            <p:ph idx="1"/>
          </p:nvPr>
        </p:nvSpPr>
        <p:spPr>
          <a:xfrm>
            <a:off x="111967" y="1003163"/>
            <a:ext cx="11971176" cy="6078772"/>
          </a:xfrm>
        </p:spPr>
        <p:txBody>
          <a:bodyPr>
            <a:noAutofit/>
          </a:bodyPr>
          <a:lstStyle/>
          <a:p>
            <a:pPr>
              <a:lnSpc>
                <a:spcPct val="80000"/>
              </a:lnSpc>
              <a:spcBef>
                <a:spcPts val="0"/>
              </a:spcBef>
            </a:pPr>
            <a:r>
              <a:rPr lang="en-US" sz="3400" dirty="0"/>
              <a:t>Watching from afar – Mt 27:55, Mk 15:40, Lk 23:49</a:t>
            </a:r>
          </a:p>
          <a:p>
            <a:pPr>
              <a:lnSpc>
                <a:spcPct val="80000"/>
              </a:lnSpc>
              <a:spcBef>
                <a:spcPts val="0"/>
              </a:spcBef>
            </a:pPr>
            <a:r>
              <a:rPr lang="en-US" sz="3400" dirty="0"/>
              <a:t>Close enough to hear Jesus’ words – John 19:25-26</a:t>
            </a:r>
          </a:p>
          <a:p>
            <a:pPr>
              <a:lnSpc>
                <a:spcPct val="80000"/>
              </a:lnSpc>
              <a:spcBef>
                <a:spcPts val="0"/>
              </a:spcBef>
            </a:pPr>
            <a:r>
              <a:rPr lang="en-US" sz="3400" dirty="0"/>
              <a:t>Solution:</a:t>
            </a:r>
          </a:p>
          <a:p>
            <a:pPr lvl="1">
              <a:lnSpc>
                <a:spcPct val="80000"/>
              </a:lnSpc>
              <a:spcBef>
                <a:spcPts val="0"/>
              </a:spcBef>
            </a:pPr>
            <a:r>
              <a:rPr lang="en-US" sz="3200" dirty="0"/>
              <a:t>Matthew, Mark and Luke speak of the location of the women at the moment of Jesus’ death</a:t>
            </a:r>
          </a:p>
          <a:p>
            <a:pPr lvl="1">
              <a:lnSpc>
                <a:spcPct val="80000"/>
              </a:lnSpc>
              <a:spcBef>
                <a:spcPts val="0"/>
              </a:spcBef>
            </a:pPr>
            <a:r>
              <a:rPr lang="en-US" sz="3200" dirty="0"/>
              <a:t>John speaks of the location of some of these women at some time before Jesus’ death</a:t>
            </a:r>
          </a:p>
          <a:p>
            <a:pPr lvl="1">
              <a:lnSpc>
                <a:spcPct val="80000"/>
              </a:lnSpc>
              <a:spcBef>
                <a:spcPts val="0"/>
              </a:spcBef>
            </a:pPr>
            <a:r>
              <a:rPr lang="en-US" sz="3200" dirty="0"/>
              <a:t>It’s not as though any of the gospels have them frozen in place for 3 full hours. </a:t>
            </a:r>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91109697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#7 Did both criminals revile Jesus?</a:t>
            </a:r>
          </a:p>
        </p:txBody>
      </p:sp>
      <p:sp>
        <p:nvSpPr>
          <p:cNvPr id="3" name="Content Placeholder 2"/>
          <p:cNvSpPr>
            <a:spLocks noGrp="1"/>
          </p:cNvSpPr>
          <p:nvPr>
            <p:ph idx="1"/>
          </p:nvPr>
        </p:nvSpPr>
        <p:spPr>
          <a:xfrm>
            <a:off x="0" y="779228"/>
            <a:ext cx="12192000" cy="6078772"/>
          </a:xfrm>
        </p:spPr>
        <p:txBody>
          <a:bodyPr>
            <a:noAutofit/>
          </a:bodyPr>
          <a:lstStyle/>
          <a:p>
            <a:pPr marL="0" indent="0">
              <a:lnSpc>
                <a:spcPct val="90000"/>
              </a:lnSpc>
              <a:spcBef>
                <a:spcPts val="0"/>
              </a:spcBef>
              <a:buNone/>
            </a:pPr>
            <a:r>
              <a:rPr lang="en-US" sz="3400" dirty="0"/>
              <a:t> </a:t>
            </a:r>
            <a:endParaRPr lang="en-US" sz="3600" dirty="0"/>
          </a:p>
        </p:txBody>
      </p:sp>
    </p:spTree>
    <p:extLst>
      <p:ext uri="{BB962C8B-B14F-4D97-AF65-F5344CB8AC3E}">
        <p14:creationId xmlns:p14="http://schemas.microsoft.com/office/powerpoint/2010/main" val="1375192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 Did Jesus answer His accusers?</a:t>
            </a:r>
          </a:p>
          <a:p>
            <a:pPr lvl="1">
              <a:lnSpc>
                <a:spcPct val="90000"/>
              </a:lnSpc>
            </a:pPr>
            <a:r>
              <a:rPr lang="en-US" sz="3400" dirty="0"/>
              <a:t>No – Matt 27:11-14</a:t>
            </a:r>
          </a:p>
          <a:p>
            <a:pPr lvl="1">
              <a:lnSpc>
                <a:spcPct val="90000"/>
              </a:lnSpc>
            </a:pPr>
            <a:r>
              <a:rPr lang="en-US" sz="3400" dirty="0"/>
              <a:t>Yes – John 18:33-34</a:t>
            </a:r>
          </a:p>
          <a:p>
            <a:pPr marL="0" indent="0">
              <a:lnSpc>
                <a:spcPct val="90000"/>
              </a:lnSpc>
              <a:buNone/>
            </a:pPr>
            <a:r>
              <a:rPr lang="en-US" sz="3600" dirty="0"/>
              <a:t>#2 What color was Jesus’ robe?</a:t>
            </a:r>
          </a:p>
          <a:p>
            <a:pPr lvl="1">
              <a:lnSpc>
                <a:spcPct val="90000"/>
              </a:lnSpc>
            </a:pPr>
            <a:r>
              <a:rPr lang="en-US" sz="3400" dirty="0"/>
              <a:t>Scarlet – Matt 27:28</a:t>
            </a:r>
          </a:p>
          <a:p>
            <a:pPr lvl="1">
              <a:lnSpc>
                <a:spcPct val="90000"/>
              </a:lnSpc>
            </a:pPr>
            <a:r>
              <a:rPr lang="en-US" sz="3400" dirty="0"/>
              <a:t>Purple – Mark 15:17, John 19:2</a:t>
            </a:r>
          </a:p>
          <a:p>
            <a:pPr marL="0" indent="0">
              <a:lnSpc>
                <a:spcPct val="90000"/>
              </a:lnSpc>
              <a:buNone/>
            </a:pPr>
            <a:r>
              <a:rPr lang="en-US" sz="3600" dirty="0"/>
              <a:t>#3 Who carried the cross?</a:t>
            </a:r>
            <a:endParaRPr lang="en-US" sz="3400" dirty="0"/>
          </a:p>
          <a:p>
            <a:pPr lvl="1">
              <a:lnSpc>
                <a:spcPct val="90000"/>
              </a:lnSpc>
            </a:pPr>
            <a:r>
              <a:rPr lang="en-US" sz="3400" dirty="0"/>
              <a:t>Simon – Matt 27:32, Mark 15:21, Luke 23:26</a:t>
            </a:r>
          </a:p>
          <a:p>
            <a:pPr lvl="1">
              <a:lnSpc>
                <a:spcPct val="90000"/>
              </a:lnSpc>
            </a:pPr>
            <a:r>
              <a:rPr lang="en-US" sz="3400" dirty="0"/>
              <a:t>Jesus – John 19:17</a:t>
            </a:r>
          </a:p>
        </p:txBody>
      </p:sp>
    </p:spTree>
    <p:extLst>
      <p:ext uri="{BB962C8B-B14F-4D97-AF65-F5344CB8AC3E}">
        <p14:creationId xmlns:p14="http://schemas.microsoft.com/office/powerpoint/2010/main" val="65152757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#7 Did both criminals revile Jesus?</a:t>
            </a:r>
          </a:p>
        </p:txBody>
      </p:sp>
      <p:sp>
        <p:nvSpPr>
          <p:cNvPr id="3" name="Content Placeholder 2"/>
          <p:cNvSpPr>
            <a:spLocks noGrp="1"/>
          </p:cNvSpPr>
          <p:nvPr>
            <p:ph idx="1"/>
          </p:nvPr>
        </p:nvSpPr>
        <p:spPr>
          <a:xfrm>
            <a:off x="0" y="779228"/>
            <a:ext cx="12192000" cy="6078772"/>
          </a:xfrm>
        </p:spPr>
        <p:txBody>
          <a:bodyPr>
            <a:noAutofit/>
          </a:bodyPr>
          <a:lstStyle/>
          <a:p>
            <a:pPr>
              <a:lnSpc>
                <a:spcPct val="90000"/>
              </a:lnSpc>
              <a:spcBef>
                <a:spcPts val="0"/>
              </a:spcBef>
            </a:pPr>
            <a:r>
              <a:rPr lang="en-US" sz="3400" dirty="0"/>
              <a:t>Both</a:t>
            </a:r>
          </a:p>
        </p:txBody>
      </p:sp>
    </p:spTree>
    <p:extLst>
      <p:ext uri="{BB962C8B-B14F-4D97-AF65-F5344CB8AC3E}">
        <p14:creationId xmlns:p14="http://schemas.microsoft.com/office/powerpoint/2010/main" val="311367209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#7 Did both criminals revile Jesus?</a:t>
            </a:r>
          </a:p>
        </p:txBody>
      </p:sp>
      <p:sp>
        <p:nvSpPr>
          <p:cNvPr id="3" name="Content Placeholder 2"/>
          <p:cNvSpPr>
            <a:spLocks noGrp="1"/>
          </p:cNvSpPr>
          <p:nvPr>
            <p:ph idx="1"/>
          </p:nvPr>
        </p:nvSpPr>
        <p:spPr>
          <a:xfrm>
            <a:off x="0" y="779228"/>
            <a:ext cx="12192000" cy="6078772"/>
          </a:xfrm>
        </p:spPr>
        <p:txBody>
          <a:bodyPr>
            <a:noAutofit/>
          </a:bodyPr>
          <a:lstStyle/>
          <a:p>
            <a:pPr>
              <a:lnSpc>
                <a:spcPct val="90000"/>
              </a:lnSpc>
              <a:spcBef>
                <a:spcPts val="0"/>
              </a:spcBef>
            </a:pPr>
            <a:r>
              <a:rPr lang="en-US" sz="3400" dirty="0"/>
              <a:t>Both</a:t>
            </a:r>
          </a:p>
          <a:p>
            <a:pPr marL="0" indent="0">
              <a:lnSpc>
                <a:spcPct val="90000"/>
              </a:lnSpc>
              <a:spcBef>
                <a:spcPts val="0"/>
              </a:spcBef>
              <a:buNone/>
            </a:pPr>
            <a:r>
              <a:rPr lang="en-US" sz="3400" i="1" dirty="0"/>
              <a:t>Matthew 27:44 (NKJV)Even the </a:t>
            </a:r>
            <a:r>
              <a:rPr lang="en-US" sz="3400" i="1" u="sng" dirty="0"/>
              <a:t>robbers</a:t>
            </a:r>
            <a:r>
              <a:rPr lang="en-US" sz="3400" i="1" dirty="0"/>
              <a:t> who were crucified with Him reviled Him with the same thing.</a:t>
            </a:r>
          </a:p>
        </p:txBody>
      </p:sp>
    </p:spTree>
    <p:extLst>
      <p:ext uri="{BB962C8B-B14F-4D97-AF65-F5344CB8AC3E}">
        <p14:creationId xmlns:p14="http://schemas.microsoft.com/office/powerpoint/2010/main" val="93013397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#7 Did both criminals revile Jesus?</a:t>
            </a:r>
          </a:p>
        </p:txBody>
      </p:sp>
      <p:sp>
        <p:nvSpPr>
          <p:cNvPr id="3" name="Content Placeholder 2"/>
          <p:cNvSpPr>
            <a:spLocks noGrp="1"/>
          </p:cNvSpPr>
          <p:nvPr>
            <p:ph idx="1"/>
          </p:nvPr>
        </p:nvSpPr>
        <p:spPr>
          <a:xfrm>
            <a:off x="0" y="779228"/>
            <a:ext cx="12192000" cy="6078772"/>
          </a:xfrm>
        </p:spPr>
        <p:txBody>
          <a:bodyPr>
            <a:noAutofit/>
          </a:bodyPr>
          <a:lstStyle/>
          <a:p>
            <a:pPr>
              <a:lnSpc>
                <a:spcPct val="90000"/>
              </a:lnSpc>
              <a:spcBef>
                <a:spcPts val="0"/>
              </a:spcBef>
            </a:pPr>
            <a:r>
              <a:rPr lang="en-US" sz="3400" dirty="0"/>
              <a:t>Both</a:t>
            </a:r>
          </a:p>
          <a:p>
            <a:pPr marL="0" indent="0">
              <a:lnSpc>
                <a:spcPct val="90000"/>
              </a:lnSpc>
              <a:spcBef>
                <a:spcPts val="0"/>
              </a:spcBef>
              <a:buNone/>
            </a:pPr>
            <a:r>
              <a:rPr lang="en-US" sz="3400" i="1" dirty="0"/>
              <a:t>Matthew 27:44 (NKJV)Even the </a:t>
            </a:r>
            <a:r>
              <a:rPr lang="en-US" sz="3400" i="1" u="sng" dirty="0"/>
              <a:t>robbers</a:t>
            </a:r>
            <a:r>
              <a:rPr lang="en-US" sz="3400" i="1" dirty="0"/>
              <a:t> who were crucified with Him reviled Him with the same thing.</a:t>
            </a:r>
          </a:p>
          <a:p>
            <a:pPr>
              <a:lnSpc>
                <a:spcPct val="90000"/>
              </a:lnSpc>
              <a:spcBef>
                <a:spcPts val="0"/>
              </a:spcBef>
            </a:pPr>
            <a:r>
              <a:rPr lang="en-US" sz="3400" dirty="0"/>
              <a:t>Just one</a:t>
            </a:r>
          </a:p>
          <a:p>
            <a:pPr marL="0" indent="0">
              <a:lnSpc>
                <a:spcPct val="90000"/>
              </a:lnSpc>
              <a:buNone/>
            </a:pPr>
            <a:endParaRPr lang="en-US" sz="3600" dirty="0"/>
          </a:p>
        </p:txBody>
      </p:sp>
    </p:spTree>
    <p:extLst>
      <p:ext uri="{BB962C8B-B14F-4D97-AF65-F5344CB8AC3E}">
        <p14:creationId xmlns:p14="http://schemas.microsoft.com/office/powerpoint/2010/main" val="338787029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#7 Did both criminals revile Jesus?</a:t>
            </a:r>
          </a:p>
        </p:txBody>
      </p:sp>
      <p:sp>
        <p:nvSpPr>
          <p:cNvPr id="3" name="Content Placeholder 2"/>
          <p:cNvSpPr>
            <a:spLocks noGrp="1"/>
          </p:cNvSpPr>
          <p:nvPr>
            <p:ph idx="1"/>
          </p:nvPr>
        </p:nvSpPr>
        <p:spPr>
          <a:xfrm>
            <a:off x="0" y="779228"/>
            <a:ext cx="12192000" cy="6078772"/>
          </a:xfrm>
        </p:spPr>
        <p:txBody>
          <a:bodyPr>
            <a:noAutofit/>
          </a:bodyPr>
          <a:lstStyle/>
          <a:p>
            <a:pPr>
              <a:lnSpc>
                <a:spcPct val="90000"/>
              </a:lnSpc>
              <a:spcBef>
                <a:spcPts val="0"/>
              </a:spcBef>
            </a:pPr>
            <a:r>
              <a:rPr lang="en-US" sz="3400" dirty="0"/>
              <a:t>Both</a:t>
            </a:r>
          </a:p>
          <a:p>
            <a:pPr marL="0" indent="0">
              <a:lnSpc>
                <a:spcPct val="90000"/>
              </a:lnSpc>
              <a:spcBef>
                <a:spcPts val="0"/>
              </a:spcBef>
              <a:buNone/>
            </a:pPr>
            <a:r>
              <a:rPr lang="en-US" sz="3400" i="1" dirty="0"/>
              <a:t>Matthew 27:44 (NKJV)Even the </a:t>
            </a:r>
            <a:r>
              <a:rPr lang="en-US" sz="3400" i="1" u="sng" dirty="0"/>
              <a:t>robbers</a:t>
            </a:r>
            <a:r>
              <a:rPr lang="en-US" sz="3400" i="1" dirty="0"/>
              <a:t> who were crucified with Him reviled Him with the same thing.</a:t>
            </a:r>
          </a:p>
          <a:p>
            <a:pPr>
              <a:lnSpc>
                <a:spcPct val="90000"/>
              </a:lnSpc>
              <a:spcBef>
                <a:spcPts val="0"/>
              </a:spcBef>
            </a:pPr>
            <a:r>
              <a:rPr lang="en-US" sz="3400" dirty="0"/>
              <a:t>Just one</a:t>
            </a:r>
          </a:p>
          <a:p>
            <a:pPr marL="0" indent="0">
              <a:lnSpc>
                <a:spcPct val="90000"/>
              </a:lnSpc>
              <a:spcBef>
                <a:spcPts val="0"/>
              </a:spcBef>
              <a:buNone/>
            </a:pPr>
            <a:r>
              <a:rPr lang="en-US" sz="3400" i="1" dirty="0"/>
              <a:t>Luke 23:39–42 (NKJV) Then </a:t>
            </a:r>
            <a:r>
              <a:rPr lang="en-US" sz="3400" i="1" u="sng" dirty="0"/>
              <a:t>one of the criminals</a:t>
            </a:r>
            <a:r>
              <a:rPr lang="en-US" sz="3400" i="1" dirty="0"/>
              <a:t> who were hanged blasphemed Him, saying, “If You are the Christ, save Yourself and us.” </a:t>
            </a:r>
            <a:r>
              <a:rPr lang="en-US" sz="3400" i="1" baseline="30000" dirty="0"/>
              <a:t>40</a:t>
            </a:r>
            <a:r>
              <a:rPr lang="en-US" sz="3400" i="1" dirty="0"/>
              <a:t>But </a:t>
            </a:r>
            <a:r>
              <a:rPr lang="en-US" sz="3400" i="1" u="sng" dirty="0"/>
              <a:t>the other</a:t>
            </a:r>
            <a:r>
              <a:rPr lang="en-US" sz="3400" i="1" dirty="0"/>
              <a:t>, answering, rebuked him, saying, “Do you not even fear God, seeing you are under the same condemnation? </a:t>
            </a:r>
            <a:r>
              <a:rPr lang="en-US" sz="3400" i="1" baseline="30000" dirty="0"/>
              <a:t>41</a:t>
            </a:r>
            <a:r>
              <a:rPr lang="en-US" sz="3400" i="1" dirty="0"/>
              <a:t>And we indeed justly, for we receive the due reward of our deeds; but this Man has done nothing wrong.” </a:t>
            </a:r>
            <a:r>
              <a:rPr lang="en-US" sz="3400" i="1" baseline="30000" dirty="0"/>
              <a:t>42</a:t>
            </a:r>
            <a:r>
              <a:rPr lang="en-US" sz="3400" i="1" dirty="0"/>
              <a:t>Then he said to Jesus, “Lord, remember me when You come into Your kingdom.”</a:t>
            </a:r>
            <a:endParaRPr lang="en-US" sz="3400" dirty="0"/>
          </a:p>
          <a:p>
            <a:pPr marL="0" indent="0">
              <a:lnSpc>
                <a:spcPct val="90000"/>
              </a:lnSpc>
              <a:buNone/>
            </a:pPr>
            <a:endParaRPr lang="en-US" sz="3600" dirty="0"/>
          </a:p>
        </p:txBody>
      </p:sp>
    </p:spTree>
    <p:extLst>
      <p:ext uri="{BB962C8B-B14F-4D97-AF65-F5344CB8AC3E}">
        <p14:creationId xmlns:p14="http://schemas.microsoft.com/office/powerpoint/2010/main" val="75695798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#7 Did both criminals revile Jesus?</a:t>
            </a:r>
          </a:p>
        </p:txBody>
      </p:sp>
      <p:sp>
        <p:nvSpPr>
          <p:cNvPr id="3" name="Content Placeholder 2"/>
          <p:cNvSpPr>
            <a:spLocks noGrp="1"/>
          </p:cNvSpPr>
          <p:nvPr>
            <p:ph idx="1"/>
          </p:nvPr>
        </p:nvSpPr>
        <p:spPr>
          <a:xfrm>
            <a:off x="0" y="779228"/>
            <a:ext cx="12192000" cy="6078772"/>
          </a:xfrm>
        </p:spPr>
        <p:txBody>
          <a:bodyPr>
            <a:noAutofit/>
          </a:bodyPr>
          <a:lstStyle/>
          <a:p>
            <a:pPr>
              <a:lnSpc>
                <a:spcPct val="90000"/>
              </a:lnSpc>
              <a:spcBef>
                <a:spcPts val="0"/>
              </a:spcBef>
            </a:pPr>
            <a:r>
              <a:rPr lang="en-US" sz="3400" dirty="0"/>
              <a:t>Solution:</a:t>
            </a:r>
          </a:p>
        </p:txBody>
      </p:sp>
    </p:spTree>
    <p:extLst>
      <p:ext uri="{BB962C8B-B14F-4D97-AF65-F5344CB8AC3E}">
        <p14:creationId xmlns:p14="http://schemas.microsoft.com/office/powerpoint/2010/main" val="212679422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#7 Did both criminals revile Jesus?</a:t>
            </a:r>
          </a:p>
        </p:txBody>
      </p:sp>
      <p:sp>
        <p:nvSpPr>
          <p:cNvPr id="3" name="Content Placeholder 2"/>
          <p:cNvSpPr>
            <a:spLocks noGrp="1"/>
          </p:cNvSpPr>
          <p:nvPr>
            <p:ph idx="1"/>
          </p:nvPr>
        </p:nvSpPr>
        <p:spPr>
          <a:xfrm>
            <a:off x="0" y="779228"/>
            <a:ext cx="12192000" cy="6078772"/>
          </a:xfrm>
        </p:spPr>
        <p:txBody>
          <a:bodyPr>
            <a:noAutofit/>
          </a:bodyPr>
          <a:lstStyle/>
          <a:p>
            <a:pPr>
              <a:lnSpc>
                <a:spcPct val="90000"/>
              </a:lnSpc>
              <a:spcBef>
                <a:spcPts val="0"/>
              </a:spcBef>
            </a:pPr>
            <a:r>
              <a:rPr lang="en-US" sz="3400" dirty="0"/>
              <a:t>Solution:</a:t>
            </a:r>
          </a:p>
          <a:p>
            <a:pPr lvl="1">
              <a:lnSpc>
                <a:spcPct val="90000"/>
              </a:lnSpc>
              <a:spcBef>
                <a:spcPts val="0"/>
              </a:spcBef>
            </a:pPr>
            <a:r>
              <a:rPr lang="en-US" sz="3400" dirty="0"/>
              <a:t>Jesus was on the cross for 3 hours</a:t>
            </a:r>
          </a:p>
        </p:txBody>
      </p:sp>
    </p:spTree>
    <p:extLst>
      <p:ext uri="{BB962C8B-B14F-4D97-AF65-F5344CB8AC3E}">
        <p14:creationId xmlns:p14="http://schemas.microsoft.com/office/powerpoint/2010/main" val="251131664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#7 Did both criminals revile Jesus?</a:t>
            </a:r>
          </a:p>
        </p:txBody>
      </p:sp>
      <p:sp>
        <p:nvSpPr>
          <p:cNvPr id="3" name="Content Placeholder 2"/>
          <p:cNvSpPr>
            <a:spLocks noGrp="1"/>
          </p:cNvSpPr>
          <p:nvPr>
            <p:ph idx="1"/>
          </p:nvPr>
        </p:nvSpPr>
        <p:spPr>
          <a:xfrm>
            <a:off x="0" y="779228"/>
            <a:ext cx="12192000" cy="6078772"/>
          </a:xfrm>
        </p:spPr>
        <p:txBody>
          <a:bodyPr>
            <a:noAutofit/>
          </a:bodyPr>
          <a:lstStyle/>
          <a:p>
            <a:pPr>
              <a:lnSpc>
                <a:spcPct val="90000"/>
              </a:lnSpc>
              <a:spcBef>
                <a:spcPts val="0"/>
              </a:spcBef>
            </a:pPr>
            <a:r>
              <a:rPr lang="en-US" sz="3400" dirty="0"/>
              <a:t>Solution:</a:t>
            </a:r>
          </a:p>
          <a:p>
            <a:pPr lvl="1">
              <a:lnSpc>
                <a:spcPct val="90000"/>
              </a:lnSpc>
              <a:spcBef>
                <a:spcPts val="0"/>
              </a:spcBef>
            </a:pPr>
            <a:r>
              <a:rPr lang="en-US" sz="3400" dirty="0"/>
              <a:t>Jesus was on the cross for 3 hours</a:t>
            </a:r>
          </a:p>
          <a:p>
            <a:pPr lvl="1">
              <a:lnSpc>
                <a:spcPct val="90000"/>
              </a:lnSpc>
              <a:spcBef>
                <a:spcPts val="0"/>
              </a:spcBef>
            </a:pPr>
            <a:r>
              <a:rPr lang="en-US" sz="3400" dirty="0"/>
              <a:t>He was known by reputation to this thief and seeing and hearing Him in person had an impact</a:t>
            </a:r>
          </a:p>
        </p:txBody>
      </p:sp>
    </p:spTree>
    <p:extLst>
      <p:ext uri="{BB962C8B-B14F-4D97-AF65-F5344CB8AC3E}">
        <p14:creationId xmlns:p14="http://schemas.microsoft.com/office/powerpoint/2010/main" val="107965111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#7 Did both criminals revile Jesus?</a:t>
            </a:r>
          </a:p>
        </p:txBody>
      </p:sp>
      <p:sp>
        <p:nvSpPr>
          <p:cNvPr id="3" name="Content Placeholder 2"/>
          <p:cNvSpPr>
            <a:spLocks noGrp="1"/>
          </p:cNvSpPr>
          <p:nvPr>
            <p:ph idx="1"/>
          </p:nvPr>
        </p:nvSpPr>
        <p:spPr>
          <a:xfrm>
            <a:off x="0" y="779228"/>
            <a:ext cx="12192000" cy="6078772"/>
          </a:xfrm>
        </p:spPr>
        <p:txBody>
          <a:bodyPr>
            <a:noAutofit/>
          </a:bodyPr>
          <a:lstStyle/>
          <a:p>
            <a:pPr>
              <a:lnSpc>
                <a:spcPct val="90000"/>
              </a:lnSpc>
              <a:spcBef>
                <a:spcPts val="0"/>
              </a:spcBef>
            </a:pPr>
            <a:r>
              <a:rPr lang="en-US" sz="3400" dirty="0"/>
              <a:t>Solution:</a:t>
            </a:r>
          </a:p>
          <a:p>
            <a:pPr lvl="1">
              <a:lnSpc>
                <a:spcPct val="90000"/>
              </a:lnSpc>
              <a:spcBef>
                <a:spcPts val="0"/>
              </a:spcBef>
            </a:pPr>
            <a:r>
              <a:rPr lang="en-US" sz="3400" dirty="0"/>
              <a:t>Jesus was on the cross for 3 hours</a:t>
            </a:r>
          </a:p>
          <a:p>
            <a:pPr lvl="1">
              <a:lnSpc>
                <a:spcPct val="90000"/>
              </a:lnSpc>
              <a:spcBef>
                <a:spcPts val="0"/>
              </a:spcBef>
            </a:pPr>
            <a:r>
              <a:rPr lang="en-US" sz="3400" dirty="0"/>
              <a:t>He was known by reputation to this thief and seeing and hearing Him in person had an impact</a:t>
            </a:r>
          </a:p>
          <a:p>
            <a:pPr lvl="1">
              <a:lnSpc>
                <a:spcPct val="90000"/>
              </a:lnSpc>
              <a:spcBef>
                <a:spcPts val="0"/>
              </a:spcBef>
            </a:pPr>
            <a:r>
              <a:rPr lang="en-US" sz="3400" dirty="0"/>
              <a:t>The thief was facing his own death, this may have also had an impact</a:t>
            </a:r>
          </a:p>
          <a:p>
            <a:pPr lvl="1">
              <a:lnSpc>
                <a:spcPct val="90000"/>
              </a:lnSpc>
              <a:spcBef>
                <a:spcPts val="0"/>
              </a:spcBef>
            </a:pPr>
            <a:endParaRPr lang="en-US" sz="3400" dirty="0"/>
          </a:p>
          <a:p>
            <a:pPr lvl="1">
              <a:lnSpc>
                <a:spcPct val="90000"/>
              </a:lnSpc>
              <a:spcBef>
                <a:spcPts val="0"/>
              </a:spcBef>
            </a:pPr>
            <a:endParaRPr lang="en-US" sz="3400" dirty="0"/>
          </a:p>
          <a:p>
            <a:pPr marL="0" indent="0">
              <a:lnSpc>
                <a:spcPct val="90000"/>
              </a:lnSpc>
              <a:buNone/>
            </a:pPr>
            <a:endParaRPr lang="en-US" sz="3400" dirty="0"/>
          </a:p>
          <a:p>
            <a:pPr marL="0" indent="0">
              <a:lnSpc>
                <a:spcPct val="90000"/>
              </a:lnSpc>
              <a:buNone/>
            </a:pPr>
            <a:endParaRPr lang="en-US" sz="3400" dirty="0"/>
          </a:p>
        </p:txBody>
      </p:sp>
    </p:spTree>
    <p:extLst>
      <p:ext uri="{BB962C8B-B14F-4D97-AF65-F5344CB8AC3E}">
        <p14:creationId xmlns:p14="http://schemas.microsoft.com/office/powerpoint/2010/main" val="160557856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#7 Did both criminals revile Jesus?</a:t>
            </a:r>
          </a:p>
        </p:txBody>
      </p:sp>
      <p:sp>
        <p:nvSpPr>
          <p:cNvPr id="3" name="Content Placeholder 2"/>
          <p:cNvSpPr>
            <a:spLocks noGrp="1"/>
          </p:cNvSpPr>
          <p:nvPr>
            <p:ph idx="1"/>
          </p:nvPr>
        </p:nvSpPr>
        <p:spPr>
          <a:xfrm>
            <a:off x="0" y="779228"/>
            <a:ext cx="12192000" cy="6078772"/>
          </a:xfrm>
        </p:spPr>
        <p:txBody>
          <a:bodyPr>
            <a:noAutofit/>
          </a:bodyPr>
          <a:lstStyle/>
          <a:p>
            <a:pPr>
              <a:lnSpc>
                <a:spcPct val="90000"/>
              </a:lnSpc>
              <a:spcBef>
                <a:spcPts val="0"/>
              </a:spcBef>
            </a:pPr>
            <a:r>
              <a:rPr lang="en-US" sz="3400" dirty="0"/>
              <a:t>Solution:</a:t>
            </a:r>
          </a:p>
          <a:p>
            <a:pPr lvl="1">
              <a:lnSpc>
                <a:spcPct val="90000"/>
              </a:lnSpc>
              <a:spcBef>
                <a:spcPts val="0"/>
              </a:spcBef>
            </a:pPr>
            <a:r>
              <a:rPr lang="en-US" sz="3400" dirty="0"/>
              <a:t>Jesus was on the cross for 3 hours</a:t>
            </a:r>
          </a:p>
          <a:p>
            <a:pPr lvl="1">
              <a:lnSpc>
                <a:spcPct val="90000"/>
              </a:lnSpc>
              <a:spcBef>
                <a:spcPts val="0"/>
              </a:spcBef>
            </a:pPr>
            <a:r>
              <a:rPr lang="en-US" sz="3400" dirty="0"/>
              <a:t>He was known by reputation to this thief and seeing and hearing Him in person had an impact</a:t>
            </a:r>
          </a:p>
          <a:p>
            <a:pPr lvl="1">
              <a:lnSpc>
                <a:spcPct val="90000"/>
              </a:lnSpc>
              <a:spcBef>
                <a:spcPts val="0"/>
              </a:spcBef>
            </a:pPr>
            <a:r>
              <a:rPr lang="en-US" sz="3400" dirty="0"/>
              <a:t>The thief was facing his own death, this may have also had an impact</a:t>
            </a:r>
          </a:p>
          <a:p>
            <a:pPr lvl="1">
              <a:lnSpc>
                <a:spcPct val="90000"/>
              </a:lnSpc>
              <a:spcBef>
                <a:spcPts val="0"/>
              </a:spcBef>
            </a:pPr>
            <a:r>
              <a:rPr lang="en-US" sz="3400" dirty="0"/>
              <a:t>In the Luke passage the thief is NOT seen as going to the cross already a believer.</a:t>
            </a:r>
          </a:p>
          <a:p>
            <a:pPr lvl="1">
              <a:lnSpc>
                <a:spcPct val="90000"/>
              </a:lnSpc>
              <a:spcBef>
                <a:spcPts val="0"/>
              </a:spcBef>
            </a:pPr>
            <a:endParaRPr lang="en-US" sz="3400" dirty="0"/>
          </a:p>
          <a:p>
            <a:pPr marL="0" indent="0">
              <a:lnSpc>
                <a:spcPct val="90000"/>
              </a:lnSpc>
              <a:buNone/>
            </a:pPr>
            <a:endParaRPr lang="en-US" sz="3400" dirty="0"/>
          </a:p>
          <a:p>
            <a:pPr marL="0" indent="0">
              <a:lnSpc>
                <a:spcPct val="90000"/>
              </a:lnSpc>
              <a:buNone/>
            </a:pPr>
            <a:endParaRPr lang="en-US" sz="3400" dirty="0"/>
          </a:p>
        </p:txBody>
      </p:sp>
    </p:spTree>
    <p:extLst>
      <p:ext uri="{BB962C8B-B14F-4D97-AF65-F5344CB8AC3E}">
        <p14:creationId xmlns:p14="http://schemas.microsoft.com/office/powerpoint/2010/main" val="261248382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#7 Did both criminals revile Jesus?</a:t>
            </a:r>
          </a:p>
        </p:txBody>
      </p:sp>
      <p:sp>
        <p:nvSpPr>
          <p:cNvPr id="3" name="Content Placeholder 2"/>
          <p:cNvSpPr>
            <a:spLocks noGrp="1"/>
          </p:cNvSpPr>
          <p:nvPr>
            <p:ph idx="1"/>
          </p:nvPr>
        </p:nvSpPr>
        <p:spPr>
          <a:xfrm>
            <a:off x="0" y="779228"/>
            <a:ext cx="12192000" cy="6078772"/>
          </a:xfrm>
        </p:spPr>
        <p:txBody>
          <a:bodyPr>
            <a:noAutofit/>
          </a:bodyPr>
          <a:lstStyle/>
          <a:p>
            <a:pPr>
              <a:lnSpc>
                <a:spcPct val="90000"/>
              </a:lnSpc>
              <a:spcBef>
                <a:spcPts val="0"/>
              </a:spcBef>
            </a:pPr>
            <a:r>
              <a:rPr lang="en-US" sz="3400" dirty="0"/>
              <a:t>Solution:</a:t>
            </a:r>
          </a:p>
          <a:p>
            <a:pPr lvl="1">
              <a:lnSpc>
                <a:spcPct val="90000"/>
              </a:lnSpc>
              <a:spcBef>
                <a:spcPts val="0"/>
              </a:spcBef>
            </a:pPr>
            <a:r>
              <a:rPr lang="en-US" sz="3400" dirty="0"/>
              <a:t>Jesus was on the cross for 3 hours</a:t>
            </a:r>
          </a:p>
          <a:p>
            <a:pPr lvl="1">
              <a:lnSpc>
                <a:spcPct val="90000"/>
              </a:lnSpc>
              <a:spcBef>
                <a:spcPts val="0"/>
              </a:spcBef>
            </a:pPr>
            <a:r>
              <a:rPr lang="en-US" sz="3400" dirty="0"/>
              <a:t>He was known by reputation to this thief and seeing and hearing Him in person had an impact</a:t>
            </a:r>
          </a:p>
          <a:p>
            <a:pPr lvl="1">
              <a:lnSpc>
                <a:spcPct val="90000"/>
              </a:lnSpc>
              <a:spcBef>
                <a:spcPts val="0"/>
              </a:spcBef>
            </a:pPr>
            <a:r>
              <a:rPr lang="en-US" sz="3400" dirty="0"/>
              <a:t>The thief was facing his own death, this may have also had an impact</a:t>
            </a:r>
          </a:p>
          <a:p>
            <a:pPr lvl="1">
              <a:lnSpc>
                <a:spcPct val="90000"/>
              </a:lnSpc>
              <a:spcBef>
                <a:spcPts val="0"/>
              </a:spcBef>
            </a:pPr>
            <a:r>
              <a:rPr lang="en-US" sz="3400" dirty="0"/>
              <a:t>In the Luke passage the thief is NOT seen as going to the cross already a believer.</a:t>
            </a:r>
          </a:p>
          <a:p>
            <a:pPr lvl="2">
              <a:lnSpc>
                <a:spcPct val="90000"/>
              </a:lnSpc>
              <a:spcBef>
                <a:spcPts val="0"/>
              </a:spcBef>
            </a:pPr>
            <a:r>
              <a:rPr lang="en-US" sz="3400" dirty="0"/>
              <a:t>He is converted on the cross</a:t>
            </a:r>
          </a:p>
          <a:p>
            <a:pPr lvl="1">
              <a:lnSpc>
                <a:spcPct val="90000"/>
              </a:lnSpc>
              <a:spcBef>
                <a:spcPts val="0"/>
              </a:spcBef>
            </a:pPr>
            <a:endParaRPr lang="en-US" sz="3400" dirty="0"/>
          </a:p>
          <a:p>
            <a:pPr lvl="1">
              <a:lnSpc>
                <a:spcPct val="90000"/>
              </a:lnSpc>
              <a:spcBef>
                <a:spcPts val="0"/>
              </a:spcBef>
            </a:pPr>
            <a:endParaRPr lang="en-US" sz="3400" dirty="0"/>
          </a:p>
          <a:p>
            <a:pPr marL="0" indent="0">
              <a:lnSpc>
                <a:spcPct val="90000"/>
              </a:lnSpc>
              <a:buNone/>
            </a:pPr>
            <a:endParaRPr lang="en-US" sz="3400" dirty="0"/>
          </a:p>
          <a:p>
            <a:pPr marL="0" indent="0">
              <a:lnSpc>
                <a:spcPct val="90000"/>
              </a:lnSpc>
              <a:buNone/>
            </a:pPr>
            <a:endParaRPr lang="en-US" sz="3400" dirty="0"/>
          </a:p>
        </p:txBody>
      </p:sp>
    </p:spTree>
    <p:extLst>
      <p:ext uri="{BB962C8B-B14F-4D97-AF65-F5344CB8AC3E}">
        <p14:creationId xmlns:p14="http://schemas.microsoft.com/office/powerpoint/2010/main" val="1732040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400" dirty="0"/>
              <a:t>#4 How long was Jesus in the tomb?</a:t>
            </a:r>
          </a:p>
          <a:p>
            <a:pPr marL="457200" lvl="1" indent="0">
              <a:lnSpc>
                <a:spcPct val="90000"/>
              </a:lnSpc>
              <a:buNone/>
            </a:pPr>
            <a:endParaRPr lang="en-US" sz="3600" dirty="0"/>
          </a:p>
        </p:txBody>
      </p:sp>
    </p:spTree>
    <p:extLst>
      <p:ext uri="{BB962C8B-B14F-4D97-AF65-F5344CB8AC3E}">
        <p14:creationId xmlns:p14="http://schemas.microsoft.com/office/powerpoint/2010/main" val="18433628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#7 Did both criminals revile Jesus?</a:t>
            </a:r>
          </a:p>
        </p:txBody>
      </p:sp>
      <p:sp>
        <p:nvSpPr>
          <p:cNvPr id="3" name="Content Placeholder 2"/>
          <p:cNvSpPr>
            <a:spLocks noGrp="1"/>
          </p:cNvSpPr>
          <p:nvPr>
            <p:ph idx="1"/>
          </p:nvPr>
        </p:nvSpPr>
        <p:spPr>
          <a:xfrm>
            <a:off x="0" y="779228"/>
            <a:ext cx="12192000" cy="6078772"/>
          </a:xfrm>
        </p:spPr>
        <p:txBody>
          <a:bodyPr>
            <a:noAutofit/>
          </a:bodyPr>
          <a:lstStyle/>
          <a:p>
            <a:pPr>
              <a:lnSpc>
                <a:spcPct val="90000"/>
              </a:lnSpc>
              <a:spcBef>
                <a:spcPts val="0"/>
              </a:spcBef>
            </a:pPr>
            <a:r>
              <a:rPr lang="en-US" sz="3400" dirty="0"/>
              <a:t>Solution:</a:t>
            </a:r>
          </a:p>
          <a:p>
            <a:pPr lvl="1">
              <a:lnSpc>
                <a:spcPct val="90000"/>
              </a:lnSpc>
              <a:spcBef>
                <a:spcPts val="0"/>
              </a:spcBef>
            </a:pPr>
            <a:r>
              <a:rPr lang="en-US" sz="3400" dirty="0"/>
              <a:t>Jesus was on the cross for 3 hours</a:t>
            </a:r>
          </a:p>
          <a:p>
            <a:pPr lvl="1">
              <a:lnSpc>
                <a:spcPct val="90000"/>
              </a:lnSpc>
              <a:spcBef>
                <a:spcPts val="0"/>
              </a:spcBef>
            </a:pPr>
            <a:r>
              <a:rPr lang="en-US" sz="3400" dirty="0"/>
              <a:t>He was known by reputation to this thief and seeing and hearing Him in person had an impact</a:t>
            </a:r>
          </a:p>
          <a:p>
            <a:pPr lvl="1">
              <a:lnSpc>
                <a:spcPct val="90000"/>
              </a:lnSpc>
              <a:spcBef>
                <a:spcPts val="0"/>
              </a:spcBef>
            </a:pPr>
            <a:r>
              <a:rPr lang="en-US" sz="3400" dirty="0"/>
              <a:t>The thief was facing his own death, this may have also had an impact</a:t>
            </a:r>
          </a:p>
          <a:p>
            <a:pPr lvl="1">
              <a:lnSpc>
                <a:spcPct val="90000"/>
              </a:lnSpc>
              <a:spcBef>
                <a:spcPts val="0"/>
              </a:spcBef>
            </a:pPr>
            <a:r>
              <a:rPr lang="en-US" sz="3400" dirty="0"/>
              <a:t>In the Luke passage the thief is NOT seen as going to the cross already a believer.</a:t>
            </a:r>
          </a:p>
          <a:p>
            <a:pPr lvl="2">
              <a:lnSpc>
                <a:spcPct val="90000"/>
              </a:lnSpc>
              <a:spcBef>
                <a:spcPts val="0"/>
              </a:spcBef>
            </a:pPr>
            <a:r>
              <a:rPr lang="en-US" sz="3400" dirty="0"/>
              <a:t>He is converted on the cross</a:t>
            </a:r>
          </a:p>
          <a:p>
            <a:pPr lvl="1">
              <a:lnSpc>
                <a:spcPct val="90000"/>
              </a:lnSpc>
              <a:spcBef>
                <a:spcPts val="0"/>
              </a:spcBef>
            </a:pPr>
            <a:r>
              <a:rPr lang="en-US" sz="3400" dirty="0"/>
              <a:t>This is all consistent with him reviling Jesus at an earlier point</a:t>
            </a:r>
          </a:p>
          <a:p>
            <a:pPr lvl="1">
              <a:lnSpc>
                <a:spcPct val="90000"/>
              </a:lnSpc>
              <a:spcBef>
                <a:spcPts val="0"/>
              </a:spcBef>
            </a:pPr>
            <a:endParaRPr lang="en-US" sz="3400" dirty="0"/>
          </a:p>
          <a:p>
            <a:pPr lvl="1">
              <a:lnSpc>
                <a:spcPct val="90000"/>
              </a:lnSpc>
              <a:spcBef>
                <a:spcPts val="0"/>
              </a:spcBef>
            </a:pPr>
            <a:endParaRPr lang="en-US" sz="3400" dirty="0"/>
          </a:p>
          <a:p>
            <a:pPr marL="0" indent="0">
              <a:lnSpc>
                <a:spcPct val="90000"/>
              </a:lnSpc>
              <a:buNone/>
            </a:pPr>
            <a:endParaRPr lang="en-US" sz="3400" dirty="0"/>
          </a:p>
          <a:p>
            <a:pPr marL="0" indent="0">
              <a:lnSpc>
                <a:spcPct val="90000"/>
              </a:lnSpc>
              <a:buNone/>
            </a:pPr>
            <a:endParaRPr lang="en-US" sz="3400" dirty="0"/>
          </a:p>
        </p:txBody>
      </p:sp>
    </p:spTree>
    <p:extLst>
      <p:ext uri="{BB962C8B-B14F-4D97-AF65-F5344CB8AC3E}">
        <p14:creationId xmlns:p14="http://schemas.microsoft.com/office/powerpoint/2010/main" val="3028256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marL="457200" lvl="1" indent="0">
              <a:lnSpc>
                <a:spcPct val="80000"/>
              </a:lnSpc>
              <a:spcBef>
                <a:spcPts val="0"/>
              </a:spcBef>
              <a:buNone/>
            </a:pPr>
            <a:r>
              <a:rPr lang="en-US" sz="3600" dirty="0"/>
              <a:t> </a:t>
            </a:r>
          </a:p>
        </p:txBody>
      </p:sp>
    </p:spTree>
    <p:extLst>
      <p:ext uri="{BB962C8B-B14F-4D97-AF65-F5344CB8AC3E}">
        <p14:creationId xmlns:p14="http://schemas.microsoft.com/office/powerpoint/2010/main" val="381564194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a:lnSpc>
                <a:spcPct val="80000"/>
              </a:lnSpc>
              <a:spcBef>
                <a:spcPts val="0"/>
              </a:spcBef>
            </a:pPr>
            <a:endParaRPr lang="en-US" sz="3400" dirty="0"/>
          </a:p>
          <a:p>
            <a:pPr lvl="1">
              <a:lnSpc>
                <a:spcPct val="80000"/>
              </a:lnSpc>
              <a:spcBef>
                <a:spcPts val="0"/>
              </a:spcBef>
            </a:pPr>
            <a:endParaRPr lang="en-US" sz="3600" dirty="0"/>
          </a:p>
        </p:txBody>
      </p:sp>
    </p:spTree>
    <p:extLst>
      <p:ext uri="{BB962C8B-B14F-4D97-AF65-F5344CB8AC3E}">
        <p14:creationId xmlns:p14="http://schemas.microsoft.com/office/powerpoint/2010/main" val="1723374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r>
              <a:rPr lang="en-US" sz="3400" i="1" dirty="0"/>
              <a:t>Matthew 28:1 (NKJV) Now after the Sabbath, as the first day of the week began to dawn, Mary Magdalene and the other Mary came to see the tomb.</a:t>
            </a:r>
          </a:p>
          <a:p>
            <a:pPr marL="0" indent="0">
              <a:lnSpc>
                <a:spcPct val="80000"/>
              </a:lnSpc>
              <a:spcBef>
                <a:spcPts val="0"/>
              </a:spcBef>
              <a:buNone/>
            </a:pPr>
            <a:endParaRPr lang="en-US" sz="3400" dirty="0"/>
          </a:p>
          <a:p>
            <a:pPr>
              <a:lnSpc>
                <a:spcPct val="80000"/>
              </a:lnSpc>
              <a:spcBef>
                <a:spcPts val="0"/>
              </a:spcBef>
            </a:pPr>
            <a:endParaRPr lang="en-US" sz="3400" dirty="0"/>
          </a:p>
          <a:p>
            <a:pPr lvl="1">
              <a:lnSpc>
                <a:spcPct val="80000"/>
              </a:lnSpc>
              <a:spcBef>
                <a:spcPts val="0"/>
              </a:spcBef>
            </a:pPr>
            <a:endParaRPr lang="en-US" sz="3600" dirty="0"/>
          </a:p>
        </p:txBody>
      </p:sp>
    </p:spTree>
    <p:extLst>
      <p:ext uri="{BB962C8B-B14F-4D97-AF65-F5344CB8AC3E}">
        <p14:creationId xmlns:p14="http://schemas.microsoft.com/office/powerpoint/2010/main" val="12336706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82886029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r>
              <a:rPr lang="en-US" sz="3400" i="1" dirty="0"/>
              <a:t>Mark 16:1 (NKJV) Now when the Sabbath was past, Mary Magdalene, Mary the mother of James, and Salome bought spices, that they might come and anoint Him.</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2650781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a:lnSpc>
                <a:spcPct val="80000"/>
              </a:lnSpc>
              <a:spcBef>
                <a:spcPts val="0"/>
              </a:spcBef>
            </a:pPr>
            <a:r>
              <a:rPr lang="en-US" sz="3400" dirty="0"/>
              <a:t>Mary Magdalene, Joanna, Mary the mother of James and “other women” (at least five) – Luke 23:55-24:1, 24:10</a:t>
            </a:r>
          </a:p>
          <a:p>
            <a:pPr>
              <a:lnSpc>
                <a:spcPct val="80000"/>
              </a:lnSpc>
              <a:spcBef>
                <a:spcPts val="0"/>
              </a:spcBef>
            </a:pPr>
            <a:endParaRPr lang="en-US" sz="3400" dirty="0"/>
          </a:p>
          <a:p>
            <a:pPr>
              <a:lnSpc>
                <a:spcPct val="80000"/>
              </a:lnSpc>
              <a:spcBef>
                <a:spcPts val="0"/>
              </a:spcBef>
            </a:pPr>
            <a:endParaRPr lang="en-US" sz="3400" dirty="0"/>
          </a:p>
          <a:p>
            <a:pPr marL="0" indent="0">
              <a:lnSpc>
                <a:spcPct val="80000"/>
              </a:lnSpc>
              <a:spcBef>
                <a:spcPts val="0"/>
              </a:spcBef>
              <a:buNone/>
            </a:pPr>
            <a:endParaRPr lang="en-US" sz="3400" i="1" dirty="0"/>
          </a:p>
          <a:p>
            <a:pPr lvl="1">
              <a:lnSpc>
                <a:spcPct val="80000"/>
              </a:lnSpc>
              <a:spcBef>
                <a:spcPts val="0"/>
              </a:spcBef>
            </a:pPr>
            <a:endParaRPr lang="en-US" sz="3600" dirty="0"/>
          </a:p>
        </p:txBody>
      </p:sp>
    </p:spTree>
    <p:extLst>
      <p:ext uri="{BB962C8B-B14F-4D97-AF65-F5344CB8AC3E}">
        <p14:creationId xmlns:p14="http://schemas.microsoft.com/office/powerpoint/2010/main" val="57354484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a:lnSpc>
                <a:spcPct val="80000"/>
              </a:lnSpc>
              <a:spcBef>
                <a:spcPts val="0"/>
              </a:spcBef>
            </a:pPr>
            <a:r>
              <a:rPr lang="en-US" sz="3400" dirty="0"/>
              <a:t>Mary Magdalene, Joanna, Mary the mother of James and “other women” (at least five) – Luke 23:55-24:1, 24:10</a:t>
            </a:r>
          </a:p>
          <a:p>
            <a:pPr>
              <a:lnSpc>
                <a:spcPct val="80000"/>
              </a:lnSpc>
              <a:spcBef>
                <a:spcPts val="0"/>
              </a:spcBef>
            </a:pPr>
            <a:endParaRPr lang="en-US" sz="3400" dirty="0"/>
          </a:p>
          <a:p>
            <a:pPr>
              <a:lnSpc>
                <a:spcPct val="80000"/>
              </a:lnSpc>
              <a:spcBef>
                <a:spcPts val="0"/>
              </a:spcBef>
            </a:pPr>
            <a:endParaRPr lang="en-US" sz="3400" dirty="0"/>
          </a:p>
          <a:p>
            <a:pPr marL="0" indent="0">
              <a:lnSpc>
                <a:spcPct val="80000"/>
              </a:lnSpc>
              <a:spcBef>
                <a:spcPts val="0"/>
              </a:spcBef>
              <a:buNone/>
            </a:pPr>
            <a:r>
              <a:rPr lang="en-US" sz="3400" i="1" dirty="0"/>
              <a:t>Luke 24:10 (NKJV) It was Mary Magdalene, Joanna, Mary the mother of James, and the other women with them, who told these things to the apostles.</a:t>
            </a:r>
          </a:p>
          <a:p>
            <a:pPr marL="0" indent="0">
              <a:lnSpc>
                <a:spcPct val="80000"/>
              </a:lnSpc>
              <a:spcBef>
                <a:spcPts val="0"/>
              </a:spcBef>
              <a:buNone/>
            </a:pPr>
            <a:endParaRPr lang="en-US" sz="3400" i="1" dirty="0"/>
          </a:p>
          <a:p>
            <a:pPr lvl="1">
              <a:lnSpc>
                <a:spcPct val="80000"/>
              </a:lnSpc>
              <a:spcBef>
                <a:spcPts val="0"/>
              </a:spcBef>
            </a:pPr>
            <a:endParaRPr lang="en-US" sz="3600" dirty="0"/>
          </a:p>
        </p:txBody>
      </p:sp>
    </p:spTree>
    <p:extLst>
      <p:ext uri="{BB962C8B-B14F-4D97-AF65-F5344CB8AC3E}">
        <p14:creationId xmlns:p14="http://schemas.microsoft.com/office/powerpoint/2010/main" val="291745873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a:lnSpc>
                <a:spcPct val="80000"/>
              </a:lnSpc>
              <a:spcBef>
                <a:spcPts val="0"/>
              </a:spcBef>
            </a:pPr>
            <a:r>
              <a:rPr lang="en-US" sz="3400" dirty="0"/>
              <a:t>Mary Magdalene, Joanna, Mary the mother of James and “other women” (at least five) – Luke 23:55-24:1, 24:10</a:t>
            </a:r>
          </a:p>
          <a:p>
            <a:pPr>
              <a:lnSpc>
                <a:spcPct val="80000"/>
              </a:lnSpc>
              <a:spcBef>
                <a:spcPts val="0"/>
              </a:spcBef>
            </a:pPr>
            <a:r>
              <a:rPr lang="en-US" sz="3400" dirty="0"/>
              <a:t>Mary Magdalene only (one) – John 20:1</a:t>
            </a:r>
          </a:p>
          <a:p>
            <a:pPr marL="0" indent="0">
              <a:lnSpc>
                <a:spcPct val="80000"/>
              </a:lnSpc>
              <a:spcBef>
                <a:spcPts val="0"/>
              </a:spcBef>
              <a:buNone/>
            </a:pPr>
            <a:endParaRPr lang="en-US" sz="3600" dirty="0"/>
          </a:p>
          <a:p>
            <a:pPr marL="0" indent="0">
              <a:lnSpc>
                <a:spcPct val="80000"/>
              </a:lnSpc>
              <a:spcBef>
                <a:spcPts val="0"/>
              </a:spcBef>
              <a:buNone/>
            </a:pPr>
            <a:endParaRPr lang="en-US" sz="36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63909837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a:lnSpc>
                <a:spcPct val="80000"/>
              </a:lnSpc>
              <a:spcBef>
                <a:spcPts val="0"/>
              </a:spcBef>
            </a:pPr>
            <a:r>
              <a:rPr lang="en-US" sz="3400" dirty="0"/>
              <a:t>Mary Magdalene, Joanna, Mary the mother of James and “other women” (at least five) – Luke 23:55-24:1, 24:10</a:t>
            </a:r>
          </a:p>
          <a:p>
            <a:pPr>
              <a:lnSpc>
                <a:spcPct val="80000"/>
              </a:lnSpc>
              <a:spcBef>
                <a:spcPts val="0"/>
              </a:spcBef>
            </a:pPr>
            <a:r>
              <a:rPr lang="en-US" sz="3400" dirty="0"/>
              <a:t>Mary Magdalene only (one) – John 20:1</a:t>
            </a:r>
          </a:p>
          <a:p>
            <a:pPr marL="0" indent="0">
              <a:lnSpc>
                <a:spcPct val="80000"/>
              </a:lnSpc>
              <a:spcBef>
                <a:spcPts val="0"/>
              </a:spcBef>
              <a:buNone/>
            </a:pPr>
            <a:endParaRPr lang="en-US" sz="3600" dirty="0"/>
          </a:p>
          <a:p>
            <a:pPr marL="0" indent="0">
              <a:lnSpc>
                <a:spcPct val="80000"/>
              </a:lnSpc>
              <a:spcBef>
                <a:spcPts val="0"/>
              </a:spcBef>
              <a:buNone/>
            </a:pPr>
            <a:endParaRPr lang="en-US" sz="3600" dirty="0"/>
          </a:p>
          <a:p>
            <a:pPr marL="0" indent="0">
              <a:lnSpc>
                <a:spcPct val="80000"/>
              </a:lnSpc>
              <a:spcBef>
                <a:spcPts val="0"/>
              </a:spcBef>
              <a:buNone/>
            </a:pPr>
            <a:r>
              <a:rPr lang="en-US" sz="3400" i="1" dirty="0"/>
              <a:t>John 20:1 (NKJV) Now the first day of the week Mary Magdalene went to the tomb early, while it was still dark, and saw that the stone had been taken away from the tomb.</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797151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400" dirty="0"/>
              <a:t>#4 How long was Jesus in the tomb?</a:t>
            </a:r>
          </a:p>
          <a:p>
            <a:pPr lvl="1">
              <a:lnSpc>
                <a:spcPct val="90000"/>
              </a:lnSpc>
            </a:pPr>
            <a:r>
              <a:rPr lang="en-US" sz="3400" dirty="0"/>
              <a:t>3 days and three nights – Matt 12:40</a:t>
            </a:r>
          </a:p>
          <a:p>
            <a:pPr marL="0" indent="0">
              <a:lnSpc>
                <a:spcPct val="90000"/>
              </a:lnSpc>
              <a:buNone/>
            </a:pPr>
            <a:endParaRPr lang="en-US" sz="3600" dirty="0"/>
          </a:p>
        </p:txBody>
      </p:sp>
    </p:spTree>
    <p:extLst>
      <p:ext uri="{BB962C8B-B14F-4D97-AF65-F5344CB8AC3E}">
        <p14:creationId xmlns:p14="http://schemas.microsoft.com/office/powerpoint/2010/main" val="261146802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a:lnSpc>
                <a:spcPct val="80000"/>
              </a:lnSpc>
              <a:spcBef>
                <a:spcPts val="0"/>
              </a:spcBef>
            </a:pPr>
            <a:r>
              <a:rPr lang="en-US" sz="3400" dirty="0"/>
              <a:t>Mary Magdalene, Joanna, Mary the mother of James and “other women” (at least five) – Luke 23:55-24:1, 24:10</a:t>
            </a:r>
          </a:p>
          <a:p>
            <a:pPr>
              <a:lnSpc>
                <a:spcPct val="80000"/>
              </a:lnSpc>
              <a:spcBef>
                <a:spcPts val="0"/>
              </a:spcBef>
            </a:pPr>
            <a:r>
              <a:rPr lang="en-US" sz="3400" dirty="0"/>
              <a:t>Mary Magdalene only (one) – John 20:1</a:t>
            </a:r>
          </a:p>
          <a:p>
            <a:pPr>
              <a:lnSpc>
                <a:spcPct val="80000"/>
              </a:lnSpc>
              <a:spcBef>
                <a:spcPts val="0"/>
              </a:spcBef>
            </a:pPr>
            <a:r>
              <a:rPr lang="en-US" sz="3400" dirty="0"/>
              <a:t>Solution:</a:t>
            </a:r>
          </a:p>
          <a:p>
            <a:pPr marL="0" indent="0">
              <a:lnSpc>
                <a:spcPct val="80000"/>
              </a:lnSpc>
              <a:spcBef>
                <a:spcPts val="0"/>
              </a:spcBef>
              <a:buNone/>
            </a:pPr>
            <a:endParaRPr lang="en-US" sz="36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160751613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a:lnSpc>
                <a:spcPct val="80000"/>
              </a:lnSpc>
              <a:spcBef>
                <a:spcPts val="0"/>
              </a:spcBef>
            </a:pPr>
            <a:r>
              <a:rPr lang="en-US" sz="3400" dirty="0"/>
              <a:t>Mary Magdalene, Joanna, Mary the mother of James and “other women” (at least five) – Luke 23:55-24:1, 24:10</a:t>
            </a:r>
          </a:p>
          <a:p>
            <a:pPr>
              <a:lnSpc>
                <a:spcPct val="80000"/>
              </a:lnSpc>
              <a:spcBef>
                <a:spcPts val="0"/>
              </a:spcBef>
            </a:pPr>
            <a:r>
              <a:rPr lang="en-US" sz="3400" dirty="0"/>
              <a:t>Mary Magdalene only (one) – John 20:1</a:t>
            </a:r>
          </a:p>
          <a:p>
            <a:pPr>
              <a:lnSpc>
                <a:spcPct val="80000"/>
              </a:lnSpc>
              <a:spcBef>
                <a:spcPts val="0"/>
              </a:spcBef>
            </a:pPr>
            <a:r>
              <a:rPr lang="en-US" sz="3400" dirty="0"/>
              <a:t>Solution:</a:t>
            </a:r>
          </a:p>
          <a:p>
            <a:pPr lvl="1">
              <a:lnSpc>
                <a:spcPct val="80000"/>
              </a:lnSpc>
              <a:spcBef>
                <a:spcPts val="0"/>
              </a:spcBef>
            </a:pPr>
            <a:r>
              <a:rPr lang="en-US" sz="3400" dirty="0"/>
              <a:t>All of the above is true</a:t>
            </a:r>
          </a:p>
        </p:txBody>
      </p:sp>
    </p:spTree>
    <p:extLst>
      <p:ext uri="{BB962C8B-B14F-4D97-AF65-F5344CB8AC3E}">
        <p14:creationId xmlns:p14="http://schemas.microsoft.com/office/powerpoint/2010/main" val="383148149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a:lnSpc>
                <a:spcPct val="80000"/>
              </a:lnSpc>
              <a:spcBef>
                <a:spcPts val="0"/>
              </a:spcBef>
            </a:pPr>
            <a:r>
              <a:rPr lang="en-US" sz="3400" dirty="0"/>
              <a:t>Mary Magdalene, Joanna, Mary the mother of James and “other women” (at least five) – Luke 23:55-24:1, 24:10</a:t>
            </a:r>
          </a:p>
          <a:p>
            <a:pPr>
              <a:lnSpc>
                <a:spcPct val="80000"/>
              </a:lnSpc>
              <a:spcBef>
                <a:spcPts val="0"/>
              </a:spcBef>
            </a:pPr>
            <a:r>
              <a:rPr lang="en-US" sz="3400" dirty="0"/>
              <a:t>Mary Magdalene only (one) – John 20:1</a:t>
            </a:r>
          </a:p>
          <a:p>
            <a:pPr>
              <a:lnSpc>
                <a:spcPct val="80000"/>
              </a:lnSpc>
              <a:spcBef>
                <a:spcPts val="0"/>
              </a:spcBef>
            </a:pPr>
            <a:r>
              <a:rPr lang="en-US" sz="3400" dirty="0"/>
              <a:t>Solution:</a:t>
            </a:r>
          </a:p>
          <a:p>
            <a:pPr lvl="1">
              <a:lnSpc>
                <a:spcPct val="80000"/>
              </a:lnSpc>
              <a:spcBef>
                <a:spcPts val="0"/>
              </a:spcBef>
            </a:pPr>
            <a:r>
              <a:rPr lang="en-US" sz="3400" dirty="0"/>
              <a:t>All of the above is true</a:t>
            </a:r>
          </a:p>
          <a:p>
            <a:pPr lvl="1">
              <a:lnSpc>
                <a:spcPct val="80000"/>
              </a:lnSpc>
              <a:spcBef>
                <a:spcPts val="0"/>
              </a:spcBef>
            </a:pPr>
            <a:r>
              <a:rPr lang="en-US" sz="3400" dirty="0"/>
              <a:t>How so? </a:t>
            </a:r>
          </a:p>
          <a:p>
            <a:pPr marL="0" indent="0">
              <a:lnSpc>
                <a:spcPct val="80000"/>
              </a:lnSpc>
              <a:spcBef>
                <a:spcPts val="0"/>
              </a:spcBef>
              <a:buNone/>
            </a:pPr>
            <a:endParaRPr lang="en-US" sz="36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48899975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a:lnSpc>
                <a:spcPct val="80000"/>
              </a:lnSpc>
              <a:spcBef>
                <a:spcPts val="0"/>
              </a:spcBef>
            </a:pPr>
            <a:r>
              <a:rPr lang="en-US" sz="3400" dirty="0"/>
              <a:t>Mary Magdalene, Joanna, Mary the mother of James and “other women” (at least five) – Luke 23:55-24:1, 24:10</a:t>
            </a:r>
          </a:p>
          <a:p>
            <a:pPr>
              <a:lnSpc>
                <a:spcPct val="80000"/>
              </a:lnSpc>
              <a:spcBef>
                <a:spcPts val="0"/>
              </a:spcBef>
            </a:pPr>
            <a:r>
              <a:rPr lang="en-US" sz="3400" dirty="0"/>
              <a:t>Mary Magdalene only (one) – John 20:1</a:t>
            </a:r>
          </a:p>
          <a:p>
            <a:pPr>
              <a:lnSpc>
                <a:spcPct val="80000"/>
              </a:lnSpc>
              <a:spcBef>
                <a:spcPts val="0"/>
              </a:spcBef>
            </a:pPr>
            <a:r>
              <a:rPr lang="en-US" sz="3400" dirty="0"/>
              <a:t>Solution:</a:t>
            </a:r>
          </a:p>
          <a:p>
            <a:pPr lvl="1">
              <a:lnSpc>
                <a:spcPct val="80000"/>
              </a:lnSpc>
              <a:spcBef>
                <a:spcPts val="0"/>
              </a:spcBef>
            </a:pPr>
            <a:r>
              <a:rPr lang="en-US" sz="3400" dirty="0"/>
              <a:t>All of the above is true</a:t>
            </a:r>
          </a:p>
          <a:p>
            <a:pPr lvl="1">
              <a:lnSpc>
                <a:spcPct val="80000"/>
              </a:lnSpc>
              <a:spcBef>
                <a:spcPts val="0"/>
              </a:spcBef>
            </a:pPr>
            <a:r>
              <a:rPr lang="en-US" sz="3400" dirty="0"/>
              <a:t>How so? </a:t>
            </a:r>
          </a:p>
          <a:p>
            <a:pPr lvl="2">
              <a:lnSpc>
                <a:spcPct val="80000"/>
              </a:lnSpc>
              <a:spcBef>
                <a:spcPts val="0"/>
              </a:spcBef>
            </a:pPr>
            <a:r>
              <a:rPr lang="en-US" sz="3400" dirty="0"/>
              <a:t>Though the infidels.org says “Mary Magdalene only” it’s not what the passage says.</a:t>
            </a:r>
          </a:p>
          <a:p>
            <a:pPr marL="0" indent="0">
              <a:lnSpc>
                <a:spcPct val="80000"/>
              </a:lnSpc>
              <a:spcBef>
                <a:spcPts val="0"/>
              </a:spcBef>
              <a:buNone/>
            </a:pPr>
            <a:endParaRPr lang="en-US" sz="3600" dirty="0"/>
          </a:p>
          <a:p>
            <a:pPr marL="0" indent="0">
              <a:lnSpc>
                <a:spcPct val="80000"/>
              </a:lnSpc>
              <a:spcBef>
                <a:spcPts val="0"/>
              </a:spcBef>
              <a:buNone/>
            </a:pPr>
            <a:endParaRPr lang="en-US" sz="36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60238417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a:lnSpc>
                <a:spcPct val="80000"/>
              </a:lnSpc>
              <a:spcBef>
                <a:spcPts val="0"/>
              </a:spcBef>
            </a:pPr>
            <a:r>
              <a:rPr lang="en-US" sz="3400" dirty="0"/>
              <a:t>Mary Magdalene, Joanna, Mary the mother of James and “other women” (at least five) – Luke 23:55-24:1, 24:10</a:t>
            </a:r>
          </a:p>
          <a:p>
            <a:pPr>
              <a:lnSpc>
                <a:spcPct val="80000"/>
              </a:lnSpc>
              <a:spcBef>
                <a:spcPts val="0"/>
              </a:spcBef>
            </a:pPr>
            <a:r>
              <a:rPr lang="en-US" sz="3400" dirty="0"/>
              <a:t>Mary Magdalene </a:t>
            </a:r>
            <a:r>
              <a:rPr lang="en-US" sz="3400" strike="sngStrike" dirty="0"/>
              <a:t>only</a:t>
            </a:r>
            <a:r>
              <a:rPr lang="en-US" sz="3400" dirty="0"/>
              <a:t> (one) – John 20:1</a:t>
            </a:r>
          </a:p>
          <a:p>
            <a:pPr>
              <a:lnSpc>
                <a:spcPct val="80000"/>
              </a:lnSpc>
              <a:spcBef>
                <a:spcPts val="0"/>
              </a:spcBef>
            </a:pPr>
            <a:r>
              <a:rPr lang="en-US" sz="3400" dirty="0"/>
              <a:t>Solution:</a:t>
            </a:r>
          </a:p>
          <a:p>
            <a:pPr lvl="1">
              <a:lnSpc>
                <a:spcPct val="80000"/>
              </a:lnSpc>
              <a:spcBef>
                <a:spcPts val="0"/>
              </a:spcBef>
            </a:pPr>
            <a:r>
              <a:rPr lang="en-US" sz="3400" dirty="0"/>
              <a:t>All of the above is true</a:t>
            </a:r>
          </a:p>
          <a:p>
            <a:pPr lvl="1">
              <a:lnSpc>
                <a:spcPct val="80000"/>
              </a:lnSpc>
              <a:spcBef>
                <a:spcPts val="0"/>
              </a:spcBef>
            </a:pPr>
            <a:r>
              <a:rPr lang="en-US" sz="3400" dirty="0"/>
              <a:t>How so? </a:t>
            </a:r>
          </a:p>
          <a:p>
            <a:pPr lvl="2">
              <a:lnSpc>
                <a:spcPct val="80000"/>
              </a:lnSpc>
              <a:spcBef>
                <a:spcPts val="0"/>
              </a:spcBef>
            </a:pPr>
            <a:r>
              <a:rPr lang="en-US" sz="3400" dirty="0"/>
              <a:t>Though the infidels.org says “Mary Magdalene only” it’s not what the passage says.</a:t>
            </a:r>
          </a:p>
          <a:p>
            <a:pPr marL="0" indent="0">
              <a:lnSpc>
                <a:spcPct val="80000"/>
              </a:lnSpc>
              <a:spcBef>
                <a:spcPts val="0"/>
              </a:spcBef>
              <a:buNone/>
            </a:pPr>
            <a:endParaRPr lang="en-US" sz="3600" dirty="0"/>
          </a:p>
          <a:p>
            <a:pPr marL="0" indent="0">
              <a:lnSpc>
                <a:spcPct val="80000"/>
              </a:lnSpc>
              <a:spcBef>
                <a:spcPts val="0"/>
              </a:spcBef>
              <a:buNone/>
            </a:pPr>
            <a:endParaRPr lang="en-US" sz="36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382868459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a:lnSpc>
                <a:spcPct val="80000"/>
              </a:lnSpc>
              <a:spcBef>
                <a:spcPts val="0"/>
              </a:spcBef>
            </a:pPr>
            <a:r>
              <a:rPr lang="en-US" sz="3400" dirty="0"/>
              <a:t>Mary Magdalene, Joanna, Mary the mother of James and “other women” (at least five) – Luke 23:55-24:1, 24:10</a:t>
            </a:r>
          </a:p>
          <a:p>
            <a:pPr>
              <a:lnSpc>
                <a:spcPct val="80000"/>
              </a:lnSpc>
              <a:spcBef>
                <a:spcPts val="0"/>
              </a:spcBef>
            </a:pPr>
            <a:r>
              <a:rPr lang="en-US" sz="3400" dirty="0"/>
              <a:t>Mary Magdalene </a:t>
            </a:r>
            <a:r>
              <a:rPr lang="en-US" sz="3400" strike="sngStrike" dirty="0"/>
              <a:t>only</a:t>
            </a:r>
            <a:r>
              <a:rPr lang="en-US" sz="3400" dirty="0"/>
              <a:t> (one) – John 20:1</a:t>
            </a:r>
          </a:p>
          <a:p>
            <a:pPr>
              <a:lnSpc>
                <a:spcPct val="80000"/>
              </a:lnSpc>
              <a:spcBef>
                <a:spcPts val="0"/>
              </a:spcBef>
            </a:pPr>
            <a:r>
              <a:rPr lang="en-US" sz="3400" dirty="0"/>
              <a:t>Solution:</a:t>
            </a:r>
          </a:p>
          <a:p>
            <a:pPr lvl="1">
              <a:lnSpc>
                <a:spcPct val="80000"/>
              </a:lnSpc>
              <a:spcBef>
                <a:spcPts val="0"/>
              </a:spcBef>
            </a:pPr>
            <a:r>
              <a:rPr lang="en-US" sz="3400" dirty="0"/>
              <a:t>All of the above is true</a:t>
            </a:r>
          </a:p>
          <a:p>
            <a:pPr lvl="1">
              <a:lnSpc>
                <a:spcPct val="80000"/>
              </a:lnSpc>
              <a:spcBef>
                <a:spcPts val="0"/>
              </a:spcBef>
            </a:pPr>
            <a:r>
              <a:rPr lang="en-US" sz="3400" dirty="0"/>
              <a:t>How so? </a:t>
            </a:r>
          </a:p>
          <a:p>
            <a:pPr lvl="2">
              <a:lnSpc>
                <a:spcPct val="80000"/>
              </a:lnSpc>
              <a:spcBef>
                <a:spcPts val="0"/>
              </a:spcBef>
            </a:pPr>
            <a:r>
              <a:rPr lang="en-US" sz="3400" dirty="0"/>
              <a:t>Though the infidels.org says “Mary Magdalene only” it’s not what the passage says.</a:t>
            </a:r>
          </a:p>
          <a:p>
            <a:pPr lvl="1">
              <a:lnSpc>
                <a:spcPct val="80000"/>
              </a:lnSpc>
              <a:spcBef>
                <a:spcPts val="0"/>
              </a:spcBef>
            </a:pPr>
            <a:r>
              <a:rPr lang="en-US" sz="3400" dirty="0"/>
              <a:t>All together we have</a:t>
            </a:r>
          </a:p>
          <a:p>
            <a:pPr lvl="1">
              <a:lnSpc>
                <a:spcPct val="80000"/>
              </a:lnSpc>
              <a:spcBef>
                <a:spcPts val="0"/>
              </a:spcBef>
            </a:pPr>
            <a:endParaRPr lang="en-US" sz="3400" dirty="0"/>
          </a:p>
          <a:p>
            <a:pPr marL="0" indent="0">
              <a:lnSpc>
                <a:spcPct val="80000"/>
              </a:lnSpc>
              <a:spcBef>
                <a:spcPts val="0"/>
              </a:spcBef>
              <a:buNone/>
            </a:pPr>
            <a:endParaRPr lang="en-US" sz="3600" dirty="0"/>
          </a:p>
          <a:p>
            <a:pPr marL="0" indent="0">
              <a:lnSpc>
                <a:spcPct val="80000"/>
              </a:lnSpc>
              <a:spcBef>
                <a:spcPts val="0"/>
              </a:spcBef>
              <a:buNone/>
            </a:pPr>
            <a:endParaRPr lang="en-US" sz="36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17087930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#8 Who visited the Tomb first?</a:t>
            </a:r>
          </a:p>
        </p:txBody>
      </p:sp>
      <p:sp>
        <p:nvSpPr>
          <p:cNvPr id="3" name="Content Placeholder 2"/>
          <p:cNvSpPr>
            <a:spLocks noGrp="1"/>
          </p:cNvSpPr>
          <p:nvPr>
            <p:ph idx="1"/>
          </p:nvPr>
        </p:nvSpPr>
        <p:spPr>
          <a:xfrm>
            <a:off x="83975" y="606490"/>
            <a:ext cx="11971175" cy="6251510"/>
          </a:xfrm>
        </p:spPr>
        <p:txBody>
          <a:bodyPr>
            <a:normAutofit/>
          </a:bodyPr>
          <a:lstStyle/>
          <a:p>
            <a:pPr>
              <a:lnSpc>
                <a:spcPct val="80000"/>
              </a:lnSpc>
              <a:spcBef>
                <a:spcPts val="0"/>
              </a:spcBef>
            </a:pPr>
            <a:r>
              <a:rPr lang="en-US" sz="3400" dirty="0"/>
              <a:t>Mary Magdalene and the other Mary (two) – Matt 28:1</a:t>
            </a:r>
          </a:p>
          <a:p>
            <a:pPr>
              <a:lnSpc>
                <a:spcPct val="80000"/>
              </a:lnSpc>
              <a:spcBef>
                <a:spcPts val="0"/>
              </a:spcBef>
            </a:pPr>
            <a:r>
              <a:rPr lang="en-US" sz="3400" dirty="0"/>
              <a:t>Both of them and Salome (three) – Mark 16:1</a:t>
            </a:r>
          </a:p>
          <a:p>
            <a:pPr>
              <a:lnSpc>
                <a:spcPct val="80000"/>
              </a:lnSpc>
              <a:spcBef>
                <a:spcPts val="0"/>
              </a:spcBef>
            </a:pPr>
            <a:r>
              <a:rPr lang="en-US" sz="3400" dirty="0"/>
              <a:t>Mary Magdalene, Joanna, Mary the mother of James and “other women” (at least five) – Luke 23:55-24:1, 24:10</a:t>
            </a:r>
          </a:p>
          <a:p>
            <a:pPr>
              <a:lnSpc>
                <a:spcPct val="80000"/>
              </a:lnSpc>
              <a:spcBef>
                <a:spcPts val="0"/>
              </a:spcBef>
            </a:pPr>
            <a:r>
              <a:rPr lang="en-US" sz="3400" dirty="0"/>
              <a:t>Mary Magdalene </a:t>
            </a:r>
            <a:r>
              <a:rPr lang="en-US" sz="3400" strike="sngStrike" dirty="0"/>
              <a:t>only</a:t>
            </a:r>
            <a:r>
              <a:rPr lang="en-US" sz="3400" dirty="0"/>
              <a:t> (one) – John 20:1</a:t>
            </a:r>
          </a:p>
          <a:p>
            <a:pPr>
              <a:lnSpc>
                <a:spcPct val="80000"/>
              </a:lnSpc>
              <a:spcBef>
                <a:spcPts val="0"/>
              </a:spcBef>
            </a:pPr>
            <a:r>
              <a:rPr lang="en-US" sz="3400" dirty="0"/>
              <a:t>Solution:</a:t>
            </a:r>
          </a:p>
          <a:p>
            <a:pPr lvl="1">
              <a:lnSpc>
                <a:spcPct val="80000"/>
              </a:lnSpc>
              <a:spcBef>
                <a:spcPts val="0"/>
              </a:spcBef>
            </a:pPr>
            <a:r>
              <a:rPr lang="en-US" sz="3400" dirty="0"/>
              <a:t>All of the above is true</a:t>
            </a:r>
          </a:p>
          <a:p>
            <a:pPr lvl="1">
              <a:lnSpc>
                <a:spcPct val="80000"/>
              </a:lnSpc>
              <a:spcBef>
                <a:spcPts val="0"/>
              </a:spcBef>
            </a:pPr>
            <a:r>
              <a:rPr lang="en-US" sz="3400" dirty="0"/>
              <a:t>How so? </a:t>
            </a:r>
          </a:p>
          <a:p>
            <a:pPr lvl="2">
              <a:lnSpc>
                <a:spcPct val="80000"/>
              </a:lnSpc>
              <a:spcBef>
                <a:spcPts val="0"/>
              </a:spcBef>
            </a:pPr>
            <a:r>
              <a:rPr lang="en-US" sz="3400" dirty="0"/>
              <a:t>Though the infidels.org says “Mary Magdalene only” it’s not what the passage says.</a:t>
            </a:r>
          </a:p>
          <a:p>
            <a:pPr lvl="1">
              <a:lnSpc>
                <a:spcPct val="80000"/>
              </a:lnSpc>
              <a:spcBef>
                <a:spcPts val="0"/>
              </a:spcBef>
            </a:pPr>
            <a:r>
              <a:rPr lang="en-US" sz="3400" dirty="0"/>
              <a:t>All together we have</a:t>
            </a:r>
          </a:p>
          <a:p>
            <a:pPr lvl="2">
              <a:lnSpc>
                <a:spcPct val="80000"/>
              </a:lnSpc>
              <a:spcBef>
                <a:spcPts val="0"/>
              </a:spcBef>
            </a:pPr>
            <a:r>
              <a:rPr lang="en-US" sz="3400" dirty="0"/>
              <a:t>Mary Magdalene, Mary the mother of James, Salome, Joanna,  and at least one other woman.</a:t>
            </a:r>
          </a:p>
          <a:p>
            <a:pPr lvl="1">
              <a:lnSpc>
                <a:spcPct val="80000"/>
              </a:lnSpc>
              <a:spcBef>
                <a:spcPts val="0"/>
              </a:spcBef>
            </a:pPr>
            <a:endParaRPr lang="en-US" sz="3400" dirty="0"/>
          </a:p>
          <a:p>
            <a:pPr marL="0" indent="0">
              <a:lnSpc>
                <a:spcPct val="80000"/>
              </a:lnSpc>
              <a:spcBef>
                <a:spcPts val="0"/>
              </a:spcBef>
              <a:buNone/>
            </a:pPr>
            <a:endParaRPr lang="en-US" sz="3600" dirty="0"/>
          </a:p>
          <a:p>
            <a:pPr marL="0" indent="0">
              <a:lnSpc>
                <a:spcPct val="80000"/>
              </a:lnSpc>
              <a:spcBef>
                <a:spcPts val="0"/>
              </a:spcBef>
              <a:buNone/>
            </a:pPr>
            <a:endParaRPr lang="en-US" sz="36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47232330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Tree>
    <p:extLst>
      <p:ext uri="{BB962C8B-B14F-4D97-AF65-F5344CB8AC3E}">
        <p14:creationId xmlns:p14="http://schemas.microsoft.com/office/powerpoint/2010/main" val="199488654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690465"/>
            <a:ext cx="11812555" cy="6167535"/>
          </a:xfrm>
        </p:spPr>
        <p:txBody>
          <a:bodyPr>
            <a:noAutofit/>
          </a:bodyPr>
          <a:lstStyle/>
          <a:p>
            <a:pPr>
              <a:lnSpc>
                <a:spcPct val="80000"/>
              </a:lnSpc>
              <a:spcBef>
                <a:spcPts val="0"/>
              </a:spcBef>
            </a:pPr>
            <a:r>
              <a:rPr lang="en-US" sz="3400" dirty="0"/>
              <a:t>Toward dawn – Matt 28:1</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i="1" dirty="0"/>
          </a:p>
          <a:p>
            <a:pPr marL="0" indent="0">
              <a:lnSpc>
                <a:spcPct val="80000"/>
              </a:lnSpc>
              <a:spcBef>
                <a:spcPts val="0"/>
              </a:spcBef>
              <a:buNone/>
            </a:pPr>
            <a:endParaRPr lang="en-US" sz="3400" i="1" dirty="0"/>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62665520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690465"/>
            <a:ext cx="11812555" cy="6167535"/>
          </a:xfrm>
        </p:spPr>
        <p:txBody>
          <a:bodyPr>
            <a:noAutofit/>
          </a:bodyPr>
          <a:lstStyle/>
          <a:p>
            <a:pPr>
              <a:lnSpc>
                <a:spcPct val="80000"/>
              </a:lnSpc>
              <a:spcBef>
                <a:spcPts val="0"/>
              </a:spcBef>
            </a:pPr>
            <a:r>
              <a:rPr lang="en-US" sz="3400" dirty="0"/>
              <a:t>Toward dawn – Matt 28:1</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i="1" dirty="0"/>
          </a:p>
          <a:p>
            <a:pPr marL="0" indent="0">
              <a:lnSpc>
                <a:spcPct val="80000"/>
              </a:lnSpc>
              <a:spcBef>
                <a:spcPts val="0"/>
              </a:spcBef>
              <a:buNone/>
            </a:pPr>
            <a:endParaRPr lang="en-US" sz="3400" i="1" dirty="0"/>
          </a:p>
          <a:p>
            <a:pPr marL="0" indent="0">
              <a:lnSpc>
                <a:spcPct val="80000"/>
              </a:lnSpc>
              <a:spcBef>
                <a:spcPts val="0"/>
              </a:spcBef>
              <a:buNone/>
            </a:pPr>
            <a:r>
              <a:rPr lang="en-US" sz="3400" i="1" dirty="0"/>
              <a:t>Matthew 28:1 (ESV) Now after the Sabbath, </a:t>
            </a:r>
            <a:r>
              <a:rPr lang="en-US" sz="3400" i="1" u="sng" dirty="0"/>
              <a:t>toward the dawn</a:t>
            </a:r>
            <a:r>
              <a:rPr lang="en-US" sz="3400" i="1" dirty="0"/>
              <a:t> of the first day of the week, Mary Magdalene and the other Mary went to see the tomb.</a:t>
            </a:r>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1639953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400" dirty="0"/>
              <a:t>#4 How long was Jesus in the tomb?</a:t>
            </a:r>
          </a:p>
          <a:p>
            <a:pPr lvl="1">
              <a:lnSpc>
                <a:spcPct val="90000"/>
              </a:lnSpc>
            </a:pPr>
            <a:r>
              <a:rPr lang="en-US" sz="3400" dirty="0"/>
              <a:t>3 days and three nights – Matt 12:40</a:t>
            </a:r>
          </a:p>
          <a:p>
            <a:pPr lvl="1">
              <a:lnSpc>
                <a:spcPct val="90000"/>
              </a:lnSpc>
            </a:pPr>
            <a:r>
              <a:rPr lang="en-US" sz="3400" dirty="0"/>
              <a:t>Or less time (Friday to Sunday) – Luke 18:33, Matt 28:1</a:t>
            </a:r>
          </a:p>
          <a:p>
            <a:pPr marL="0" indent="0">
              <a:lnSpc>
                <a:spcPct val="90000"/>
              </a:lnSpc>
              <a:buNone/>
            </a:pPr>
            <a:endParaRPr lang="en-US" sz="3600" dirty="0"/>
          </a:p>
        </p:txBody>
      </p:sp>
    </p:spTree>
    <p:extLst>
      <p:ext uri="{BB962C8B-B14F-4D97-AF65-F5344CB8AC3E}">
        <p14:creationId xmlns:p14="http://schemas.microsoft.com/office/powerpoint/2010/main" val="100644061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690465"/>
            <a:ext cx="11812555" cy="6167535"/>
          </a:xfrm>
        </p:spPr>
        <p:txBody>
          <a:bodyPr>
            <a:noAutofit/>
          </a:bodyPr>
          <a:lstStyle/>
          <a:p>
            <a:pPr>
              <a:lnSpc>
                <a:spcPct val="80000"/>
              </a:lnSpc>
              <a:spcBef>
                <a:spcPts val="0"/>
              </a:spcBef>
            </a:pPr>
            <a:r>
              <a:rPr lang="en-US" sz="3400" dirty="0"/>
              <a:t>Toward dawn – Matt 28:1</a:t>
            </a:r>
          </a:p>
          <a:p>
            <a:pPr>
              <a:lnSpc>
                <a:spcPct val="80000"/>
              </a:lnSpc>
              <a:spcBef>
                <a:spcPts val="0"/>
              </a:spcBef>
            </a:pPr>
            <a:r>
              <a:rPr lang="en-US" sz="3400" dirty="0"/>
              <a:t>After sunrise – Mark 16:2</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421295373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690465"/>
            <a:ext cx="11812555" cy="6167535"/>
          </a:xfrm>
        </p:spPr>
        <p:txBody>
          <a:bodyPr>
            <a:noAutofit/>
          </a:bodyPr>
          <a:lstStyle/>
          <a:p>
            <a:pPr>
              <a:lnSpc>
                <a:spcPct val="80000"/>
              </a:lnSpc>
              <a:spcBef>
                <a:spcPts val="0"/>
              </a:spcBef>
            </a:pPr>
            <a:r>
              <a:rPr lang="en-US" sz="3400" dirty="0"/>
              <a:t>Toward dawn – Matt 28:1</a:t>
            </a:r>
          </a:p>
          <a:p>
            <a:pPr>
              <a:lnSpc>
                <a:spcPct val="80000"/>
              </a:lnSpc>
              <a:spcBef>
                <a:spcPts val="0"/>
              </a:spcBef>
            </a:pPr>
            <a:r>
              <a:rPr lang="en-US" sz="3400" dirty="0"/>
              <a:t>After sunrise – Mark 16:2</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r>
              <a:rPr lang="en-US" sz="3400" i="1" dirty="0"/>
              <a:t>Mark 16:2 (ESV) And very early on the first day of the week, </a:t>
            </a:r>
            <a:r>
              <a:rPr lang="en-US" sz="3400" i="1" u="sng" dirty="0"/>
              <a:t>when the sun had risen</a:t>
            </a:r>
            <a:r>
              <a:rPr lang="en-US" sz="3400" i="1" dirty="0"/>
              <a:t>, they went to the tomb.</a:t>
            </a:r>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0912455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690465"/>
            <a:ext cx="11812555" cy="6167535"/>
          </a:xfrm>
        </p:spPr>
        <p:txBody>
          <a:bodyPr>
            <a:noAutofit/>
          </a:bodyPr>
          <a:lstStyle/>
          <a:p>
            <a:pPr>
              <a:lnSpc>
                <a:spcPct val="80000"/>
              </a:lnSpc>
              <a:spcBef>
                <a:spcPts val="0"/>
              </a:spcBef>
            </a:pPr>
            <a:r>
              <a:rPr lang="en-US" sz="3400" dirty="0"/>
              <a:t>Toward dawn – Matt 28:1</a:t>
            </a:r>
          </a:p>
          <a:p>
            <a:pPr>
              <a:lnSpc>
                <a:spcPct val="80000"/>
              </a:lnSpc>
              <a:spcBef>
                <a:spcPts val="0"/>
              </a:spcBef>
            </a:pPr>
            <a:r>
              <a:rPr lang="en-US" sz="3400" dirty="0"/>
              <a:t>After sunrise – Mark 16:2</a:t>
            </a:r>
          </a:p>
          <a:p>
            <a:pPr>
              <a:lnSpc>
                <a:spcPct val="80000"/>
              </a:lnSpc>
              <a:spcBef>
                <a:spcPts val="0"/>
              </a:spcBef>
            </a:pPr>
            <a:r>
              <a:rPr lang="en-US" sz="3400" dirty="0"/>
              <a:t>At early dawn – Luke 24:1</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123362867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690465"/>
            <a:ext cx="11812555" cy="6167535"/>
          </a:xfrm>
        </p:spPr>
        <p:txBody>
          <a:bodyPr>
            <a:noAutofit/>
          </a:bodyPr>
          <a:lstStyle/>
          <a:p>
            <a:pPr>
              <a:lnSpc>
                <a:spcPct val="80000"/>
              </a:lnSpc>
              <a:spcBef>
                <a:spcPts val="0"/>
              </a:spcBef>
            </a:pPr>
            <a:r>
              <a:rPr lang="en-US" sz="3400" dirty="0"/>
              <a:t>Toward dawn – Matt 28:1</a:t>
            </a:r>
          </a:p>
          <a:p>
            <a:pPr>
              <a:lnSpc>
                <a:spcPct val="80000"/>
              </a:lnSpc>
              <a:spcBef>
                <a:spcPts val="0"/>
              </a:spcBef>
            </a:pPr>
            <a:r>
              <a:rPr lang="en-US" sz="3400" dirty="0"/>
              <a:t>After sunrise – Mark 16:2</a:t>
            </a:r>
          </a:p>
          <a:p>
            <a:pPr>
              <a:lnSpc>
                <a:spcPct val="80000"/>
              </a:lnSpc>
              <a:spcBef>
                <a:spcPts val="0"/>
              </a:spcBef>
            </a:pPr>
            <a:r>
              <a:rPr lang="en-US" sz="3400" dirty="0"/>
              <a:t>At early dawn – Luke 24:1</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r>
              <a:rPr lang="en-US" sz="3400" i="1" dirty="0"/>
              <a:t>Luke 24:1 (ESV) But on the first day of the week, </a:t>
            </a:r>
            <a:r>
              <a:rPr lang="en-US" sz="3400" i="1" u="sng" dirty="0"/>
              <a:t>at early dawn</a:t>
            </a:r>
            <a:r>
              <a:rPr lang="en-US" sz="3400" i="1" dirty="0"/>
              <a:t>, they went to the tomb, taking the spices they had prepared.</a:t>
            </a:r>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324848875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690465"/>
            <a:ext cx="11812555" cy="6167535"/>
          </a:xfrm>
        </p:spPr>
        <p:txBody>
          <a:bodyPr>
            <a:noAutofit/>
          </a:bodyPr>
          <a:lstStyle/>
          <a:p>
            <a:pPr>
              <a:lnSpc>
                <a:spcPct val="80000"/>
              </a:lnSpc>
              <a:spcBef>
                <a:spcPts val="0"/>
              </a:spcBef>
            </a:pPr>
            <a:r>
              <a:rPr lang="en-US" sz="3400" dirty="0"/>
              <a:t>Toward dawn – Matt 28:1</a:t>
            </a:r>
          </a:p>
          <a:p>
            <a:pPr>
              <a:lnSpc>
                <a:spcPct val="80000"/>
              </a:lnSpc>
              <a:spcBef>
                <a:spcPts val="0"/>
              </a:spcBef>
            </a:pPr>
            <a:r>
              <a:rPr lang="en-US" sz="3400" dirty="0"/>
              <a:t>After sunrise – Mark 16:2</a:t>
            </a:r>
          </a:p>
          <a:p>
            <a:pPr>
              <a:lnSpc>
                <a:spcPct val="80000"/>
              </a:lnSpc>
              <a:spcBef>
                <a:spcPts val="0"/>
              </a:spcBef>
            </a:pPr>
            <a:r>
              <a:rPr lang="en-US" sz="3400" dirty="0"/>
              <a:t>At early dawn – Luke 24:1</a:t>
            </a:r>
          </a:p>
          <a:p>
            <a:pPr>
              <a:lnSpc>
                <a:spcPct val="80000"/>
              </a:lnSpc>
              <a:spcBef>
                <a:spcPts val="0"/>
              </a:spcBef>
            </a:pPr>
            <a:r>
              <a:rPr lang="en-US" sz="3400" dirty="0"/>
              <a:t>Still dark – John 20:1</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128720443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690465"/>
            <a:ext cx="11812555" cy="6167535"/>
          </a:xfrm>
        </p:spPr>
        <p:txBody>
          <a:bodyPr>
            <a:noAutofit/>
          </a:bodyPr>
          <a:lstStyle/>
          <a:p>
            <a:pPr>
              <a:lnSpc>
                <a:spcPct val="80000"/>
              </a:lnSpc>
              <a:spcBef>
                <a:spcPts val="0"/>
              </a:spcBef>
            </a:pPr>
            <a:r>
              <a:rPr lang="en-US" sz="3400" dirty="0"/>
              <a:t>Toward dawn – Matt 28:1</a:t>
            </a:r>
          </a:p>
          <a:p>
            <a:pPr>
              <a:lnSpc>
                <a:spcPct val="80000"/>
              </a:lnSpc>
              <a:spcBef>
                <a:spcPts val="0"/>
              </a:spcBef>
            </a:pPr>
            <a:r>
              <a:rPr lang="en-US" sz="3400" dirty="0"/>
              <a:t>After sunrise – Mark 16:2</a:t>
            </a:r>
          </a:p>
          <a:p>
            <a:pPr>
              <a:lnSpc>
                <a:spcPct val="80000"/>
              </a:lnSpc>
              <a:spcBef>
                <a:spcPts val="0"/>
              </a:spcBef>
            </a:pPr>
            <a:r>
              <a:rPr lang="en-US" sz="3400" dirty="0"/>
              <a:t>At early dawn – Luke 24:1</a:t>
            </a:r>
          </a:p>
          <a:p>
            <a:pPr>
              <a:lnSpc>
                <a:spcPct val="80000"/>
              </a:lnSpc>
              <a:spcBef>
                <a:spcPts val="0"/>
              </a:spcBef>
            </a:pPr>
            <a:r>
              <a:rPr lang="en-US" sz="3400" dirty="0"/>
              <a:t>Still dark – John 20:1</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r>
              <a:rPr lang="en-US" sz="3400" i="1" dirty="0"/>
              <a:t>John 20:1 (ESV) Now on the first day of the week Mary Magdalene came to the tomb early, </a:t>
            </a:r>
            <a:r>
              <a:rPr lang="en-US" sz="3400" i="1" u="sng" dirty="0"/>
              <a:t>while it was still dark</a:t>
            </a:r>
            <a:r>
              <a:rPr lang="en-US" sz="3400" i="1" dirty="0"/>
              <a:t>, and saw that the stone had been taken away from the tomb.</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9982836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597159"/>
            <a:ext cx="11812555" cy="6260841"/>
          </a:xfrm>
        </p:spPr>
        <p:txBody>
          <a:bodyPr>
            <a:noAutofit/>
          </a:bodyPr>
          <a:lstStyle/>
          <a:p>
            <a:pPr>
              <a:lnSpc>
                <a:spcPct val="80000"/>
              </a:lnSpc>
              <a:spcBef>
                <a:spcPts val="0"/>
              </a:spcBef>
            </a:pPr>
            <a:r>
              <a:rPr lang="en-US" sz="3400" dirty="0"/>
              <a:t>Toward dawn – Matt 28:1, After sunrise – Mark 16:2, At early dawn – Luke 24:1, Still dark – John 20:1</a:t>
            </a:r>
          </a:p>
        </p:txBody>
      </p:sp>
    </p:spTree>
    <p:extLst>
      <p:ext uri="{BB962C8B-B14F-4D97-AF65-F5344CB8AC3E}">
        <p14:creationId xmlns:p14="http://schemas.microsoft.com/office/powerpoint/2010/main" val="242397966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597159"/>
            <a:ext cx="11812555" cy="6260841"/>
          </a:xfrm>
        </p:spPr>
        <p:txBody>
          <a:bodyPr>
            <a:noAutofit/>
          </a:bodyPr>
          <a:lstStyle/>
          <a:p>
            <a:pPr>
              <a:lnSpc>
                <a:spcPct val="80000"/>
              </a:lnSpc>
              <a:spcBef>
                <a:spcPts val="0"/>
              </a:spcBef>
            </a:pPr>
            <a:r>
              <a:rPr lang="en-US" sz="3400" dirty="0"/>
              <a:t>Toward dawn – Matt 28:1, After sunrise – Mark 16:2, At early dawn – Luke 24:1, Still dark – John 20:1</a:t>
            </a:r>
          </a:p>
          <a:p>
            <a:pPr>
              <a:lnSpc>
                <a:spcPct val="80000"/>
              </a:lnSpc>
              <a:spcBef>
                <a:spcPts val="0"/>
              </a:spcBef>
            </a:pPr>
            <a:r>
              <a:rPr lang="en-US" sz="3400" dirty="0"/>
              <a:t>Solution:</a:t>
            </a:r>
          </a:p>
        </p:txBody>
      </p:sp>
    </p:spTree>
    <p:extLst>
      <p:ext uri="{BB962C8B-B14F-4D97-AF65-F5344CB8AC3E}">
        <p14:creationId xmlns:p14="http://schemas.microsoft.com/office/powerpoint/2010/main" val="81081402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597159"/>
            <a:ext cx="11812555" cy="6260841"/>
          </a:xfrm>
        </p:spPr>
        <p:txBody>
          <a:bodyPr>
            <a:noAutofit/>
          </a:bodyPr>
          <a:lstStyle/>
          <a:p>
            <a:pPr>
              <a:lnSpc>
                <a:spcPct val="80000"/>
              </a:lnSpc>
              <a:spcBef>
                <a:spcPts val="0"/>
              </a:spcBef>
            </a:pPr>
            <a:r>
              <a:rPr lang="en-US" sz="3400" dirty="0"/>
              <a:t>Toward dawn – Matt 28:1, After sunrise – Mark 16:2, At early dawn – Luke 24:1, Still dark – John 20:1</a:t>
            </a:r>
          </a:p>
          <a:p>
            <a:pPr>
              <a:lnSpc>
                <a:spcPct val="80000"/>
              </a:lnSpc>
              <a:spcBef>
                <a:spcPts val="0"/>
              </a:spcBef>
            </a:pPr>
            <a:r>
              <a:rPr lang="en-US" sz="3400" dirty="0"/>
              <a:t>Solution:</a:t>
            </a:r>
          </a:p>
          <a:p>
            <a:pPr lvl="1">
              <a:lnSpc>
                <a:spcPct val="80000"/>
              </a:lnSpc>
              <a:spcBef>
                <a:spcPts val="0"/>
              </a:spcBef>
            </a:pPr>
            <a:r>
              <a:rPr lang="en-US" sz="3400" dirty="0"/>
              <a:t>These all refer to the same general time</a:t>
            </a:r>
          </a:p>
        </p:txBody>
      </p:sp>
    </p:spTree>
    <p:extLst>
      <p:ext uri="{BB962C8B-B14F-4D97-AF65-F5344CB8AC3E}">
        <p14:creationId xmlns:p14="http://schemas.microsoft.com/office/powerpoint/2010/main" val="388317586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597159"/>
            <a:ext cx="11812555" cy="6260841"/>
          </a:xfrm>
        </p:spPr>
        <p:txBody>
          <a:bodyPr>
            <a:noAutofit/>
          </a:bodyPr>
          <a:lstStyle/>
          <a:p>
            <a:pPr>
              <a:lnSpc>
                <a:spcPct val="80000"/>
              </a:lnSpc>
              <a:spcBef>
                <a:spcPts val="0"/>
              </a:spcBef>
            </a:pPr>
            <a:r>
              <a:rPr lang="en-US" sz="3400" dirty="0"/>
              <a:t>Toward dawn – Matt 28:1, After sunrise – Mark 16:2, At early dawn – Luke 24:1, Still dark – John 20:1</a:t>
            </a:r>
          </a:p>
          <a:p>
            <a:pPr>
              <a:lnSpc>
                <a:spcPct val="80000"/>
              </a:lnSpc>
              <a:spcBef>
                <a:spcPts val="0"/>
              </a:spcBef>
            </a:pPr>
            <a:r>
              <a:rPr lang="en-US" sz="3400" dirty="0"/>
              <a:t>Solution:</a:t>
            </a:r>
          </a:p>
          <a:p>
            <a:pPr lvl="1">
              <a:lnSpc>
                <a:spcPct val="80000"/>
              </a:lnSpc>
              <a:spcBef>
                <a:spcPts val="0"/>
              </a:spcBef>
            </a:pPr>
            <a:r>
              <a:rPr lang="en-US" sz="3400" dirty="0"/>
              <a:t>These all refer to the same general time</a:t>
            </a:r>
          </a:p>
          <a:p>
            <a:pPr lvl="1">
              <a:lnSpc>
                <a:spcPct val="80000"/>
              </a:lnSpc>
              <a:spcBef>
                <a:spcPts val="0"/>
              </a:spcBef>
            </a:pPr>
            <a:r>
              <a:rPr lang="en-US" sz="3400" dirty="0"/>
              <a:t>General time references are good enough to be accurate</a:t>
            </a:r>
          </a:p>
        </p:txBody>
      </p:sp>
    </p:spTree>
    <p:extLst>
      <p:ext uri="{BB962C8B-B14F-4D97-AF65-F5344CB8AC3E}">
        <p14:creationId xmlns:p14="http://schemas.microsoft.com/office/powerpoint/2010/main" val="2914739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400" dirty="0"/>
              <a:t>#4 How long was Jesus in the tomb?</a:t>
            </a:r>
          </a:p>
          <a:p>
            <a:pPr lvl="1">
              <a:lnSpc>
                <a:spcPct val="90000"/>
              </a:lnSpc>
            </a:pPr>
            <a:r>
              <a:rPr lang="en-US" sz="3400" dirty="0"/>
              <a:t>3 days and three nights – Matt 12:40</a:t>
            </a:r>
          </a:p>
          <a:p>
            <a:pPr lvl="1">
              <a:lnSpc>
                <a:spcPct val="90000"/>
              </a:lnSpc>
            </a:pPr>
            <a:r>
              <a:rPr lang="en-US" sz="3400" dirty="0"/>
              <a:t>Or less time (Friday to Sunday) – Luke 18:33, Matt 28:1</a:t>
            </a:r>
          </a:p>
          <a:p>
            <a:pPr marL="0" indent="0">
              <a:lnSpc>
                <a:spcPct val="90000"/>
              </a:lnSpc>
              <a:buNone/>
            </a:pPr>
            <a:r>
              <a:rPr lang="en-US" sz="3400" dirty="0"/>
              <a:t>#5 What was written above the cross?</a:t>
            </a:r>
          </a:p>
          <a:p>
            <a:pPr marL="0" indent="0">
              <a:lnSpc>
                <a:spcPct val="90000"/>
              </a:lnSpc>
              <a:buNone/>
            </a:pPr>
            <a:endParaRPr lang="en-US" sz="3600" dirty="0"/>
          </a:p>
        </p:txBody>
      </p:sp>
    </p:spTree>
    <p:extLst>
      <p:ext uri="{BB962C8B-B14F-4D97-AF65-F5344CB8AC3E}">
        <p14:creationId xmlns:p14="http://schemas.microsoft.com/office/powerpoint/2010/main" val="216213764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597159"/>
            <a:ext cx="11812555" cy="6260841"/>
          </a:xfrm>
        </p:spPr>
        <p:txBody>
          <a:bodyPr>
            <a:noAutofit/>
          </a:bodyPr>
          <a:lstStyle/>
          <a:p>
            <a:pPr>
              <a:lnSpc>
                <a:spcPct val="80000"/>
              </a:lnSpc>
              <a:spcBef>
                <a:spcPts val="0"/>
              </a:spcBef>
            </a:pPr>
            <a:r>
              <a:rPr lang="en-US" sz="3400" dirty="0"/>
              <a:t>Toward dawn – Matt 28:1, After sunrise – Mark 16:2, At early dawn – Luke 24:1, Still dark – John 20:1</a:t>
            </a:r>
          </a:p>
          <a:p>
            <a:pPr>
              <a:lnSpc>
                <a:spcPct val="80000"/>
              </a:lnSpc>
              <a:spcBef>
                <a:spcPts val="0"/>
              </a:spcBef>
            </a:pPr>
            <a:r>
              <a:rPr lang="en-US" sz="3400" dirty="0"/>
              <a:t>Solution:</a:t>
            </a:r>
          </a:p>
          <a:p>
            <a:pPr lvl="1">
              <a:lnSpc>
                <a:spcPct val="80000"/>
              </a:lnSpc>
              <a:spcBef>
                <a:spcPts val="0"/>
              </a:spcBef>
            </a:pPr>
            <a:r>
              <a:rPr lang="en-US" sz="3400" dirty="0"/>
              <a:t>These all refer to the same general time</a:t>
            </a:r>
          </a:p>
          <a:p>
            <a:pPr lvl="1">
              <a:lnSpc>
                <a:spcPct val="80000"/>
              </a:lnSpc>
              <a:spcBef>
                <a:spcPts val="0"/>
              </a:spcBef>
            </a:pPr>
            <a:r>
              <a:rPr lang="en-US" sz="3400" dirty="0"/>
              <a:t>General time references are good enough to be accurate</a:t>
            </a:r>
          </a:p>
          <a:p>
            <a:pPr lvl="1">
              <a:lnSpc>
                <a:spcPct val="80000"/>
              </a:lnSpc>
              <a:spcBef>
                <a:spcPts val="0"/>
              </a:spcBef>
            </a:pPr>
            <a:r>
              <a:rPr lang="en-US" sz="3400" dirty="0"/>
              <a:t>The trip to took more than 10 seconds (2 miles)</a:t>
            </a:r>
          </a:p>
        </p:txBody>
      </p:sp>
    </p:spTree>
    <p:extLst>
      <p:ext uri="{BB962C8B-B14F-4D97-AF65-F5344CB8AC3E}">
        <p14:creationId xmlns:p14="http://schemas.microsoft.com/office/powerpoint/2010/main" val="1753455674"/>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597159"/>
            <a:ext cx="11812555" cy="6260841"/>
          </a:xfrm>
        </p:spPr>
        <p:txBody>
          <a:bodyPr>
            <a:noAutofit/>
          </a:bodyPr>
          <a:lstStyle/>
          <a:p>
            <a:pPr>
              <a:lnSpc>
                <a:spcPct val="80000"/>
              </a:lnSpc>
              <a:spcBef>
                <a:spcPts val="0"/>
              </a:spcBef>
            </a:pPr>
            <a:r>
              <a:rPr lang="en-US" sz="3400" dirty="0"/>
              <a:t>Toward dawn – Matt 28:1, After sunrise – Mark 16:2, At early dawn – Luke 24:1, Still dark – John 20:1</a:t>
            </a:r>
          </a:p>
          <a:p>
            <a:pPr>
              <a:lnSpc>
                <a:spcPct val="80000"/>
              </a:lnSpc>
              <a:spcBef>
                <a:spcPts val="0"/>
              </a:spcBef>
            </a:pPr>
            <a:r>
              <a:rPr lang="en-US" sz="3400" dirty="0"/>
              <a:t>Solution:</a:t>
            </a:r>
          </a:p>
          <a:p>
            <a:pPr lvl="1">
              <a:lnSpc>
                <a:spcPct val="80000"/>
              </a:lnSpc>
              <a:spcBef>
                <a:spcPts val="0"/>
              </a:spcBef>
            </a:pPr>
            <a:r>
              <a:rPr lang="en-US" sz="3400" dirty="0"/>
              <a:t>These all refer to the same general time</a:t>
            </a:r>
          </a:p>
          <a:p>
            <a:pPr lvl="1">
              <a:lnSpc>
                <a:spcPct val="80000"/>
              </a:lnSpc>
              <a:spcBef>
                <a:spcPts val="0"/>
              </a:spcBef>
            </a:pPr>
            <a:r>
              <a:rPr lang="en-US" sz="3400" dirty="0"/>
              <a:t>General time references are good enough to be accurate</a:t>
            </a:r>
          </a:p>
          <a:p>
            <a:pPr lvl="1">
              <a:lnSpc>
                <a:spcPct val="80000"/>
              </a:lnSpc>
              <a:spcBef>
                <a:spcPts val="0"/>
              </a:spcBef>
            </a:pPr>
            <a:r>
              <a:rPr lang="en-US" sz="3400" dirty="0"/>
              <a:t>The trip to took more than 10 seconds (2 miles)</a:t>
            </a:r>
          </a:p>
          <a:p>
            <a:pPr lvl="2">
              <a:lnSpc>
                <a:spcPct val="80000"/>
              </a:lnSpc>
              <a:spcBef>
                <a:spcPts val="0"/>
              </a:spcBef>
            </a:pPr>
            <a:r>
              <a:rPr lang="en-US" sz="3400" dirty="0"/>
              <a:t>A story may be emphasizing the time they left for the tomb, the time of day while on the journey, or the time of arrival at the tomb.</a:t>
            </a:r>
          </a:p>
        </p:txBody>
      </p:sp>
    </p:spTree>
    <p:extLst>
      <p:ext uri="{BB962C8B-B14F-4D97-AF65-F5344CB8AC3E}">
        <p14:creationId xmlns:p14="http://schemas.microsoft.com/office/powerpoint/2010/main" val="422755818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597159"/>
            <a:ext cx="11812555" cy="6260841"/>
          </a:xfrm>
        </p:spPr>
        <p:txBody>
          <a:bodyPr>
            <a:noAutofit/>
          </a:bodyPr>
          <a:lstStyle/>
          <a:p>
            <a:pPr>
              <a:lnSpc>
                <a:spcPct val="80000"/>
              </a:lnSpc>
              <a:spcBef>
                <a:spcPts val="0"/>
              </a:spcBef>
            </a:pPr>
            <a:r>
              <a:rPr lang="en-US" sz="3400" dirty="0"/>
              <a:t>Toward dawn – Matt 28:1, After sunrise – Mark 16:2, At early dawn – Luke 24:1, Still dark – John 20:1</a:t>
            </a:r>
          </a:p>
          <a:p>
            <a:pPr>
              <a:lnSpc>
                <a:spcPct val="80000"/>
              </a:lnSpc>
              <a:spcBef>
                <a:spcPts val="0"/>
              </a:spcBef>
            </a:pPr>
            <a:r>
              <a:rPr lang="en-US" sz="3400" dirty="0"/>
              <a:t>Solution:</a:t>
            </a:r>
          </a:p>
          <a:p>
            <a:pPr lvl="1">
              <a:lnSpc>
                <a:spcPct val="80000"/>
              </a:lnSpc>
              <a:spcBef>
                <a:spcPts val="0"/>
              </a:spcBef>
            </a:pPr>
            <a:r>
              <a:rPr lang="en-US" sz="3400" dirty="0"/>
              <a:t>These all refer to the same general time</a:t>
            </a:r>
          </a:p>
          <a:p>
            <a:pPr lvl="1">
              <a:lnSpc>
                <a:spcPct val="80000"/>
              </a:lnSpc>
              <a:spcBef>
                <a:spcPts val="0"/>
              </a:spcBef>
            </a:pPr>
            <a:r>
              <a:rPr lang="en-US" sz="3400" dirty="0"/>
              <a:t>General time references are good enough to be accurate</a:t>
            </a:r>
          </a:p>
          <a:p>
            <a:pPr lvl="1">
              <a:lnSpc>
                <a:spcPct val="80000"/>
              </a:lnSpc>
              <a:spcBef>
                <a:spcPts val="0"/>
              </a:spcBef>
            </a:pPr>
            <a:r>
              <a:rPr lang="en-US" sz="3400" dirty="0"/>
              <a:t>The trip to took more than 10 seconds (2 miles)</a:t>
            </a:r>
          </a:p>
          <a:p>
            <a:pPr lvl="2">
              <a:lnSpc>
                <a:spcPct val="80000"/>
              </a:lnSpc>
              <a:spcBef>
                <a:spcPts val="0"/>
              </a:spcBef>
            </a:pPr>
            <a:r>
              <a:rPr lang="en-US" sz="3400" dirty="0"/>
              <a:t>A story may be emphasizing the time they left for the tomb, the time of day while on the journey, or the time of arrival at the tomb.</a:t>
            </a:r>
          </a:p>
          <a:p>
            <a:pPr lvl="2">
              <a:lnSpc>
                <a:spcPct val="80000"/>
              </a:lnSpc>
              <a:spcBef>
                <a:spcPts val="0"/>
              </a:spcBef>
            </a:pPr>
            <a:r>
              <a:rPr lang="en-US" sz="3400" dirty="0"/>
              <a:t>The most difficult phrase is “still dark” which refers to the brightness of the sky, not the position of the sun. </a:t>
            </a:r>
          </a:p>
        </p:txBody>
      </p:sp>
    </p:spTree>
    <p:extLst>
      <p:ext uri="{BB962C8B-B14F-4D97-AF65-F5344CB8AC3E}">
        <p14:creationId xmlns:p14="http://schemas.microsoft.com/office/powerpoint/2010/main" val="1952468558"/>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597159"/>
            <a:ext cx="11812555" cy="6260841"/>
          </a:xfrm>
        </p:spPr>
        <p:txBody>
          <a:bodyPr>
            <a:noAutofit/>
          </a:bodyPr>
          <a:lstStyle/>
          <a:p>
            <a:pPr>
              <a:lnSpc>
                <a:spcPct val="80000"/>
              </a:lnSpc>
              <a:spcBef>
                <a:spcPts val="0"/>
              </a:spcBef>
            </a:pPr>
            <a:r>
              <a:rPr lang="en-US" sz="3400" dirty="0"/>
              <a:t>Toward dawn – Matt 28:1, After sunrise – Mark 16:2, At early dawn – Luke 24:1, Still dark – John 20:1</a:t>
            </a:r>
          </a:p>
          <a:p>
            <a:pPr>
              <a:lnSpc>
                <a:spcPct val="80000"/>
              </a:lnSpc>
              <a:spcBef>
                <a:spcPts val="0"/>
              </a:spcBef>
            </a:pPr>
            <a:r>
              <a:rPr lang="en-US" sz="3400" dirty="0"/>
              <a:t>Solution:</a:t>
            </a:r>
          </a:p>
          <a:p>
            <a:pPr lvl="1">
              <a:lnSpc>
                <a:spcPct val="80000"/>
              </a:lnSpc>
              <a:spcBef>
                <a:spcPts val="0"/>
              </a:spcBef>
            </a:pPr>
            <a:r>
              <a:rPr lang="en-US" sz="3400" dirty="0"/>
              <a:t>These all refer to the same general time</a:t>
            </a:r>
          </a:p>
          <a:p>
            <a:pPr lvl="1">
              <a:lnSpc>
                <a:spcPct val="80000"/>
              </a:lnSpc>
              <a:spcBef>
                <a:spcPts val="0"/>
              </a:spcBef>
            </a:pPr>
            <a:r>
              <a:rPr lang="en-US" sz="3400" dirty="0"/>
              <a:t>General time references are good enough to be accurate</a:t>
            </a:r>
          </a:p>
          <a:p>
            <a:pPr lvl="1">
              <a:lnSpc>
                <a:spcPct val="80000"/>
              </a:lnSpc>
              <a:spcBef>
                <a:spcPts val="0"/>
              </a:spcBef>
            </a:pPr>
            <a:r>
              <a:rPr lang="en-US" sz="3400" dirty="0"/>
              <a:t>The trip to took more than 10 seconds (2 miles)</a:t>
            </a:r>
          </a:p>
          <a:p>
            <a:pPr lvl="2">
              <a:lnSpc>
                <a:spcPct val="80000"/>
              </a:lnSpc>
              <a:spcBef>
                <a:spcPts val="0"/>
              </a:spcBef>
            </a:pPr>
            <a:r>
              <a:rPr lang="en-US" sz="3400" dirty="0"/>
              <a:t>A story may be emphasizing the time they left for the tomb, the time of day while on the journey, or the time of arrival at the tomb.</a:t>
            </a:r>
          </a:p>
          <a:p>
            <a:pPr lvl="2">
              <a:lnSpc>
                <a:spcPct val="80000"/>
              </a:lnSpc>
              <a:spcBef>
                <a:spcPts val="0"/>
              </a:spcBef>
            </a:pPr>
            <a:r>
              <a:rPr lang="en-US" sz="3400" dirty="0"/>
              <a:t>The most difficult phrase is “still dark” which refers to the brightness of the sky, not the position of the sun. </a:t>
            </a:r>
          </a:p>
          <a:p>
            <a:pPr lvl="3">
              <a:lnSpc>
                <a:spcPct val="80000"/>
              </a:lnSpc>
              <a:spcBef>
                <a:spcPts val="0"/>
              </a:spcBef>
            </a:pPr>
            <a:r>
              <a:rPr lang="en-US" sz="3400" dirty="0"/>
              <a:t>It could have been overcast</a:t>
            </a:r>
          </a:p>
        </p:txBody>
      </p:sp>
    </p:spTree>
    <p:extLst>
      <p:ext uri="{BB962C8B-B14F-4D97-AF65-F5344CB8AC3E}">
        <p14:creationId xmlns:p14="http://schemas.microsoft.com/office/powerpoint/2010/main" val="401905681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#9 When did they visit the tomb</a:t>
            </a:r>
          </a:p>
        </p:txBody>
      </p:sp>
      <p:sp>
        <p:nvSpPr>
          <p:cNvPr id="3" name="Content Placeholder 2"/>
          <p:cNvSpPr>
            <a:spLocks noGrp="1"/>
          </p:cNvSpPr>
          <p:nvPr>
            <p:ph idx="1"/>
          </p:nvPr>
        </p:nvSpPr>
        <p:spPr>
          <a:xfrm>
            <a:off x="167951" y="597159"/>
            <a:ext cx="11812555" cy="6260841"/>
          </a:xfrm>
        </p:spPr>
        <p:txBody>
          <a:bodyPr>
            <a:noAutofit/>
          </a:bodyPr>
          <a:lstStyle/>
          <a:p>
            <a:pPr>
              <a:lnSpc>
                <a:spcPct val="80000"/>
              </a:lnSpc>
              <a:spcBef>
                <a:spcPts val="0"/>
              </a:spcBef>
            </a:pPr>
            <a:r>
              <a:rPr lang="en-US" sz="3400" dirty="0"/>
              <a:t>Toward dawn – Matt 28:1, After sunrise – Mark 16:2, At early dawn – Luke 24:1, Still dark – John 20:1</a:t>
            </a:r>
          </a:p>
          <a:p>
            <a:pPr>
              <a:lnSpc>
                <a:spcPct val="80000"/>
              </a:lnSpc>
              <a:spcBef>
                <a:spcPts val="0"/>
              </a:spcBef>
            </a:pPr>
            <a:r>
              <a:rPr lang="en-US" sz="3400" dirty="0"/>
              <a:t>Solution:</a:t>
            </a:r>
          </a:p>
          <a:p>
            <a:pPr lvl="1">
              <a:lnSpc>
                <a:spcPct val="80000"/>
              </a:lnSpc>
              <a:spcBef>
                <a:spcPts val="0"/>
              </a:spcBef>
            </a:pPr>
            <a:r>
              <a:rPr lang="en-US" sz="3400" dirty="0"/>
              <a:t>These all refer to the same general time</a:t>
            </a:r>
          </a:p>
          <a:p>
            <a:pPr lvl="1">
              <a:lnSpc>
                <a:spcPct val="80000"/>
              </a:lnSpc>
              <a:spcBef>
                <a:spcPts val="0"/>
              </a:spcBef>
            </a:pPr>
            <a:r>
              <a:rPr lang="en-US" sz="3400" dirty="0"/>
              <a:t>General time references are good enough to be accurate</a:t>
            </a:r>
          </a:p>
          <a:p>
            <a:pPr lvl="1">
              <a:lnSpc>
                <a:spcPct val="80000"/>
              </a:lnSpc>
              <a:spcBef>
                <a:spcPts val="0"/>
              </a:spcBef>
            </a:pPr>
            <a:r>
              <a:rPr lang="en-US" sz="3400" dirty="0"/>
              <a:t>The trip to took more than 10 seconds (2 miles)</a:t>
            </a:r>
          </a:p>
          <a:p>
            <a:pPr lvl="2">
              <a:lnSpc>
                <a:spcPct val="80000"/>
              </a:lnSpc>
              <a:spcBef>
                <a:spcPts val="0"/>
              </a:spcBef>
            </a:pPr>
            <a:r>
              <a:rPr lang="en-US" sz="3400" dirty="0"/>
              <a:t>A story may be emphasizing the time they left for the tomb, the time of day while on the journey, or the time of arrival at the tomb.</a:t>
            </a:r>
          </a:p>
          <a:p>
            <a:pPr lvl="2">
              <a:lnSpc>
                <a:spcPct val="80000"/>
              </a:lnSpc>
              <a:spcBef>
                <a:spcPts val="0"/>
              </a:spcBef>
            </a:pPr>
            <a:r>
              <a:rPr lang="en-US" sz="3400" dirty="0"/>
              <a:t>The most difficult phrase is “still dark” which refers to the brightness of the sky, not the position of the sun. </a:t>
            </a:r>
          </a:p>
          <a:p>
            <a:pPr lvl="3">
              <a:lnSpc>
                <a:spcPct val="80000"/>
              </a:lnSpc>
              <a:spcBef>
                <a:spcPts val="0"/>
              </a:spcBef>
            </a:pPr>
            <a:r>
              <a:rPr lang="en-US" sz="3400" dirty="0"/>
              <a:t>It could have been overcast</a:t>
            </a:r>
          </a:p>
          <a:p>
            <a:pPr lvl="3">
              <a:lnSpc>
                <a:spcPct val="80000"/>
              </a:lnSpc>
              <a:spcBef>
                <a:spcPts val="0"/>
              </a:spcBef>
            </a:pPr>
            <a:r>
              <a:rPr lang="en-US" sz="3400" dirty="0"/>
              <a:t>Or Mary’s trip in John 20:1 was separate </a:t>
            </a:r>
          </a:p>
        </p:txBody>
      </p:sp>
    </p:spTree>
    <p:extLst>
      <p:ext uri="{BB962C8B-B14F-4D97-AF65-F5344CB8AC3E}">
        <p14:creationId xmlns:p14="http://schemas.microsoft.com/office/powerpoint/2010/main" val="202636902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410946"/>
          </a:xfrm>
        </p:spPr>
        <p:txBody>
          <a:bodyPr/>
          <a:lstStyle/>
          <a:p>
            <a:r>
              <a:rPr lang="en-US" dirty="0"/>
              <a:t>#10 Where was the stone when they arrived?</a:t>
            </a:r>
          </a:p>
        </p:txBody>
      </p:sp>
      <p:sp>
        <p:nvSpPr>
          <p:cNvPr id="3" name="Content Placeholder 2"/>
          <p:cNvSpPr>
            <a:spLocks noGrp="1"/>
          </p:cNvSpPr>
          <p:nvPr>
            <p:ph idx="1"/>
          </p:nvPr>
        </p:nvSpPr>
        <p:spPr>
          <a:xfrm>
            <a:off x="0" y="1017036"/>
            <a:ext cx="12192000" cy="5840963"/>
          </a:xfrm>
        </p:spPr>
        <p:txBody>
          <a:bodyPr>
            <a:normAutofit/>
          </a:bodyPr>
          <a:lstStyle/>
          <a:p>
            <a:pPr marL="0" indent="0">
              <a:lnSpc>
                <a:spcPct val="90000"/>
              </a:lnSpc>
              <a:buNone/>
            </a:pPr>
            <a:endParaRPr lang="en-US" sz="3800" i="1" dirty="0"/>
          </a:p>
          <a:p>
            <a:pPr marL="0" indent="0">
              <a:lnSpc>
                <a:spcPct val="90000"/>
              </a:lnSpc>
              <a:buNone/>
            </a:pPr>
            <a:endParaRPr lang="en-US" sz="3800" i="1" dirty="0"/>
          </a:p>
          <a:p>
            <a:pPr marL="0" indent="0">
              <a:lnSpc>
                <a:spcPct val="90000"/>
              </a:lnSpc>
              <a:buNone/>
            </a:pPr>
            <a:endParaRPr lang="en-US" sz="3800" i="1" dirty="0"/>
          </a:p>
          <a:p>
            <a:pPr marL="0" indent="0">
              <a:lnSpc>
                <a:spcPct val="90000"/>
              </a:lnSpc>
              <a:buNone/>
            </a:pPr>
            <a:endParaRPr lang="en-US" sz="3600" dirty="0"/>
          </a:p>
        </p:txBody>
      </p:sp>
    </p:spTree>
    <p:extLst>
      <p:ext uri="{BB962C8B-B14F-4D97-AF65-F5344CB8AC3E}">
        <p14:creationId xmlns:p14="http://schemas.microsoft.com/office/powerpoint/2010/main" val="72758109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410946"/>
          </a:xfrm>
        </p:spPr>
        <p:txBody>
          <a:bodyPr/>
          <a:lstStyle/>
          <a:p>
            <a:r>
              <a:rPr lang="en-US" dirty="0"/>
              <a:t>#10 Where was the stone when they arrived?</a:t>
            </a:r>
          </a:p>
        </p:txBody>
      </p:sp>
      <p:sp>
        <p:nvSpPr>
          <p:cNvPr id="3" name="Content Placeholder 2"/>
          <p:cNvSpPr>
            <a:spLocks noGrp="1"/>
          </p:cNvSpPr>
          <p:nvPr>
            <p:ph idx="1"/>
          </p:nvPr>
        </p:nvSpPr>
        <p:spPr>
          <a:xfrm>
            <a:off x="0" y="1017036"/>
            <a:ext cx="12192000" cy="5840963"/>
          </a:xfrm>
        </p:spPr>
        <p:txBody>
          <a:bodyPr>
            <a:normAutofit/>
          </a:bodyPr>
          <a:lstStyle/>
          <a:p>
            <a:pPr>
              <a:lnSpc>
                <a:spcPct val="90000"/>
              </a:lnSpc>
            </a:pPr>
            <a:r>
              <a:rPr lang="en-US" sz="3600" dirty="0"/>
              <a:t>Already moved – Mark 16:4, Luke 24:2, John 20:1</a:t>
            </a:r>
          </a:p>
        </p:txBody>
      </p:sp>
    </p:spTree>
    <p:extLst>
      <p:ext uri="{BB962C8B-B14F-4D97-AF65-F5344CB8AC3E}">
        <p14:creationId xmlns:p14="http://schemas.microsoft.com/office/powerpoint/2010/main" val="175628725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410946"/>
          </a:xfrm>
        </p:spPr>
        <p:txBody>
          <a:bodyPr/>
          <a:lstStyle/>
          <a:p>
            <a:r>
              <a:rPr lang="en-US" dirty="0"/>
              <a:t>#10 Where was the stone when they arrived?</a:t>
            </a:r>
          </a:p>
        </p:txBody>
      </p:sp>
      <p:sp>
        <p:nvSpPr>
          <p:cNvPr id="3" name="Content Placeholder 2"/>
          <p:cNvSpPr>
            <a:spLocks noGrp="1"/>
          </p:cNvSpPr>
          <p:nvPr>
            <p:ph idx="1"/>
          </p:nvPr>
        </p:nvSpPr>
        <p:spPr>
          <a:xfrm>
            <a:off x="0" y="1017036"/>
            <a:ext cx="12192000" cy="5840963"/>
          </a:xfrm>
        </p:spPr>
        <p:txBody>
          <a:bodyPr>
            <a:normAutofit/>
          </a:bodyPr>
          <a:lstStyle/>
          <a:p>
            <a:pPr>
              <a:lnSpc>
                <a:spcPct val="90000"/>
              </a:lnSpc>
            </a:pPr>
            <a:r>
              <a:rPr lang="en-US" sz="3600" dirty="0"/>
              <a:t>Already moved – Mark 16:4, Luke 24:2, John 20:1</a:t>
            </a:r>
          </a:p>
          <a:p>
            <a:pPr marL="0" indent="0">
              <a:lnSpc>
                <a:spcPct val="90000"/>
              </a:lnSpc>
              <a:buNone/>
            </a:pPr>
            <a:r>
              <a:rPr lang="en-US" sz="3800" i="1" dirty="0"/>
              <a:t>Mark 16:4 (ESV) And looking up, they saw that the stone had been rolled back—it was very large.</a:t>
            </a:r>
          </a:p>
          <a:p>
            <a:pPr marL="0" indent="0">
              <a:lnSpc>
                <a:spcPct val="90000"/>
              </a:lnSpc>
              <a:buNone/>
            </a:pPr>
            <a:endParaRPr lang="en-US" sz="3800" i="1" dirty="0"/>
          </a:p>
          <a:p>
            <a:pPr marL="0" indent="0">
              <a:lnSpc>
                <a:spcPct val="90000"/>
              </a:lnSpc>
              <a:buNone/>
            </a:pPr>
            <a:endParaRPr lang="en-US" sz="3800" i="1" dirty="0"/>
          </a:p>
          <a:p>
            <a:pPr marL="0" indent="0">
              <a:lnSpc>
                <a:spcPct val="90000"/>
              </a:lnSpc>
              <a:buNone/>
            </a:pPr>
            <a:endParaRPr lang="en-US" sz="3800" i="1" dirty="0"/>
          </a:p>
          <a:p>
            <a:pPr marL="0" indent="0">
              <a:lnSpc>
                <a:spcPct val="90000"/>
              </a:lnSpc>
              <a:buNone/>
            </a:pPr>
            <a:endParaRPr lang="en-US" sz="3600" dirty="0"/>
          </a:p>
        </p:txBody>
      </p:sp>
    </p:spTree>
    <p:extLst>
      <p:ext uri="{BB962C8B-B14F-4D97-AF65-F5344CB8AC3E}">
        <p14:creationId xmlns:p14="http://schemas.microsoft.com/office/powerpoint/2010/main" val="84170011"/>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410946"/>
          </a:xfrm>
        </p:spPr>
        <p:txBody>
          <a:bodyPr/>
          <a:lstStyle/>
          <a:p>
            <a:r>
              <a:rPr lang="en-US" dirty="0"/>
              <a:t>#10 Where was the stone when they arrived?</a:t>
            </a:r>
          </a:p>
        </p:txBody>
      </p:sp>
      <p:sp>
        <p:nvSpPr>
          <p:cNvPr id="3" name="Content Placeholder 2"/>
          <p:cNvSpPr>
            <a:spLocks noGrp="1"/>
          </p:cNvSpPr>
          <p:nvPr>
            <p:ph idx="1"/>
          </p:nvPr>
        </p:nvSpPr>
        <p:spPr>
          <a:xfrm>
            <a:off x="0" y="1017036"/>
            <a:ext cx="12192000" cy="5840963"/>
          </a:xfrm>
        </p:spPr>
        <p:txBody>
          <a:bodyPr>
            <a:normAutofit/>
          </a:bodyPr>
          <a:lstStyle/>
          <a:p>
            <a:pPr>
              <a:lnSpc>
                <a:spcPct val="90000"/>
              </a:lnSpc>
            </a:pPr>
            <a:r>
              <a:rPr lang="en-US" sz="3600" dirty="0"/>
              <a:t>Already moved – Mark 16:4, Luke 24:2, John 20:1</a:t>
            </a:r>
          </a:p>
          <a:p>
            <a:pPr marL="0" indent="0">
              <a:lnSpc>
                <a:spcPct val="90000"/>
              </a:lnSpc>
              <a:buNone/>
            </a:pPr>
            <a:r>
              <a:rPr lang="en-US" sz="3800" i="1" dirty="0"/>
              <a:t>Mark 16:4 (ESV) And looking up, they saw that the stone had been rolled back—it was very large.</a:t>
            </a:r>
          </a:p>
          <a:p>
            <a:pPr marL="0" indent="0">
              <a:lnSpc>
                <a:spcPct val="90000"/>
              </a:lnSpc>
              <a:buNone/>
            </a:pPr>
            <a:r>
              <a:rPr lang="en-US" sz="3800" i="1" dirty="0"/>
              <a:t>Luke 24:2 (ESV) And they found the stone rolled away from the tomb,</a:t>
            </a:r>
          </a:p>
          <a:p>
            <a:pPr marL="0" indent="0">
              <a:lnSpc>
                <a:spcPct val="90000"/>
              </a:lnSpc>
              <a:buNone/>
            </a:pPr>
            <a:endParaRPr lang="en-US" sz="3800" i="1" dirty="0"/>
          </a:p>
          <a:p>
            <a:pPr marL="0" indent="0">
              <a:lnSpc>
                <a:spcPct val="90000"/>
              </a:lnSpc>
              <a:buNone/>
            </a:pPr>
            <a:endParaRPr lang="en-US" sz="3800" i="1" dirty="0"/>
          </a:p>
          <a:p>
            <a:pPr marL="0" indent="0">
              <a:lnSpc>
                <a:spcPct val="90000"/>
              </a:lnSpc>
              <a:buNone/>
            </a:pPr>
            <a:endParaRPr lang="en-US" sz="3800" i="1" dirty="0"/>
          </a:p>
          <a:p>
            <a:pPr marL="0" indent="0">
              <a:lnSpc>
                <a:spcPct val="90000"/>
              </a:lnSpc>
              <a:buNone/>
            </a:pPr>
            <a:endParaRPr lang="en-US" sz="3600" dirty="0"/>
          </a:p>
        </p:txBody>
      </p:sp>
    </p:spTree>
    <p:extLst>
      <p:ext uri="{BB962C8B-B14F-4D97-AF65-F5344CB8AC3E}">
        <p14:creationId xmlns:p14="http://schemas.microsoft.com/office/powerpoint/2010/main" val="409053962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410946"/>
          </a:xfrm>
        </p:spPr>
        <p:txBody>
          <a:bodyPr/>
          <a:lstStyle/>
          <a:p>
            <a:r>
              <a:rPr lang="en-US" dirty="0"/>
              <a:t>#10 Where was the stone when they arrived?</a:t>
            </a:r>
          </a:p>
        </p:txBody>
      </p:sp>
      <p:sp>
        <p:nvSpPr>
          <p:cNvPr id="3" name="Content Placeholder 2"/>
          <p:cNvSpPr>
            <a:spLocks noGrp="1"/>
          </p:cNvSpPr>
          <p:nvPr>
            <p:ph idx="1"/>
          </p:nvPr>
        </p:nvSpPr>
        <p:spPr>
          <a:xfrm>
            <a:off x="0" y="1017036"/>
            <a:ext cx="12192000" cy="5840963"/>
          </a:xfrm>
        </p:spPr>
        <p:txBody>
          <a:bodyPr>
            <a:normAutofit/>
          </a:bodyPr>
          <a:lstStyle/>
          <a:p>
            <a:pPr>
              <a:lnSpc>
                <a:spcPct val="90000"/>
              </a:lnSpc>
            </a:pPr>
            <a:r>
              <a:rPr lang="en-US" sz="3600" dirty="0"/>
              <a:t>Already moved – Mark 16:4, Luke 24:2, John 20:1</a:t>
            </a:r>
          </a:p>
          <a:p>
            <a:pPr marL="0" indent="0">
              <a:lnSpc>
                <a:spcPct val="90000"/>
              </a:lnSpc>
              <a:buNone/>
            </a:pPr>
            <a:r>
              <a:rPr lang="en-US" sz="3800" i="1" dirty="0"/>
              <a:t>Mark 16:4 (ESV) And looking up, they saw that the stone had been rolled back—it was very large.</a:t>
            </a:r>
          </a:p>
          <a:p>
            <a:pPr marL="0" indent="0">
              <a:lnSpc>
                <a:spcPct val="90000"/>
              </a:lnSpc>
              <a:buNone/>
            </a:pPr>
            <a:r>
              <a:rPr lang="en-US" sz="3800" i="1" dirty="0"/>
              <a:t>Luke 24:2 (ESV) And they found the stone rolled away from the tomb,</a:t>
            </a:r>
          </a:p>
          <a:p>
            <a:pPr marL="0" indent="0">
              <a:lnSpc>
                <a:spcPct val="90000"/>
              </a:lnSpc>
              <a:buNone/>
            </a:pPr>
            <a:r>
              <a:rPr lang="en-US" sz="3800" i="1" dirty="0"/>
              <a:t>John 20:1 (ESV) Now on the first day of the week Mary Magdalene came to the tomb early, while it was still dark, and saw that the stone had been taken away from the tomb.</a:t>
            </a:r>
          </a:p>
          <a:p>
            <a:pPr marL="0" indent="0">
              <a:lnSpc>
                <a:spcPct val="90000"/>
              </a:lnSpc>
              <a:buNone/>
            </a:pPr>
            <a:endParaRPr lang="en-US" sz="3800" i="1" dirty="0"/>
          </a:p>
          <a:p>
            <a:pPr marL="0" indent="0">
              <a:lnSpc>
                <a:spcPct val="90000"/>
              </a:lnSpc>
              <a:buNone/>
            </a:pPr>
            <a:endParaRPr lang="en-US" sz="3800" i="1" dirty="0"/>
          </a:p>
          <a:p>
            <a:pPr marL="0" indent="0">
              <a:lnSpc>
                <a:spcPct val="90000"/>
              </a:lnSpc>
              <a:buNone/>
            </a:pPr>
            <a:endParaRPr lang="en-US" sz="3800" i="1" dirty="0"/>
          </a:p>
          <a:p>
            <a:pPr marL="0" indent="0">
              <a:lnSpc>
                <a:spcPct val="90000"/>
              </a:lnSpc>
              <a:buNone/>
            </a:pPr>
            <a:endParaRPr lang="en-US" sz="3600" dirty="0"/>
          </a:p>
        </p:txBody>
      </p:sp>
    </p:spTree>
    <p:extLst>
      <p:ext uri="{BB962C8B-B14F-4D97-AF65-F5344CB8AC3E}">
        <p14:creationId xmlns:p14="http://schemas.microsoft.com/office/powerpoint/2010/main" val="2650168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400" dirty="0"/>
              <a:t>#4 How long was Jesus in the tomb?</a:t>
            </a:r>
          </a:p>
          <a:p>
            <a:pPr lvl="1">
              <a:lnSpc>
                <a:spcPct val="90000"/>
              </a:lnSpc>
            </a:pPr>
            <a:r>
              <a:rPr lang="en-US" sz="3400" dirty="0"/>
              <a:t>3 days and three nights – Matt 12:40</a:t>
            </a:r>
          </a:p>
          <a:p>
            <a:pPr lvl="1">
              <a:lnSpc>
                <a:spcPct val="90000"/>
              </a:lnSpc>
            </a:pPr>
            <a:r>
              <a:rPr lang="en-US" sz="3400" dirty="0"/>
              <a:t>Or less time (Friday to Sunday) – Luke 18:33, Matt 28:1</a:t>
            </a:r>
          </a:p>
          <a:p>
            <a:pPr marL="0" indent="0">
              <a:lnSpc>
                <a:spcPct val="90000"/>
              </a:lnSpc>
              <a:buNone/>
            </a:pPr>
            <a:r>
              <a:rPr lang="en-US" sz="3400" dirty="0"/>
              <a:t>#5 What was written above the cross?</a:t>
            </a:r>
          </a:p>
          <a:p>
            <a:pPr lvl="1">
              <a:lnSpc>
                <a:spcPct val="90000"/>
              </a:lnSpc>
            </a:pPr>
            <a:r>
              <a:rPr lang="en-US" sz="3400" dirty="0"/>
              <a:t>“This is Jesus, king of the Jews” – Matt 27:37</a:t>
            </a:r>
          </a:p>
          <a:p>
            <a:pPr marL="0" indent="0">
              <a:lnSpc>
                <a:spcPct val="90000"/>
              </a:lnSpc>
              <a:buNone/>
            </a:pPr>
            <a:endParaRPr lang="en-US" sz="3600" dirty="0"/>
          </a:p>
        </p:txBody>
      </p:sp>
    </p:spTree>
    <p:extLst>
      <p:ext uri="{BB962C8B-B14F-4D97-AF65-F5344CB8AC3E}">
        <p14:creationId xmlns:p14="http://schemas.microsoft.com/office/powerpoint/2010/main" val="3675183218"/>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410946"/>
          </a:xfrm>
        </p:spPr>
        <p:txBody>
          <a:bodyPr/>
          <a:lstStyle/>
          <a:p>
            <a:r>
              <a:rPr lang="en-US" dirty="0"/>
              <a:t>#10 Where was the stone when they arrived?</a:t>
            </a:r>
          </a:p>
        </p:txBody>
      </p:sp>
      <p:sp>
        <p:nvSpPr>
          <p:cNvPr id="3" name="Content Placeholder 2"/>
          <p:cNvSpPr>
            <a:spLocks noGrp="1"/>
          </p:cNvSpPr>
          <p:nvPr>
            <p:ph idx="1"/>
          </p:nvPr>
        </p:nvSpPr>
        <p:spPr>
          <a:xfrm>
            <a:off x="0" y="1017036"/>
            <a:ext cx="12192000" cy="5840963"/>
          </a:xfrm>
        </p:spPr>
        <p:txBody>
          <a:bodyPr>
            <a:noAutofit/>
          </a:bodyPr>
          <a:lstStyle/>
          <a:p>
            <a:pPr>
              <a:lnSpc>
                <a:spcPct val="90000"/>
              </a:lnSpc>
              <a:spcBef>
                <a:spcPts val="0"/>
              </a:spcBef>
            </a:pPr>
            <a:r>
              <a:rPr lang="en-US" sz="3600" dirty="0"/>
              <a:t>Already moved – Mark 16:4, Luke 24:2, John 20:1</a:t>
            </a:r>
          </a:p>
          <a:p>
            <a:pPr>
              <a:lnSpc>
                <a:spcPct val="90000"/>
              </a:lnSpc>
              <a:spcBef>
                <a:spcPts val="0"/>
              </a:spcBef>
            </a:pPr>
            <a:r>
              <a:rPr lang="en-US" sz="3600" dirty="0"/>
              <a:t>Still in place covering the tomb – Matt 28:1-2</a:t>
            </a:r>
          </a:p>
          <a:p>
            <a:pPr marL="0" indent="0">
              <a:lnSpc>
                <a:spcPct val="90000"/>
              </a:lnSpc>
              <a:spcBef>
                <a:spcPts val="0"/>
              </a:spcBef>
              <a:buNone/>
            </a:pPr>
            <a:endParaRPr lang="en-US" sz="3600" dirty="0"/>
          </a:p>
          <a:p>
            <a:pPr>
              <a:lnSpc>
                <a:spcPct val="90000"/>
              </a:lnSpc>
            </a:pPr>
            <a:endParaRPr lang="en-US" sz="3800" dirty="0"/>
          </a:p>
        </p:txBody>
      </p:sp>
    </p:spTree>
    <p:extLst>
      <p:ext uri="{BB962C8B-B14F-4D97-AF65-F5344CB8AC3E}">
        <p14:creationId xmlns:p14="http://schemas.microsoft.com/office/powerpoint/2010/main" val="422268544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410946"/>
          </a:xfrm>
        </p:spPr>
        <p:txBody>
          <a:bodyPr/>
          <a:lstStyle/>
          <a:p>
            <a:r>
              <a:rPr lang="en-US" dirty="0"/>
              <a:t>#10 Where was the stone when they arrived?</a:t>
            </a:r>
          </a:p>
        </p:txBody>
      </p:sp>
      <p:sp>
        <p:nvSpPr>
          <p:cNvPr id="3" name="Content Placeholder 2"/>
          <p:cNvSpPr>
            <a:spLocks noGrp="1"/>
          </p:cNvSpPr>
          <p:nvPr>
            <p:ph idx="1"/>
          </p:nvPr>
        </p:nvSpPr>
        <p:spPr>
          <a:xfrm>
            <a:off x="0" y="1017036"/>
            <a:ext cx="12192000" cy="5840963"/>
          </a:xfrm>
        </p:spPr>
        <p:txBody>
          <a:bodyPr>
            <a:noAutofit/>
          </a:bodyPr>
          <a:lstStyle/>
          <a:p>
            <a:pPr>
              <a:lnSpc>
                <a:spcPct val="90000"/>
              </a:lnSpc>
              <a:spcBef>
                <a:spcPts val="0"/>
              </a:spcBef>
            </a:pPr>
            <a:r>
              <a:rPr lang="en-US" sz="3600" dirty="0"/>
              <a:t>Already moved – Mark 16:4, Luke 24:2, John 20:1</a:t>
            </a:r>
          </a:p>
          <a:p>
            <a:pPr>
              <a:lnSpc>
                <a:spcPct val="90000"/>
              </a:lnSpc>
              <a:spcBef>
                <a:spcPts val="0"/>
              </a:spcBef>
            </a:pPr>
            <a:r>
              <a:rPr lang="en-US" sz="3600" dirty="0"/>
              <a:t>Still in place covering the tomb – Matt 28:1-2</a:t>
            </a:r>
          </a:p>
          <a:p>
            <a:pPr marL="0" indent="0">
              <a:lnSpc>
                <a:spcPct val="90000"/>
              </a:lnSpc>
              <a:spcBef>
                <a:spcPts val="0"/>
              </a:spcBef>
              <a:buNone/>
            </a:pPr>
            <a:endParaRPr lang="en-US" sz="3600" dirty="0"/>
          </a:p>
          <a:p>
            <a:pPr marL="0" indent="0">
              <a:lnSpc>
                <a:spcPct val="90000"/>
              </a:lnSpc>
              <a:spcBef>
                <a:spcPts val="0"/>
              </a:spcBef>
              <a:buNone/>
            </a:pPr>
            <a:r>
              <a:rPr lang="en-US" sz="3600" i="1" dirty="0"/>
              <a:t>Matthew 28:1–2 (ESV) Now after the Sabbath, toward the dawn of the first day of the week, Mary Magdalene and the other Mary went to see the tomb. </a:t>
            </a:r>
            <a:r>
              <a:rPr lang="en-US" sz="3600" i="1" baseline="30000" dirty="0"/>
              <a:t>2</a:t>
            </a:r>
            <a:r>
              <a:rPr lang="en-US" sz="3600" i="1" dirty="0"/>
              <a:t>And behold, there was a great earthquake, for an angel of the Lord descended from heaven and came and rolled back the stone and sat on it.</a:t>
            </a:r>
          </a:p>
          <a:p>
            <a:pPr>
              <a:lnSpc>
                <a:spcPct val="90000"/>
              </a:lnSpc>
            </a:pPr>
            <a:endParaRPr lang="en-US" sz="3800" dirty="0"/>
          </a:p>
        </p:txBody>
      </p:sp>
    </p:spTree>
    <p:extLst>
      <p:ext uri="{BB962C8B-B14F-4D97-AF65-F5344CB8AC3E}">
        <p14:creationId xmlns:p14="http://schemas.microsoft.com/office/powerpoint/2010/main" val="400546679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410946"/>
          </a:xfrm>
        </p:spPr>
        <p:txBody>
          <a:bodyPr/>
          <a:lstStyle/>
          <a:p>
            <a:r>
              <a:rPr lang="en-US" dirty="0"/>
              <a:t>#10 Where was the stone when they arrived?</a:t>
            </a:r>
          </a:p>
        </p:txBody>
      </p:sp>
      <p:sp>
        <p:nvSpPr>
          <p:cNvPr id="3" name="Content Placeholder 2"/>
          <p:cNvSpPr>
            <a:spLocks noGrp="1"/>
          </p:cNvSpPr>
          <p:nvPr>
            <p:ph idx="1"/>
          </p:nvPr>
        </p:nvSpPr>
        <p:spPr>
          <a:xfrm>
            <a:off x="0" y="1017036"/>
            <a:ext cx="12192000" cy="5840963"/>
          </a:xfrm>
        </p:spPr>
        <p:txBody>
          <a:bodyPr>
            <a:noAutofit/>
          </a:bodyPr>
          <a:lstStyle/>
          <a:p>
            <a:pPr>
              <a:lnSpc>
                <a:spcPct val="90000"/>
              </a:lnSpc>
              <a:spcBef>
                <a:spcPts val="0"/>
              </a:spcBef>
            </a:pPr>
            <a:r>
              <a:rPr lang="en-US" sz="3600" dirty="0"/>
              <a:t>Already moved – Mark 16:4, Luke 24:2, John 20:1</a:t>
            </a:r>
          </a:p>
          <a:p>
            <a:pPr>
              <a:lnSpc>
                <a:spcPct val="90000"/>
              </a:lnSpc>
              <a:spcBef>
                <a:spcPts val="0"/>
              </a:spcBef>
            </a:pPr>
            <a:r>
              <a:rPr lang="en-US" sz="3600" dirty="0"/>
              <a:t>Still in place covering the tomb – Matt 28:1-2</a:t>
            </a:r>
          </a:p>
          <a:p>
            <a:pPr marL="0" indent="0">
              <a:lnSpc>
                <a:spcPct val="90000"/>
              </a:lnSpc>
              <a:spcBef>
                <a:spcPts val="0"/>
              </a:spcBef>
              <a:buNone/>
            </a:pPr>
            <a:endParaRPr lang="en-US" sz="3600" dirty="0"/>
          </a:p>
          <a:p>
            <a:pPr marL="0" indent="0">
              <a:lnSpc>
                <a:spcPct val="90000"/>
              </a:lnSpc>
              <a:spcBef>
                <a:spcPts val="0"/>
              </a:spcBef>
              <a:buNone/>
            </a:pPr>
            <a:r>
              <a:rPr lang="en-US" sz="3600" i="1" dirty="0"/>
              <a:t>Matthew 28:1–2 (ESV) Now after the Sabbath, toward the dawn of the first day of the week, Mary Magdalene and the other Mary went to see the tomb. </a:t>
            </a:r>
            <a:r>
              <a:rPr lang="en-US" sz="3600" i="1" baseline="30000" dirty="0"/>
              <a:t>2</a:t>
            </a:r>
            <a:r>
              <a:rPr lang="en-US" sz="3600" i="1" dirty="0"/>
              <a:t>And behold, there was a great earthquake, for an angel of the Lord descended from heaven and came and rolled back the stone and sat on it.</a:t>
            </a:r>
          </a:p>
          <a:p>
            <a:pPr>
              <a:lnSpc>
                <a:spcPct val="90000"/>
              </a:lnSpc>
              <a:spcBef>
                <a:spcPts val="0"/>
              </a:spcBef>
            </a:pPr>
            <a:r>
              <a:rPr lang="en-US" sz="3600" dirty="0"/>
              <a:t>Solution: Matthew records that it happened but doesn’t say it happened after they arrived. This is just wishful thinking.</a:t>
            </a:r>
          </a:p>
          <a:p>
            <a:pPr>
              <a:lnSpc>
                <a:spcPct val="90000"/>
              </a:lnSpc>
            </a:pPr>
            <a:endParaRPr lang="en-US" sz="3800" dirty="0"/>
          </a:p>
        </p:txBody>
      </p:sp>
    </p:spTree>
    <p:extLst>
      <p:ext uri="{BB962C8B-B14F-4D97-AF65-F5344CB8AC3E}">
        <p14:creationId xmlns:p14="http://schemas.microsoft.com/office/powerpoint/2010/main" val="139334092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1906823" cy="5794310"/>
          </a:xfrm>
        </p:spPr>
        <p:txBody>
          <a:bodyPr>
            <a:normAutofit/>
          </a:bodyPr>
          <a:lstStyle/>
          <a:p>
            <a:pPr marL="457200" lvl="1" indent="0">
              <a:lnSpc>
                <a:spcPct val="90000"/>
              </a:lnSpc>
              <a:buNone/>
            </a:pPr>
            <a:endParaRPr lang="en-US" sz="3400" dirty="0"/>
          </a:p>
        </p:txBody>
      </p:sp>
    </p:spTree>
    <p:extLst>
      <p:ext uri="{BB962C8B-B14F-4D97-AF65-F5344CB8AC3E}">
        <p14:creationId xmlns:p14="http://schemas.microsoft.com/office/powerpoint/2010/main" val="124149138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1906823" cy="5794310"/>
          </a:xfrm>
        </p:spPr>
        <p:txBody>
          <a:bodyPr>
            <a:normAutofit/>
          </a:bodyPr>
          <a:lstStyle/>
          <a:p>
            <a:pPr lvl="1">
              <a:lnSpc>
                <a:spcPct val="90000"/>
              </a:lnSpc>
            </a:pPr>
            <a:r>
              <a:rPr lang="en-US" sz="3400" dirty="0"/>
              <a:t>Run to tell the disciples – Matt 28:8-9</a:t>
            </a:r>
          </a:p>
          <a:p>
            <a:pPr marL="457200" lvl="1" indent="0">
              <a:lnSpc>
                <a:spcPct val="90000"/>
              </a:lnSpc>
              <a:buNone/>
            </a:pPr>
            <a:endParaRPr lang="en-US" sz="3400" dirty="0"/>
          </a:p>
          <a:p>
            <a:pPr marL="457200" lvl="1" indent="0">
              <a:lnSpc>
                <a:spcPct val="90000"/>
              </a:lnSpc>
              <a:buNone/>
            </a:pPr>
            <a:endParaRPr lang="en-US" sz="3400" dirty="0"/>
          </a:p>
        </p:txBody>
      </p:sp>
    </p:spTree>
    <p:extLst>
      <p:ext uri="{BB962C8B-B14F-4D97-AF65-F5344CB8AC3E}">
        <p14:creationId xmlns:p14="http://schemas.microsoft.com/office/powerpoint/2010/main" val="271917139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1906823" cy="5794310"/>
          </a:xfrm>
        </p:spPr>
        <p:txBody>
          <a:bodyPr>
            <a:normAutofit/>
          </a:bodyPr>
          <a:lstStyle/>
          <a:p>
            <a:pPr lvl="1">
              <a:lnSpc>
                <a:spcPct val="90000"/>
              </a:lnSpc>
            </a:pPr>
            <a:r>
              <a:rPr lang="en-US" sz="3400" dirty="0"/>
              <a:t>Run to tell the disciples – Matt 28:8-9</a:t>
            </a:r>
          </a:p>
          <a:p>
            <a:pPr marL="457200" lvl="1" indent="0">
              <a:lnSpc>
                <a:spcPct val="90000"/>
              </a:lnSpc>
              <a:buNone/>
            </a:pPr>
            <a:endParaRPr lang="en-US" sz="3400" dirty="0"/>
          </a:p>
          <a:p>
            <a:pPr marL="457200" lvl="1" indent="0">
              <a:lnSpc>
                <a:spcPct val="90000"/>
              </a:lnSpc>
              <a:buNone/>
            </a:pPr>
            <a:r>
              <a:rPr lang="en-US" sz="3400" i="1" dirty="0"/>
              <a:t>Matthew 28:8–9 (ESV) So they departed quickly from the tomb with fear and great joy, and ran to tell his disciples. </a:t>
            </a:r>
            <a:r>
              <a:rPr lang="en-US" sz="3400" i="1" baseline="30000" dirty="0"/>
              <a:t>9</a:t>
            </a:r>
            <a:r>
              <a:rPr lang="en-US" sz="3400" i="1" dirty="0"/>
              <a:t>And behold, Jesus met them and said, “Greetings!” And they came up and took hold of his feet and worshiped him.</a:t>
            </a:r>
          </a:p>
          <a:p>
            <a:pPr marL="457200" lvl="1" indent="0">
              <a:lnSpc>
                <a:spcPct val="90000"/>
              </a:lnSpc>
              <a:buNone/>
            </a:pPr>
            <a:endParaRPr lang="en-US" sz="3400" dirty="0"/>
          </a:p>
        </p:txBody>
      </p:sp>
    </p:spTree>
    <p:extLst>
      <p:ext uri="{BB962C8B-B14F-4D97-AF65-F5344CB8AC3E}">
        <p14:creationId xmlns:p14="http://schemas.microsoft.com/office/powerpoint/2010/main" val="2515131133"/>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2017828" cy="5794310"/>
          </a:xfrm>
        </p:spPr>
        <p:txBody>
          <a:bodyPr>
            <a:normAutofit/>
          </a:bodyPr>
          <a:lstStyle/>
          <a:p>
            <a:pPr lvl="1">
              <a:lnSpc>
                <a:spcPct val="90000"/>
              </a:lnSpc>
            </a:pPr>
            <a:r>
              <a:rPr lang="en-US" sz="3400" dirty="0"/>
              <a:t>Run to tell the disciples – Matt 28:8-9</a:t>
            </a:r>
          </a:p>
          <a:p>
            <a:pPr lvl="1">
              <a:lnSpc>
                <a:spcPct val="90000"/>
              </a:lnSpc>
            </a:pPr>
            <a:r>
              <a:rPr lang="en-US" sz="3400" dirty="0"/>
              <a:t>Said nothing – Mark 16:8</a:t>
            </a:r>
          </a:p>
          <a:p>
            <a:pPr marL="457200" lvl="1" indent="0">
              <a:lnSpc>
                <a:spcPct val="90000"/>
              </a:lnSpc>
              <a:buNone/>
            </a:pPr>
            <a:endParaRPr lang="en-US" sz="3400" dirty="0"/>
          </a:p>
          <a:p>
            <a:pPr marL="457200" lvl="1" indent="0">
              <a:lnSpc>
                <a:spcPct val="90000"/>
              </a:lnSpc>
              <a:buNone/>
            </a:pPr>
            <a:endParaRPr lang="en-US" sz="3400" dirty="0"/>
          </a:p>
        </p:txBody>
      </p:sp>
    </p:spTree>
    <p:extLst>
      <p:ext uri="{BB962C8B-B14F-4D97-AF65-F5344CB8AC3E}">
        <p14:creationId xmlns:p14="http://schemas.microsoft.com/office/powerpoint/2010/main" val="690649008"/>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2017828" cy="5794310"/>
          </a:xfrm>
        </p:spPr>
        <p:txBody>
          <a:bodyPr>
            <a:normAutofit/>
          </a:bodyPr>
          <a:lstStyle/>
          <a:p>
            <a:pPr lvl="1">
              <a:lnSpc>
                <a:spcPct val="90000"/>
              </a:lnSpc>
            </a:pPr>
            <a:r>
              <a:rPr lang="en-US" sz="3400" dirty="0"/>
              <a:t>Run to tell the disciples – Matt 28:8-9</a:t>
            </a:r>
          </a:p>
          <a:p>
            <a:pPr lvl="1">
              <a:lnSpc>
                <a:spcPct val="90000"/>
              </a:lnSpc>
            </a:pPr>
            <a:r>
              <a:rPr lang="en-US" sz="3400" dirty="0"/>
              <a:t>Said nothing – Mark 16:8</a:t>
            </a:r>
          </a:p>
          <a:p>
            <a:pPr marL="457200" lvl="1" indent="0">
              <a:lnSpc>
                <a:spcPct val="90000"/>
              </a:lnSpc>
              <a:buNone/>
            </a:pPr>
            <a:endParaRPr lang="en-US" sz="3400" dirty="0"/>
          </a:p>
          <a:p>
            <a:pPr marL="457200" lvl="1" indent="0">
              <a:lnSpc>
                <a:spcPct val="90000"/>
              </a:lnSpc>
              <a:buNone/>
            </a:pPr>
            <a:r>
              <a:rPr lang="en-US" sz="3400" i="1" dirty="0"/>
              <a:t>Mark 16:8 (ESV) And they went out and fled from the tomb, for trembling and astonishment had seized them, and they said nothing to anyone, for they were afraid.</a:t>
            </a:r>
          </a:p>
          <a:p>
            <a:pPr marL="457200" lvl="1" indent="0">
              <a:lnSpc>
                <a:spcPct val="90000"/>
              </a:lnSpc>
              <a:buNone/>
            </a:pPr>
            <a:endParaRPr lang="en-US" sz="3400" dirty="0"/>
          </a:p>
        </p:txBody>
      </p:sp>
    </p:spTree>
    <p:extLst>
      <p:ext uri="{BB962C8B-B14F-4D97-AF65-F5344CB8AC3E}">
        <p14:creationId xmlns:p14="http://schemas.microsoft.com/office/powerpoint/2010/main" val="276188775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2017828" cy="5794310"/>
          </a:xfrm>
        </p:spPr>
        <p:txBody>
          <a:bodyPr>
            <a:normAutofit/>
          </a:bodyPr>
          <a:lstStyle/>
          <a:p>
            <a:pPr lvl="1">
              <a:lnSpc>
                <a:spcPct val="90000"/>
              </a:lnSpc>
            </a:pPr>
            <a:r>
              <a:rPr lang="en-US" sz="3400" dirty="0"/>
              <a:t>Run to tell the disciples – Matt 28:8-9</a:t>
            </a:r>
          </a:p>
          <a:p>
            <a:pPr lvl="1">
              <a:lnSpc>
                <a:spcPct val="90000"/>
              </a:lnSpc>
            </a:pPr>
            <a:r>
              <a:rPr lang="en-US" sz="3400" dirty="0"/>
              <a:t>Said nothing – Mark 16:8</a:t>
            </a:r>
          </a:p>
          <a:p>
            <a:pPr lvl="1">
              <a:lnSpc>
                <a:spcPct val="90000"/>
              </a:lnSpc>
            </a:pPr>
            <a:r>
              <a:rPr lang="en-US" sz="3400" dirty="0"/>
              <a:t>Told the eleven and all the rest – Luke 24:9</a:t>
            </a:r>
          </a:p>
          <a:p>
            <a:pPr marL="457200" lvl="1" indent="0">
              <a:lnSpc>
                <a:spcPct val="90000"/>
              </a:lnSpc>
              <a:buNone/>
            </a:pPr>
            <a:endParaRPr lang="en-US" sz="3400" dirty="0"/>
          </a:p>
          <a:p>
            <a:pPr marL="457200" lvl="1" indent="0">
              <a:lnSpc>
                <a:spcPct val="90000"/>
              </a:lnSpc>
              <a:buNone/>
            </a:pPr>
            <a:endParaRPr lang="en-US" sz="3400" dirty="0"/>
          </a:p>
        </p:txBody>
      </p:sp>
    </p:spTree>
    <p:extLst>
      <p:ext uri="{BB962C8B-B14F-4D97-AF65-F5344CB8AC3E}">
        <p14:creationId xmlns:p14="http://schemas.microsoft.com/office/powerpoint/2010/main" val="169300387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2017828" cy="5794310"/>
          </a:xfrm>
        </p:spPr>
        <p:txBody>
          <a:bodyPr>
            <a:normAutofit/>
          </a:bodyPr>
          <a:lstStyle/>
          <a:p>
            <a:pPr lvl="1">
              <a:lnSpc>
                <a:spcPct val="90000"/>
              </a:lnSpc>
            </a:pPr>
            <a:r>
              <a:rPr lang="en-US" sz="3400" dirty="0"/>
              <a:t>Run to tell the disciples – Matt 28:8-9</a:t>
            </a:r>
          </a:p>
          <a:p>
            <a:pPr lvl="1">
              <a:lnSpc>
                <a:spcPct val="90000"/>
              </a:lnSpc>
            </a:pPr>
            <a:r>
              <a:rPr lang="en-US" sz="3400" dirty="0"/>
              <a:t>Said nothing – Mark 16:8</a:t>
            </a:r>
          </a:p>
          <a:p>
            <a:pPr lvl="1">
              <a:lnSpc>
                <a:spcPct val="90000"/>
              </a:lnSpc>
            </a:pPr>
            <a:r>
              <a:rPr lang="en-US" sz="3400" dirty="0"/>
              <a:t>Told the eleven and all the rest – Luke 24:9</a:t>
            </a:r>
          </a:p>
          <a:p>
            <a:pPr marL="457200" lvl="1" indent="0">
              <a:lnSpc>
                <a:spcPct val="90000"/>
              </a:lnSpc>
              <a:buNone/>
            </a:pPr>
            <a:endParaRPr lang="en-US" sz="3400" dirty="0"/>
          </a:p>
          <a:p>
            <a:pPr marL="457200" lvl="1" indent="0">
              <a:lnSpc>
                <a:spcPct val="90000"/>
              </a:lnSpc>
              <a:buNone/>
            </a:pPr>
            <a:r>
              <a:rPr lang="en-US" sz="3400" i="1" dirty="0"/>
              <a:t>Luke 24:9 (ESV) and returning from the tomb they told all these things to the eleven and to all the rest.</a:t>
            </a:r>
          </a:p>
          <a:p>
            <a:pPr marL="457200" lvl="1" indent="0">
              <a:lnSpc>
                <a:spcPct val="90000"/>
              </a:lnSpc>
              <a:buNone/>
            </a:pPr>
            <a:endParaRPr lang="en-US" sz="3400" dirty="0"/>
          </a:p>
        </p:txBody>
      </p:sp>
    </p:spTree>
    <p:extLst>
      <p:ext uri="{BB962C8B-B14F-4D97-AF65-F5344CB8AC3E}">
        <p14:creationId xmlns:p14="http://schemas.microsoft.com/office/powerpoint/2010/main" val="2770120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 </a:t>
            </a:r>
          </a:p>
        </p:txBody>
      </p:sp>
      <p:sp>
        <p:nvSpPr>
          <p:cNvPr id="3" name="Content Placeholder 2"/>
          <p:cNvSpPr>
            <a:spLocks noGrp="1"/>
          </p:cNvSpPr>
          <p:nvPr>
            <p:ph idx="1"/>
          </p:nvPr>
        </p:nvSpPr>
        <p:spPr>
          <a:xfrm>
            <a:off x="913794" y="779228"/>
            <a:ext cx="10353762" cy="6078772"/>
          </a:xfrm>
        </p:spPr>
        <p:txBody>
          <a:bodyPr>
            <a:normAutofit/>
          </a:bodyPr>
          <a:lstStyle/>
          <a:p>
            <a:pPr>
              <a:lnSpc>
                <a:spcPct val="90000"/>
              </a:lnSpc>
            </a:pPr>
            <a:r>
              <a:rPr lang="en-US" sz="3600" dirty="0"/>
              <a:t>These are all about the crucifixion and resurrection</a:t>
            </a:r>
          </a:p>
        </p:txBody>
      </p:sp>
    </p:spTree>
    <p:extLst>
      <p:ext uri="{BB962C8B-B14F-4D97-AF65-F5344CB8AC3E}">
        <p14:creationId xmlns:p14="http://schemas.microsoft.com/office/powerpoint/2010/main" val="30717639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400" dirty="0"/>
              <a:t>#4 How long was Jesus in the tomb?</a:t>
            </a:r>
          </a:p>
          <a:p>
            <a:pPr lvl="1">
              <a:lnSpc>
                <a:spcPct val="90000"/>
              </a:lnSpc>
            </a:pPr>
            <a:r>
              <a:rPr lang="en-US" sz="3400" dirty="0"/>
              <a:t>3 days and three nights – Matt 12:40</a:t>
            </a:r>
          </a:p>
          <a:p>
            <a:pPr lvl="1">
              <a:lnSpc>
                <a:spcPct val="90000"/>
              </a:lnSpc>
            </a:pPr>
            <a:r>
              <a:rPr lang="en-US" sz="3400" dirty="0"/>
              <a:t>Or less time (Friday to Sunday) – Luke 18:33, Matt 28:1</a:t>
            </a:r>
          </a:p>
          <a:p>
            <a:pPr marL="0" indent="0">
              <a:lnSpc>
                <a:spcPct val="90000"/>
              </a:lnSpc>
              <a:buNone/>
            </a:pPr>
            <a:r>
              <a:rPr lang="en-US" sz="3400" dirty="0"/>
              <a:t>#5 What was written above the cross?</a:t>
            </a:r>
          </a:p>
          <a:p>
            <a:pPr lvl="1">
              <a:lnSpc>
                <a:spcPct val="90000"/>
              </a:lnSpc>
            </a:pPr>
            <a:r>
              <a:rPr lang="en-US" sz="3400" dirty="0"/>
              <a:t>“This is Jesus, king of the Jews” – Matt 27:37</a:t>
            </a:r>
          </a:p>
          <a:p>
            <a:pPr lvl="1">
              <a:lnSpc>
                <a:spcPct val="90000"/>
              </a:lnSpc>
            </a:pPr>
            <a:r>
              <a:rPr lang="en-US" sz="3400" dirty="0"/>
              <a:t>“The king of the Jews” – Mark 15:26</a:t>
            </a:r>
          </a:p>
          <a:p>
            <a:pPr marL="457200" lvl="1" indent="0">
              <a:lnSpc>
                <a:spcPct val="90000"/>
              </a:lnSpc>
              <a:buNone/>
            </a:pPr>
            <a:endParaRPr lang="en-US" sz="3600" dirty="0"/>
          </a:p>
        </p:txBody>
      </p:sp>
    </p:spTree>
    <p:extLst>
      <p:ext uri="{BB962C8B-B14F-4D97-AF65-F5344CB8AC3E}">
        <p14:creationId xmlns:p14="http://schemas.microsoft.com/office/powerpoint/2010/main" val="419079225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2017828" cy="5794310"/>
          </a:xfrm>
        </p:spPr>
        <p:txBody>
          <a:bodyPr>
            <a:normAutofit/>
          </a:bodyPr>
          <a:lstStyle/>
          <a:p>
            <a:pPr lvl="1">
              <a:lnSpc>
                <a:spcPct val="90000"/>
              </a:lnSpc>
            </a:pPr>
            <a:r>
              <a:rPr lang="en-US" sz="3400" dirty="0"/>
              <a:t>Run to tell the disciples – Matt 28:8-9</a:t>
            </a:r>
          </a:p>
          <a:p>
            <a:pPr lvl="1">
              <a:lnSpc>
                <a:spcPct val="90000"/>
              </a:lnSpc>
            </a:pPr>
            <a:r>
              <a:rPr lang="en-US" sz="3400" dirty="0"/>
              <a:t>Said nothing – Mark 16:8</a:t>
            </a:r>
          </a:p>
          <a:p>
            <a:pPr lvl="1">
              <a:lnSpc>
                <a:spcPct val="90000"/>
              </a:lnSpc>
            </a:pPr>
            <a:r>
              <a:rPr lang="en-US" sz="3400" dirty="0"/>
              <a:t>Told the eleven and all the rest – Luke 24:9</a:t>
            </a:r>
          </a:p>
          <a:p>
            <a:pPr lvl="1">
              <a:lnSpc>
                <a:spcPct val="90000"/>
              </a:lnSpc>
            </a:pPr>
            <a:r>
              <a:rPr lang="en-US" sz="3400" dirty="0"/>
              <a:t>Solution: 	</a:t>
            </a:r>
          </a:p>
        </p:txBody>
      </p:sp>
    </p:spTree>
    <p:extLst>
      <p:ext uri="{BB962C8B-B14F-4D97-AF65-F5344CB8AC3E}">
        <p14:creationId xmlns:p14="http://schemas.microsoft.com/office/powerpoint/2010/main" val="385753681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2017828" cy="5794310"/>
          </a:xfrm>
        </p:spPr>
        <p:txBody>
          <a:bodyPr>
            <a:normAutofit/>
          </a:bodyPr>
          <a:lstStyle/>
          <a:p>
            <a:pPr lvl="1">
              <a:lnSpc>
                <a:spcPct val="90000"/>
              </a:lnSpc>
            </a:pPr>
            <a:r>
              <a:rPr lang="en-US" sz="3400" dirty="0"/>
              <a:t>Run to tell the disciples – Matt 28:8-9</a:t>
            </a:r>
          </a:p>
          <a:p>
            <a:pPr lvl="1">
              <a:lnSpc>
                <a:spcPct val="90000"/>
              </a:lnSpc>
            </a:pPr>
            <a:r>
              <a:rPr lang="en-US" sz="3400" dirty="0"/>
              <a:t>Said nothing – Mark 16:8</a:t>
            </a:r>
          </a:p>
          <a:p>
            <a:pPr lvl="1">
              <a:lnSpc>
                <a:spcPct val="90000"/>
              </a:lnSpc>
            </a:pPr>
            <a:r>
              <a:rPr lang="en-US" sz="3400" dirty="0"/>
              <a:t>Told the eleven and all the rest – Luke 24:9</a:t>
            </a:r>
          </a:p>
          <a:p>
            <a:pPr lvl="1">
              <a:lnSpc>
                <a:spcPct val="90000"/>
              </a:lnSpc>
            </a:pPr>
            <a:r>
              <a:rPr lang="en-US" sz="3400" dirty="0"/>
              <a:t>Solution: 	they told</a:t>
            </a:r>
          </a:p>
        </p:txBody>
      </p:sp>
    </p:spTree>
    <p:extLst>
      <p:ext uri="{BB962C8B-B14F-4D97-AF65-F5344CB8AC3E}">
        <p14:creationId xmlns:p14="http://schemas.microsoft.com/office/powerpoint/2010/main" val="757741781"/>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2017828" cy="5794310"/>
          </a:xfrm>
        </p:spPr>
        <p:txBody>
          <a:bodyPr>
            <a:normAutofit/>
          </a:bodyPr>
          <a:lstStyle/>
          <a:p>
            <a:pPr lvl="1">
              <a:lnSpc>
                <a:spcPct val="90000"/>
              </a:lnSpc>
            </a:pPr>
            <a:r>
              <a:rPr lang="en-US" sz="3400" dirty="0"/>
              <a:t>Run to tell the disciples – Matt 28:8-9</a:t>
            </a:r>
          </a:p>
          <a:p>
            <a:pPr lvl="1">
              <a:lnSpc>
                <a:spcPct val="90000"/>
              </a:lnSpc>
            </a:pPr>
            <a:r>
              <a:rPr lang="en-US" sz="3400" dirty="0"/>
              <a:t>Said nothing – Mark 16:8</a:t>
            </a:r>
          </a:p>
          <a:p>
            <a:pPr lvl="1">
              <a:lnSpc>
                <a:spcPct val="90000"/>
              </a:lnSpc>
            </a:pPr>
            <a:r>
              <a:rPr lang="en-US" sz="3400" dirty="0"/>
              <a:t>Told the eleven and all the rest – Luke 24:9</a:t>
            </a:r>
          </a:p>
          <a:p>
            <a:pPr lvl="1">
              <a:lnSpc>
                <a:spcPct val="90000"/>
              </a:lnSpc>
            </a:pPr>
            <a:r>
              <a:rPr lang="en-US" sz="3400" dirty="0"/>
              <a:t>Solution: 	they told</a:t>
            </a:r>
          </a:p>
          <a:p>
            <a:pPr lvl="2">
              <a:lnSpc>
                <a:spcPct val="90000"/>
              </a:lnSpc>
            </a:pPr>
            <a:r>
              <a:rPr lang="en-US" sz="3400" dirty="0"/>
              <a:t>They had to, or Mark never would have known</a:t>
            </a:r>
          </a:p>
        </p:txBody>
      </p:sp>
    </p:spTree>
    <p:extLst>
      <p:ext uri="{BB962C8B-B14F-4D97-AF65-F5344CB8AC3E}">
        <p14:creationId xmlns:p14="http://schemas.microsoft.com/office/powerpoint/2010/main" val="276609965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2017828" cy="5794310"/>
          </a:xfrm>
        </p:spPr>
        <p:txBody>
          <a:bodyPr>
            <a:normAutofit/>
          </a:bodyPr>
          <a:lstStyle/>
          <a:p>
            <a:pPr lvl="1">
              <a:lnSpc>
                <a:spcPct val="90000"/>
              </a:lnSpc>
            </a:pPr>
            <a:r>
              <a:rPr lang="en-US" sz="3400" dirty="0"/>
              <a:t>Run to tell the disciples – Matt 28:8-9</a:t>
            </a:r>
          </a:p>
          <a:p>
            <a:pPr lvl="1">
              <a:lnSpc>
                <a:spcPct val="90000"/>
              </a:lnSpc>
            </a:pPr>
            <a:r>
              <a:rPr lang="en-US" sz="3400" dirty="0"/>
              <a:t>Said nothing – Mark 16:8</a:t>
            </a:r>
          </a:p>
          <a:p>
            <a:pPr lvl="1">
              <a:lnSpc>
                <a:spcPct val="90000"/>
              </a:lnSpc>
            </a:pPr>
            <a:r>
              <a:rPr lang="en-US" sz="3400" dirty="0"/>
              <a:t>Told the eleven and all the rest – Luke 24:9</a:t>
            </a:r>
          </a:p>
          <a:p>
            <a:pPr lvl="1">
              <a:lnSpc>
                <a:spcPct val="90000"/>
              </a:lnSpc>
            </a:pPr>
            <a:r>
              <a:rPr lang="en-US" sz="3400" dirty="0"/>
              <a:t>Solution: 	they told</a:t>
            </a:r>
          </a:p>
          <a:p>
            <a:pPr lvl="2">
              <a:lnSpc>
                <a:spcPct val="90000"/>
              </a:lnSpc>
            </a:pPr>
            <a:r>
              <a:rPr lang="en-US" sz="3400" dirty="0"/>
              <a:t>They had to, or Mark never would have known</a:t>
            </a:r>
          </a:p>
          <a:p>
            <a:pPr lvl="2">
              <a:lnSpc>
                <a:spcPct val="90000"/>
              </a:lnSpc>
            </a:pPr>
            <a:r>
              <a:rPr lang="en-US" sz="3400" dirty="0"/>
              <a:t>So, how do I reconcile Mark 16:8?</a:t>
            </a:r>
          </a:p>
        </p:txBody>
      </p:sp>
    </p:spTree>
    <p:extLst>
      <p:ext uri="{BB962C8B-B14F-4D97-AF65-F5344CB8AC3E}">
        <p14:creationId xmlns:p14="http://schemas.microsoft.com/office/powerpoint/2010/main" val="321128428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2017828" cy="5794310"/>
          </a:xfrm>
        </p:spPr>
        <p:txBody>
          <a:bodyPr>
            <a:normAutofit/>
          </a:bodyPr>
          <a:lstStyle/>
          <a:p>
            <a:pPr lvl="1">
              <a:lnSpc>
                <a:spcPct val="90000"/>
              </a:lnSpc>
            </a:pPr>
            <a:r>
              <a:rPr lang="en-US" sz="3400" dirty="0"/>
              <a:t>Run to tell the disciples – Matt 28:8-9</a:t>
            </a:r>
          </a:p>
          <a:p>
            <a:pPr lvl="1">
              <a:lnSpc>
                <a:spcPct val="90000"/>
              </a:lnSpc>
            </a:pPr>
            <a:r>
              <a:rPr lang="en-US" sz="3400" dirty="0"/>
              <a:t>Said nothing – Mark 16:8</a:t>
            </a:r>
          </a:p>
          <a:p>
            <a:pPr lvl="1">
              <a:lnSpc>
                <a:spcPct val="90000"/>
              </a:lnSpc>
            </a:pPr>
            <a:r>
              <a:rPr lang="en-US" sz="3400" dirty="0"/>
              <a:t>Told the eleven and all the rest – Luke 24:9</a:t>
            </a:r>
          </a:p>
          <a:p>
            <a:pPr lvl="1">
              <a:lnSpc>
                <a:spcPct val="90000"/>
              </a:lnSpc>
            </a:pPr>
            <a:r>
              <a:rPr lang="en-US" sz="3400" dirty="0"/>
              <a:t>Solution: 	they told</a:t>
            </a:r>
          </a:p>
          <a:p>
            <a:pPr lvl="2">
              <a:lnSpc>
                <a:spcPct val="90000"/>
              </a:lnSpc>
            </a:pPr>
            <a:r>
              <a:rPr lang="en-US" sz="3400" dirty="0"/>
              <a:t>They had to, or Mark never would have known</a:t>
            </a:r>
          </a:p>
          <a:p>
            <a:pPr lvl="2">
              <a:lnSpc>
                <a:spcPct val="90000"/>
              </a:lnSpc>
            </a:pPr>
            <a:r>
              <a:rPr lang="en-US" sz="3400" dirty="0"/>
              <a:t>So, how do I reconcile Mark 16:8?</a:t>
            </a:r>
          </a:p>
          <a:p>
            <a:pPr lvl="3">
              <a:lnSpc>
                <a:spcPct val="90000"/>
              </a:lnSpc>
            </a:pPr>
            <a:r>
              <a:rPr lang="en-US" sz="3400" dirty="0"/>
              <a:t>They didn’t tell anyone while running back to town</a:t>
            </a:r>
          </a:p>
        </p:txBody>
      </p:sp>
    </p:spTree>
    <p:extLst>
      <p:ext uri="{BB962C8B-B14F-4D97-AF65-F5344CB8AC3E}">
        <p14:creationId xmlns:p14="http://schemas.microsoft.com/office/powerpoint/2010/main" val="388933162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560236"/>
          </a:xfrm>
        </p:spPr>
        <p:txBody>
          <a:bodyPr/>
          <a:lstStyle/>
          <a:p>
            <a:r>
              <a:rPr lang="en-US" dirty="0"/>
              <a:t>#11 What did the tomb</a:t>
            </a:r>
            <a:br>
              <a:rPr lang="en-US" dirty="0"/>
            </a:br>
            <a:r>
              <a:rPr lang="en-US" dirty="0"/>
              <a:t>visitors do next?</a:t>
            </a:r>
          </a:p>
        </p:txBody>
      </p:sp>
      <p:sp>
        <p:nvSpPr>
          <p:cNvPr id="3" name="Content Placeholder 2"/>
          <p:cNvSpPr>
            <a:spLocks noGrp="1"/>
          </p:cNvSpPr>
          <p:nvPr>
            <p:ph idx="1"/>
          </p:nvPr>
        </p:nvSpPr>
        <p:spPr>
          <a:xfrm>
            <a:off x="74645" y="1063690"/>
            <a:ext cx="12017828" cy="5794310"/>
          </a:xfrm>
        </p:spPr>
        <p:txBody>
          <a:bodyPr>
            <a:normAutofit/>
          </a:bodyPr>
          <a:lstStyle/>
          <a:p>
            <a:pPr lvl="1">
              <a:lnSpc>
                <a:spcPct val="90000"/>
              </a:lnSpc>
            </a:pPr>
            <a:r>
              <a:rPr lang="en-US" sz="3400" dirty="0"/>
              <a:t>Run to tell the disciples – Matt 28:8-9</a:t>
            </a:r>
          </a:p>
          <a:p>
            <a:pPr lvl="1">
              <a:lnSpc>
                <a:spcPct val="90000"/>
              </a:lnSpc>
            </a:pPr>
            <a:r>
              <a:rPr lang="en-US" sz="3400" dirty="0"/>
              <a:t>Said nothing – Mark 16:8</a:t>
            </a:r>
          </a:p>
          <a:p>
            <a:pPr lvl="1">
              <a:lnSpc>
                <a:spcPct val="90000"/>
              </a:lnSpc>
            </a:pPr>
            <a:r>
              <a:rPr lang="en-US" sz="3400" dirty="0"/>
              <a:t>Told the eleven and all the rest – Luke 24:9</a:t>
            </a:r>
          </a:p>
          <a:p>
            <a:pPr lvl="1">
              <a:lnSpc>
                <a:spcPct val="90000"/>
              </a:lnSpc>
            </a:pPr>
            <a:r>
              <a:rPr lang="en-US" sz="3400" dirty="0"/>
              <a:t>Solution: 	they told</a:t>
            </a:r>
          </a:p>
          <a:p>
            <a:pPr lvl="2">
              <a:lnSpc>
                <a:spcPct val="90000"/>
              </a:lnSpc>
            </a:pPr>
            <a:r>
              <a:rPr lang="en-US" sz="3400" dirty="0"/>
              <a:t>They had to, or Mark never would have known</a:t>
            </a:r>
          </a:p>
          <a:p>
            <a:pPr lvl="2">
              <a:lnSpc>
                <a:spcPct val="90000"/>
              </a:lnSpc>
            </a:pPr>
            <a:r>
              <a:rPr lang="en-US" sz="3400" dirty="0"/>
              <a:t>So, how do I reconcile Mark 16:8?</a:t>
            </a:r>
          </a:p>
          <a:p>
            <a:pPr lvl="3">
              <a:lnSpc>
                <a:spcPct val="90000"/>
              </a:lnSpc>
            </a:pPr>
            <a:r>
              <a:rPr lang="en-US" sz="3400" dirty="0"/>
              <a:t>They didn’t tell anyone while running back to town</a:t>
            </a:r>
          </a:p>
          <a:p>
            <a:pPr lvl="3">
              <a:lnSpc>
                <a:spcPct val="90000"/>
              </a:lnSpc>
            </a:pPr>
            <a:r>
              <a:rPr lang="en-US" sz="3400" dirty="0"/>
              <a:t>They went straight to the disciples and told them</a:t>
            </a:r>
          </a:p>
        </p:txBody>
      </p:sp>
    </p:spTree>
    <p:extLst>
      <p:ext uri="{BB962C8B-B14F-4D97-AF65-F5344CB8AC3E}">
        <p14:creationId xmlns:p14="http://schemas.microsoft.com/office/powerpoint/2010/main" val="2103383957"/>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#12 Could Jesus be touched or not?</a:t>
            </a:r>
          </a:p>
        </p:txBody>
      </p:sp>
    </p:spTree>
    <p:extLst>
      <p:ext uri="{BB962C8B-B14F-4D97-AF65-F5344CB8AC3E}">
        <p14:creationId xmlns:p14="http://schemas.microsoft.com/office/powerpoint/2010/main" val="3275565850"/>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#12 Could Jesus be touched or not?</a:t>
            </a:r>
          </a:p>
        </p:txBody>
      </p:sp>
      <p:sp>
        <p:nvSpPr>
          <p:cNvPr id="3" name="Content Placeholder 2"/>
          <p:cNvSpPr>
            <a:spLocks noGrp="1"/>
          </p:cNvSpPr>
          <p:nvPr>
            <p:ph idx="1"/>
          </p:nvPr>
        </p:nvSpPr>
        <p:spPr>
          <a:xfrm>
            <a:off x="74039" y="779228"/>
            <a:ext cx="11887806" cy="6078772"/>
          </a:xfrm>
        </p:spPr>
        <p:txBody>
          <a:bodyPr>
            <a:noAutofit/>
          </a:bodyPr>
          <a:lstStyle/>
          <a:p>
            <a:pPr>
              <a:lnSpc>
                <a:spcPct val="80000"/>
              </a:lnSpc>
              <a:spcBef>
                <a:spcPts val="0"/>
              </a:spcBef>
            </a:pPr>
            <a:r>
              <a:rPr lang="en-US" sz="3400" dirty="0"/>
              <a:t>Mary and the other Mary hold Him by His feet – Matt 28:9</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1891512076"/>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#12 Could Jesus be touched or not?</a:t>
            </a:r>
          </a:p>
        </p:txBody>
      </p:sp>
      <p:sp>
        <p:nvSpPr>
          <p:cNvPr id="3" name="Content Placeholder 2"/>
          <p:cNvSpPr>
            <a:spLocks noGrp="1"/>
          </p:cNvSpPr>
          <p:nvPr>
            <p:ph idx="1"/>
          </p:nvPr>
        </p:nvSpPr>
        <p:spPr>
          <a:xfrm>
            <a:off x="74039" y="779228"/>
            <a:ext cx="11887806" cy="6078772"/>
          </a:xfrm>
        </p:spPr>
        <p:txBody>
          <a:bodyPr>
            <a:noAutofit/>
          </a:bodyPr>
          <a:lstStyle/>
          <a:p>
            <a:pPr>
              <a:lnSpc>
                <a:spcPct val="80000"/>
              </a:lnSpc>
              <a:spcBef>
                <a:spcPts val="0"/>
              </a:spcBef>
            </a:pPr>
            <a:r>
              <a:rPr lang="en-US" sz="3400" dirty="0"/>
              <a:t>Mary and the other Mary hold Him by His feet – Matt 28:9</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r>
              <a:rPr lang="en-US" sz="3400" i="1" dirty="0"/>
              <a:t>Matthew 28:9 (ESV) And behold, Jesus met them and said, “Greetings!” And they came up and took hold of his feet and worshiped him.</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3926672105"/>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#12 Could Jesus be touched or not?</a:t>
            </a:r>
          </a:p>
        </p:txBody>
      </p:sp>
      <p:sp>
        <p:nvSpPr>
          <p:cNvPr id="3" name="Content Placeholder 2"/>
          <p:cNvSpPr>
            <a:spLocks noGrp="1"/>
          </p:cNvSpPr>
          <p:nvPr>
            <p:ph idx="1"/>
          </p:nvPr>
        </p:nvSpPr>
        <p:spPr>
          <a:xfrm>
            <a:off x="74039" y="779228"/>
            <a:ext cx="11887806" cy="6078772"/>
          </a:xfrm>
        </p:spPr>
        <p:txBody>
          <a:bodyPr>
            <a:noAutofit/>
          </a:bodyPr>
          <a:lstStyle/>
          <a:p>
            <a:pPr>
              <a:lnSpc>
                <a:spcPct val="80000"/>
              </a:lnSpc>
              <a:spcBef>
                <a:spcPts val="0"/>
              </a:spcBef>
            </a:pPr>
            <a:r>
              <a:rPr lang="en-US" sz="3400" dirty="0"/>
              <a:t>Mary and the other Mary hold Him by His feet – Matt 28:9</a:t>
            </a:r>
          </a:p>
          <a:p>
            <a:pPr>
              <a:lnSpc>
                <a:spcPct val="80000"/>
              </a:lnSpc>
              <a:spcBef>
                <a:spcPts val="0"/>
              </a:spcBef>
            </a:pPr>
            <a:r>
              <a:rPr lang="en-US" sz="3400" dirty="0"/>
              <a:t>Jesus forbids Mary to touch Him because He hasn’t ascended to the Father yet – John 20:17</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i="1" dirty="0"/>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084942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400" dirty="0"/>
              <a:t>#4 How long was Jesus in the tomb?</a:t>
            </a:r>
          </a:p>
          <a:p>
            <a:pPr lvl="1">
              <a:lnSpc>
                <a:spcPct val="90000"/>
              </a:lnSpc>
            </a:pPr>
            <a:r>
              <a:rPr lang="en-US" sz="3400" dirty="0"/>
              <a:t>3 days and three nights – Matt 12:40</a:t>
            </a:r>
          </a:p>
          <a:p>
            <a:pPr lvl="1">
              <a:lnSpc>
                <a:spcPct val="90000"/>
              </a:lnSpc>
            </a:pPr>
            <a:r>
              <a:rPr lang="en-US" sz="3400" dirty="0"/>
              <a:t>Or less time (Friday to Sunday) – Luke 18:33, Matt 28:1</a:t>
            </a:r>
          </a:p>
          <a:p>
            <a:pPr marL="0" indent="0">
              <a:lnSpc>
                <a:spcPct val="90000"/>
              </a:lnSpc>
              <a:buNone/>
            </a:pPr>
            <a:r>
              <a:rPr lang="en-US" sz="3400" dirty="0"/>
              <a:t>#5 What was written above the cross?</a:t>
            </a:r>
          </a:p>
          <a:p>
            <a:pPr lvl="1">
              <a:lnSpc>
                <a:spcPct val="90000"/>
              </a:lnSpc>
            </a:pPr>
            <a:r>
              <a:rPr lang="en-US" sz="3400" dirty="0"/>
              <a:t>“This is Jesus, king of the Jews” – Matt 27:37</a:t>
            </a:r>
          </a:p>
          <a:p>
            <a:pPr lvl="1">
              <a:lnSpc>
                <a:spcPct val="90000"/>
              </a:lnSpc>
            </a:pPr>
            <a:r>
              <a:rPr lang="en-US" sz="3400" dirty="0"/>
              <a:t>“The king of the Jews” – Mark 15:26</a:t>
            </a:r>
          </a:p>
          <a:p>
            <a:pPr lvl="1">
              <a:lnSpc>
                <a:spcPct val="90000"/>
              </a:lnSpc>
            </a:pPr>
            <a:r>
              <a:rPr lang="en-US" sz="3400" dirty="0"/>
              <a:t>“This is the king of the Jews” – Luke 23:38</a:t>
            </a:r>
          </a:p>
          <a:p>
            <a:pPr marL="0" indent="0">
              <a:lnSpc>
                <a:spcPct val="90000"/>
              </a:lnSpc>
              <a:buNone/>
            </a:pPr>
            <a:endParaRPr lang="en-US" sz="3600" dirty="0"/>
          </a:p>
        </p:txBody>
      </p:sp>
    </p:spTree>
    <p:extLst>
      <p:ext uri="{BB962C8B-B14F-4D97-AF65-F5344CB8AC3E}">
        <p14:creationId xmlns:p14="http://schemas.microsoft.com/office/powerpoint/2010/main" val="2624901940"/>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#12 Could Jesus be touched or not?</a:t>
            </a:r>
          </a:p>
        </p:txBody>
      </p:sp>
      <p:sp>
        <p:nvSpPr>
          <p:cNvPr id="3" name="Content Placeholder 2"/>
          <p:cNvSpPr>
            <a:spLocks noGrp="1"/>
          </p:cNvSpPr>
          <p:nvPr>
            <p:ph idx="1"/>
          </p:nvPr>
        </p:nvSpPr>
        <p:spPr>
          <a:xfrm>
            <a:off x="74039" y="779228"/>
            <a:ext cx="11887806" cy="6078772"/>
          </a:xfrm>
        </p:spPr>
        <p:txBody>
          <a:bodyPr>
            <a:noAutofit/>
          </a:bodyPr>
          <a:lstStyle/>
          <a:p>
            <a:pPr>
              <a:lnSpc>
                <a:spcPct val="80000"/>
              </a:lnSpc>
              <a:spcBef>
                <a:spcPts val="0"/>
              </a:spcBef>
            </a:pPr>
            <a:r>
              <a:rPr lang="en-US" sz="3400" dirty="0"/>
              <a:t>Mary and the other Mary hold Him by His feet – Matt 28:9</a:t>
            </a:r>
          </a:p>
          <a:p>
            <a:pPr>
              <a:lnSpc>
                <a:spcPct val="80000"/>
              </a:lnSpc>
              <a:spcBef>
                <a:spcPts val="0"/>
              </a:spcBef>
            </a:pPr>
            <a:r>
              <a:rPr lang="en-US" sz="3400" dirty="0"/>
              <a:t>Jesus forbids Mary to touch Him because He hasn’t ascended to the Father yet – John 20:17</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r>
              <a:rPr lang="en-US" sz="3400" i="1" dirty="0"/>
              <a:t>John 20:17 (KJV) Jesus </a:t>
            </a:r>
            <a:r>
              <a:rPr lang="en-US" sz="3400" i="1" dirty="0" err="1"/>
              <a:t>saith</a:t>
            </a:r>
            <a:r>
              <a:rPr lang="en-US" sz="3400" i="1" dirty="0"/>
              <a:t> unto her, </a:t>
            </a:r>
            <a:r>
              <a:rPr lang="en-US" sz="3400" i="1" u="sng" dirty="0"/>
              <a:t>Touch me not</a:t>
            </a:r>
            <a:r>
              <a:rPr lang="en-US" sz="3400" i="1" dirty="0"/>
              <a:t>; for I am not yet ascended to my Father: but go to my brethren, and say unto them, I ascend unto my Father, and your Father; and to my God, and your God.</a:t>
            </a:r>
          </a:p>
          <a:p>
            <a:pPr marL="0" indent="0">
              <a:lnSpc>
                <a:spcPct val="80000"/>
              </a:lnSpc>
              <a:spcBef>
                <a:spcPts val="0"/>
              </a:spcBef>
              <a:buNone/>
            </a:pPr>
            <a:endParaRPr lang="en-US" sz="3400" i="1" dirty="0"/>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319715589"/>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#12 Could Jesus be touched or not?</a:t>
            </a:r>
          </a:p>
        </p:txBody>
      </p:sp>
      <p:sp>
        <p:nvSpPr>
          <p:cNvPr id="3" name="Content Placeholder 2"/>
          <p:cNvSpPr>
            <a:spLocks noGrp="1"/>
          </p:cNvSpPr>
          <p:nvPr>
            <p:ph idx="1"/>
          </p:nvPr>
        </p:nvSpPr>
        <p:spPr>
          <a:xfrm>
            <a:off x="74039" y="779228"/>
            <a:ext cx="11887806" cy="6078772"/>
          </a:xfrm>
        </p:spPr>
        <p:txBody>
          <a:bodyPr>
            <a:noAutofit/>
          </a:bodyPr>
          <a:lstStyle/>
          <a:p>
            <a:pPr>
              <a:lnSpc>
                <a:spcPct val="80000"/>
              </a:lnSpc>
              <a:spcBef>
                <a:spcPts val="0"/>
              </a:spcBef>
            </a:pPr>
            <a:r>
              <a:rPr lang="en-US" sz="3400" dirty="0"/>
              <a:t>Mary and the other Mary hold Him by His feet – Matt 28:9</a:t>
            </a:r>
          </a:p>
          <a:p>
            <a:pPr>
              <a:lnSpc>
                <a:spcPct val="80000"/>
              </a:lnSpc>
              <a:spcBef>
                <a:spcPts val="0"/>
              </a:spcBef>
            </a:pPr>
            <a:r>
              <a:rPr lang="en-US" sz="3400" dirty="0"/>
              <a:t>Jesus forbids Mary to touch Him because He hasn’t ascended to the Father yet – John 20:17</a:t>
            </a:r>
          </a:p>
          <a:p>
            <a:pPr>
              <a:lnSpc>
                <a:spcPct val="80000"/>
              </a:lnSpc>
              <a:spcBef>
                <a:spcPts val="0"/>
              </a:spcBef>
            </a:pPr>
            <a:r>
              <a:rPr lang="en-US" sz="3400" dirty="0"/>
              <a:t>A week later, having not ascended yet, Jesus invites Thomas to touch Him – John 20:27</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3844558996"/>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#12 Could Jesus be touched or not?</a:t>
            </a:r>
          </a:p>
        </p:txBody>
      </p:sp>
      <p:sp>
        <p:nvSpPr>
          <p:cNvPr id="3" name="Content Placeholder 2"/>
          <p:cNvSpPr>
            <a:spLocks noGrp="1"/>
          </p:cNvSpPr>
          <p:nvPr>
            <p:ph idx="1"/>
          </p:nvPr>
        </p:nvSpPr>
        <p:spPr>
          <a:xfrm>
            <a:off x="74039" y="779228"/>
            <a:ext cx="11887806" cy="6078772"/>
          </a:xfrm>
        </p:spPr>
        <p:txBody>
          <a:bodyPr>
            <a:noAutofit/>
          </a:bodyPr>
          <a:lstStyle/>
          <a:p>
            <a:pPr>
              <a:lnSpc>
                <a:spcPct val="80000"/>
              </a:lnSpc>
              <a:spcBef>
                <a:spcPts val="0"/>
              </a:spcBef>
            </a:pPr>
            <a:r>
              <a:rPr lang="en-US" sz="3400" dirty="0"/>
              <a:t>Mary and the other Mary hold Him by His feet – Matt 28:9</a:t>
            </a:r>
          </a:p>
          <a:p>
            <a:pPr>
              <a:lnSpc>
                <a:spcPct val="80000"/>
              </a:lnSpc>
              <a:spcBef>
                <a:spcPts val="0"/>
              </a:spcBef>
            </a:pPr>
            <a:r>
              <a:rPr lang="en-US" sz="3400" dirty="0"/>
              <a:t>Jesus forbids Mary to touch Him because He hasn’t ascended to the Father yet – John 20:17</a:t>
            </a:r>
          </a:p>
          <a:p>
            <a:pPr>
              <a:lnSpc>
                <a:spcPct val="80000"/>
              </a:lnSpc>
              <a:spcBef>
                <a:spcPts val="0"/>
              </a:spcBef>
            </a:pPr>
            <a:r>
              <a:rPr lang="en-US" sz="3400" dirty="0"/>
              <a:t>A week later, having not ascended yet, Jesus invites Thomas to touch Him – John 20:27</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r>
              <a:rPr lang="en-US" sz="3400" i="1" dirty="0"/>
              <a:t>John 20:27 (ESV) Then he said to Thomas, “Put your finger here, and see my hands; and put out your hand, and place it in my side. Do not disbelieve, but believe.”</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321351931"/>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#12 Could Jesus be touched or not?</a:t>
            </a:r>
          </a:p>
        </p:txBody>
      </p:sp>
      <p:sp>
        <p:nvSpPr>
          <p:cNvPr id="3" name="Content Placeholder 2"/>
          <p:cNvSpPr>
            <a:spLocks noGrp="1"/>
          </p:cNvSpPr>
          <p:nvPr>
            <p:ph idx="1"/>
          </p:nvPr>
        </p:nvSpPr>
        <p:spPr>
          <a:xfrm>
            <a:off x="74039" y="779228"/>
            <a:ext cx="11887806" cy="6078772"/>
          </a:xfrm>
        </p:spPr>
        <p:txBody>
          <a:bodyPr>
            <a:noAutofit/>
          </a:bodyPr>
          <a:lstStyle/>
          <a:p>
            <a:pPr>
              <a:lnSpc>
                <a:spcPct val="80000"/>
              </a:lnSpc>
              <a:spcBef>
                <a:spcPts val="0"/>
              </a:spcBef>
            </a:pPr>
            <a:r>
              <a:rPr lang="en-US" sz="3400" dirty="0"/>
              <a:t>Mary and the other Mary hold Him by His feet – Matt 28:9</a:t>
            </a:r>
          </a:p>
          <a:p>
            <a:pPr>
              <a:lnSpc>
                <a:spcPct val="80000"/>
              </a:lnSpc>
              <a:spcBef>
                <a:spcPts val="0"/>
              </a:spcBef>
            </a:pPr>
            <a:r>
              <a:rPr lang="en-US" sz="3400" dirty="0"/>
              <a:t>Jesus forbids Mary to touch Him because He hasn’t ascended to the Father yet – John 20:17</a:t>
            </a:r>
          </a:p>
          <a:p>
            <a:pPr>
              <a:lnSpc>
                <a:spcPct val="80000"/>
              </a:lnSpc>
              <a:spcBef>
                <a:spcPts val="0"/>
              </a:spcBef>
            </a:pPr>
            <a:r>
              <a:rPr lang="en-US" sz="3400" dirty="0"/>
              <a:t>A week later, having not ascended yet, Jesus invites Thomas to touch Him – John 20:27</a:t>
            </a:r>
          </a:p>
          <a:p>
            <a:pPr>
              <a:lnSpc>
                <a:spcPct val="80000"/>
              </a:lnSpc>
              <a:spcBef>
                <a:spcPts val="0"/>
              </a:spcBef>
            </a:pPr>
            <a:r>
              <a:rPr lang="en-US" sz="3400" dirty="0"/>
              <a:t>Solution:</a:t>
            </a:r>
          </a:p>
          <a:p>
            <a:pPr marL="0" indent="0">
              <a:lnSpc>
                <a:spcPct val="80000"/>
              </a:lnSpc>
              <a:spcBef>
                <a:spcPts val="0"/>
              </a:spcBef>
              <a:buNone/>
            </a:pPr>
            <a:endParaRPr lang="en-US" sz="34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78560917"/>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#12 Could Jesus be touched or not?</a:t>
            </a:r>
          </a:p>
        </p:txBody>
      </p:sp>
      <p:sp>
        <p:nvSpPr>
          <p:cNvPr id="3" name="Content Placeholder 2"/>
          <p:cNvSpPr>
            <a:spLocks noGrp="1"/>
          </p:cNvSpPr>
          <p:nvPr>
            <p:ph idx="1"/>
          </p:nvPr>
        </p:nvSpPr>
        <p:spPr>
          <a:xfrm>
            <a:off x="74039" y="779228"/>
            <a:ext cx="11887806" cy="6078772"/>
          </a:xfrm>
        </p:spPr>
        <p:txBody>
          <a:bodyPr>
            <a:noAutofit/>
          </a:bodyPr>
          <a:lstStyle/>
          <a:p>
            <a:pPr>
              <a:lnSpc>
                <a:spcPct val="80000"/>
              </a:lnSpc>
              <a:spcBef>
                <a:spcPts val="0"/>
              </a:spcBef>
            </a:pPr>
            <a:r>
              <a:rPr lang="en-US" sz="3400" dirty="0"/>
              <a:t>Mary and the other Mary hold Him by His feet – Matt 28:9</a:t>
            </a:r>
          </a:p>
          <a:p>
            <a:pPr>
              <a:lnSpc>
                <a:spcPct val="80000"/>
              </a:lnSpc>
              <a:spcBef>
                <a:spcPts val="0"/>
              </a:spcBef>
            </a:pPr>
            <a:r>
              <a:rPr lang="en-US" sz="3400" dirty="0"/>
              <a:t>Jesus forbids Mary to touch Him because He hasn’t ascended to the Father yet – John 20:17</a:t>
            </a:r>
          </a:p>
          <a:p>
            <a:pPr>
              <a:lnSpc>
                <a:spcPct val="80000"/>
              </a:lnSpc>
              <a:spcBef>
                <a:spcPts val="0"/>
              </a:spcBef>
            </a:pPr>
            <a:r>
              <a:rPr lang="en-US" sz="3400" dirty="0"/>
              <a:t>A week later, having not ascended yet, Jesus invites Thomas to touch Him – John 20:27</a:t>
            </a:r>
          </a:p>
          <a:p>
            <a:pPr>
              <a:lnSpc>
                <a:spcPct val="80000"/>
              </a:lnSpc>
              <a:spcBef>
                <a:spcPts val="0"/>
              </a:spcBef>
            </a:pPr>
            <a:r>
              <a:rPr lang="en-US" sz="3400" dirty="0"/>
              <a:t>Solution:</a:t>
            </a:r>
          </a:p>
          <a:p>
            <a:pPr lvl="1">
              <a:lnSpc>
                <a:spcPct val="80000"/>
              </a:lnSpc>
              <a:spcBef>
                <a:spcPts val="0"/>
              </a:spcBef>
            </a:pPr>
            <a:r>
              <a:rPr lang="en-US" sz="3400" dirty="0"/>
              <a:t>In John 20:17, Jesus told Mary not to “touch” Him. </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361914762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#12 Could Jesus be touched or not?</a:t>
            </a:r>
          </a:p>
        </p:txBody>
      </p:sp>
      <p:sp>
        <p:nvSpPr>
          <p:cNvPr id="3" name="Content Placeholder 2"/>
          <p:cNvSpPr>
            <a:spLocks noGrp="1"/>
          </p:cNvSpPr>
          <p:nvPr>
            <p:ph idx="1"/>
          </p:nvPr>
        </p:nvSpPr>
        <p:spPr>
          <a:xfrm>
            <a:off x="74039" y="779228"/>
            <a:ext cx="11887806" cy="6078772"/>
          </a:xfrm>
        </p:spPr>
        <p:txBody>
          <a:bodyPr>
            <a:noAutofit/>
          </a:bodyPr>
          <a:lstStyle/>
          <a:p>
            <a:pPr>
              <a:lnSpc>
                <a:spcPct val="80000"/>
              </a:lnSpc>
              <a:spcBef>
                <a:spcPts val="0"/>
              </a:spcBef>
            </a:pPr>
            <a:r>
              <a:rPr lang="en-US" sz="3400" dirty="0"/>
              <a:t>Mary and the other Mary hold Him by His feet – Matt 28:9</a:t>
            </a:r>
          </a:p>
          <a:p>
            <a:pPr>
              <a:lnSpc>
                <a:spcPct val="80000"/>
              </a:lnSpc>
              <a:spcBef>
                <a:spcPts val="0"/>
              </a:spcBef>
            </a:pPr>
            <a:r>
              <a:rPr lang="en-US" sz="3400" dirty="0"/>
              <a:t>Jesus forbids Mary to touch Him because He hasn’t ascended to the Father yet – John 20:17</a:t>
            </a:r>
          </a:p>
          <a:p>
            <a:pPr>
              <a:lnSpc>
                <a:spcPct val="80000"/>
              </a:lnSpc>
              <a:spcBef>
                <a:spcPts val="0"/>
              </a:spcBef>
            </a:pPr>
            <a:r>
              <a:rPr lang="en-US" sz="3400" dirty="0"/>
              <a:t>A week later, having not ascended yet, Jesus invites Thomas to touch Him – John 20:27</a:t>
            </a:r>
          </a:p>
          <a:p>
            <a:pPr>
              <a:lnSpc>
                <a:spcPct val="80000"/>
              </a:lnSpc>
              <a:spcBef>
                <a:spcPts val="0"/>
              </a:spcBef>
            </a:pPr>
            <a:r>
              <a:rPr lang="en-US" sz="3400" dirty="0"/>
              <a:t>Solution:</a:t>
            </a:r>
          </a:p>
          <a:p>
            <a:pPr lvl="1">
              <a:lnSpc>
                <a:spcPct val="80000"/>
              </a:lnSpc>
              <a:spcBef>
                <a:spcPts val="0"/>
              </a:spcBef>
            </a:pPr>
            <a:r>
              <a:rPr lang="en-US" sz="3400" dirty="0"/>
              <a:t>In John 20:17, Jesus told Mary not to “touch” Him. </a:t>
            </a:r>
          </a:p>
          <a:p>
            <a:pPr lvl="2">
              <a:lnSpc>
                <a:spcPct val="80000"/>
              </a:lnSpc>
              <a:spcBef>
                <a:spcPts val="0"/>
              </a:spcBef>
            </a:pPr>
            <a:r>
              <a:rPr lang="en-US" sz="3400" dirty="0"/>
              <a:t>Greek “</a:t>
            </a:r>
            <a:r>
              <a:rPr lang="en-US" sz="3400" dirty="0" err="1"/>
              <a:t>haptou</a:t>
            </a:r>
            <a:r>
              <a:rPr lang="en-US" sz="3400" dirty="0"/>
              <a:t>” – to hold on to, cling to</a:t>
            </a:r>
          </a:p>
          <a:p>
            <a:pPr marL="0" indent="0">
              <a:lnSpc>
                <a:spcPct val="80000"/>
              </a:lnSpc>
              <a:spcBef>
                <a:spcPts val="0"/>
              </a:spcBef>
              <a:buNone/>
            </a:pPr>
            <a:endParaRPr lang="en-US" sz="34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3167467031"/>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#12 Could Jesus be touched or not?</a:t>
            </a:r>
          </a:p>
        </p:txBody>
      </p:sp>
      <p:sp>
        <p:nvSpPr>
          <p:cNvPr id="3" name="Content Placeholder 2"/>
          <p:cNvSpPr>
            <a:spLocks noGrp="1"/>
          </p:cNvSpPr>
          <p:nvPr>
            <p:ph idx="1"/>
          </p:nvPr>
        </p:nvSpPr>
        <p:spPr>
          <a:xfrm>
            <a:off x="74039" y="779228"/>
            <a:ext cx="11887806" cy="6078772"/>
          </a:xfrm>
        </p:spPr>
        <p:txBody>
          <a:bodyPr>
            <a:noAutofit/>
          </a:bodyPr>
          <a:lstStyle/>
          <a:p>
            <a:pPr>
              <a:lnSpc>
                <a:spcPct val="80000"/>
              </a:lnSpc>
              <a:spcBef>
                <a:spcPts val="0"/>
              </a:spcBef>
            </a:pPr>
            <a:r>
              <a:rPr lang="en-US" sz="3400" dirty="0"/>
              <a:t>Mary and the other Mary hold Him by His feet – Matt 28:9</a:t>
            </a:r>
          </a:p>
          <a:p>
            <a:pPr>
              <a:lnSpc>
                <a:spcPct val="80000"/>
              </a:lnSpc>
              <a:spcBef>
                <a:spcPts val="0"/>
              </a:spcBef>
            </a:pPr>
            <a:r>
              <a:rPr lang="en-US" sz="3400" dirty="0"/>
              <a:t>Jesus forbids Mary to touch Him because He hasn’t ascended to the Father yet – John 20:17</a:t>
            </a:r>
          </a:p>
          <a:p>
            <a:pPr>
              <a:lnSpc>
                <a:spcPct val="80000"/>
              </a:lnSpc>
              <a:spcBef>
                <a:spcPts val="0"/>
              </a:spcBef>
            </a:pPr>
            <a:r>
              <a:rPr lang="en-US" sz="3400" dirty="0"/>
              <a:t>A week later, having not ascended yet, Jesus invites Thomas to touch Him – John 20:27</a:t>
            </a:r>
          </a:p>
          <a:p>
            <a:pPr>
              <a:lnSpc>
                <a:spcPct val="80000"/>
              </a:lnSpc>
              <a:spcBef>
                <a:spcPts val="0"/>
              </a:spcBef>
            </a:pPr>
            <a:r>
              <a:rPr lang="en-US" sz="3400" dirty="0"/>
              <a:t>Solution:</a:t>
            </a:r>
          </a:p>
          <a:p>
            <a:pPr lvl="1">
              <a:lnSpc>
                <a:spcPct val="80000"/>
              </a:lnSpc>
              <a:spcBef>
                <a:spcPts val="0"/>
              </a:spcBef>
            </a:pPr>
            <a:r>
              <a:rPr lang="en-US" sz="3400" dirty="0"/>
              <a:t>In John 20:17, Jesus told Mary not to “touch” Him. </a:t>
            </a:r>
          </a:p>
          <a:p>
            <a:pPr lvl="2">
              <a:lnSpc>
                <a:spcPct val="80000"/>
              </a:lnSpc>
              <a:spcBef>
                <a:spcPts val="0"/>
              </a:spcBef>
            </a:pPr>
            <a:r>
              <a:rPr lang="en-US" sz="3400" dirty="0"/>
              <a:t>Greek “</a:t>
            </a:r>
            <a:r>
              <a:rPr lang="en-US" sz="3400" dirty="0" err="1"/>
              <a:t>haptou</a:t>
            </a:r>
            <a:r>
              <a:rPr lang="en-US" sz="3400" dirty="0"/>
              <a:t>” – to hold on to, cling to</a:t>
            </a:r>
          </a:p>
          <a:p>
            <a:pPr lvl="2">
              <a:lnSpc>
                <a:spcPct val="80000"/>
              </a:lnSpc>
              <a:spcBef>
                <a:spcPts val="0"/>
              </a:spcBef>
            </a:pPr>
            <a:r>
              <a:rPr lang="en-US" sz="3400" dirty="0"/>
              <a:t>He wasn’t saying not to touch Him at all but not to cling to Him for their was more to do.</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3998694023"/>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#12 Could Jesus be touched or not?</a:t>
            </a:r>
          </a:p>
        </p:txBody>
      </p:sp>
      <p:sp>
        <p:nvSpPr>
          <p:cNvPr id="3" name="Content Placeholder 2"/>
          <p:cNvSpPr>
            <a:spLocks noGrp="1"/>
          </p:cNvSpPr>
          <p:nvPr>
            <p:ph idx="1"/>
          </p:nvPr>
        </p:nvSpPr>
        <p:spPr>
          <a:xfrm>
            <a:off x="74039" y="779228"/>
            <a:ext cx="11887806" cy="6078772"/>
          </a:xfrm>
        </p:spPr>
        <p:txBody>
          <a:bodyPr>
            <a:noAutofit/>
          </a:bodyPr>
          <a:lstStyle/>
          <a:p>
            <a:pPr>
              <a:lnSpc>
                <a:spcPct val="80000"/>
              </a:lnSpc>
              <a:spcBef>
                <a:spcPts val="0"/>
              </a:spcBef>
            </a:pPr>
            <a:r>
              <a:rPr lang="en-US" sz="3400" dirty="0"/>
              <a:t>Mary and the other Mary hold Him by His feet – Matt 28:9</a:t>
            </a:r>
          </a:p>
          <a:p>
            <a:pPr>
              <a:lnSpc>
                <a:spcPct val="80000"/>
              </a:lnSpc>
              <a:spcBef>
                <a:spcPts val="0"/>
              </a:spcBef>
            </a:pPr>
            <a:r>
              <a:rPr lang="en-US" sz="3400" dirty="0"/>
              <a:t>Jesus forbids Mary to touch Him because He hasn’t ascended to the Father yet – John 20:17</a:t>
            </a:r>
          </a:p>
          <a:p>
            <a:pPr>
              <a:lnSpc>
                <a:spcPct val="80000"/>
              </a:lnSpc>
              <a:spcBef>
                <a:spcPts val="0"/>
              </a:spcBef>
            </a:pPr>
            <a:r>
              <a:rPr lang="en-US" sz="3400" dirty="0"/>
              <a:t>A week later, having not ascended yet, Jesus invites Thomas to touch Him – John 20:27</a:t>
            </a:r>
          </a:p>
          <a:p>
            <a:pPr>
              <a:lnSpc>
                <a:spcPct val="80000"/>
              </a:lnSpc>
              <a:spcBef>
                <a:spcPts val="0"/>
              </a:spcBef>
            </a:pPr>
            <a:r>
              <a:rPr lang="en-US" sz="3400" dirty="0"/>
              <a:t>Solution:</a:t>
            </a:r>
          </a:p>
          <a:p>
            <a:pPr lvl="1">
              <a:lnSpc>
                <a:spcPct val="80000"/>
              </a:lnSpc>
              <a:spcBef>
                <a:spcPts val="0"/>
              </a:spcBef>
            </a:pPr>
            <a:r>
              <a:rPr lang="en-US" sz="3400" dirty="0"/>
              <a:t>In John 20:17, Jesus told Mary not to “touch” Him. </a:t>
            </a:r>
          </a:p>
          <a:p>
            <a:pPr lvl="2">
              <a:lnSpc>
                <a:spcPct val="80000"/>
              </a:lnSpc>
              <a:spcBef>
                <a:spcPts val="0"/>
              </a:spcBef>
            </a:pPr>
            <a:r>
              <a:rPr lang="en-US" sz="3400" dirty="0"/>
              <a:t>Greek “</a:t>
            </a:r>
            <a:r>
              <a:rPr lang="en-US" sz="3400" dirty="0" err="1"/>
              <a:t>haptou</a:t>
            </a:r>
            <a:r>
              <a:rPr lang="en-US" sz="3400" dirty="0"/>
              <a:t>” – to hold on to, cling to</a:t>
            </a:r>
          </a:p>
          <a:p>
            <a:pPr lvl="2">
              <a:lnSpc>
                <a:spcPct val="80000"/>
              </a:lnSpc>
              <a:spcBef>
                <a:spcPts val="0"/>
              </a:spcBef>
            </a:pPr>
            <a:r>
              <a:rPr lang="en-US" sz="3400" dirty="0"/>
              <a:t>He wasn’t saying not to touch Him at all but not to cling to Him for their was more to do.</a:t>
            </a:r>
          </a:p>
          <a:p>
            <a:pPr lvl="2">
              <a:lnSpc>
                <a:spcPct val="80000"/>
              </a:lnSpc>
              <a:spcBef>
                <a:spcPts val="0"/>
              </a:spcBef>
            </a:pPr>
            <a:r>
              <a:rPr lang="en-US" sz="3400" dirty="0"/>
              <a:t>This is why almost every translation says “cling to”, which is why I had to use KJV </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113246619"/>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marL="0" indent="0">
              <a:lnSpc>
                <a:spcPct val="80000"/>
              </a:lnSpc>
              <a:spcBef>
                <a:spcPts val="0"/>
              </a:spcBef>
              <a:buNone/>
            </a:pPr>
            <a:endParaRPr lang="en-US" sz="3400" dirty="0"/>
          </a:p>
        </p:txBody>
      </p:sp>
    </p:spTree>
    <p:extLst>
      <p:ext uri="{BB962C8B-B14F-4D97-AF65-F5344CB8AC3E}">
        <p14:creationId xmlns:p14="http://schemas.microsoft.com/office/powerpoint/2010/main" val="560256439"/>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marL="0" indent="0">
              <a:lnSpc>
                <a:spcPct val="80000"/>
              </a:lnSpc>
              <a:spcBef>
                <a:spcPts val="0"/>
              </a:spcBef>
              <a:buNone/>
            </a:pPr>
            <a:endParaRPr lang="en-US" sz="3400"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922352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400" dirty="0"/>
              <a:t>#4 How long was Jesus in the tomb?</a:t>
            </a:r>
          </a:p>
          <a:p>
            <a:pPr lvl="1">
              <a:lnSpc>
                <a:spcPct val="90000"/>
              </a:lnSpc>
            </a:pPr>
            <a:r>
              <a:rPr lang="en-US" sz="3400" dirty="0"/>
              <a:t>3 days and three nights – Matt 12:40</a:t>
            </a:r>
          </a:p>
          <a:p>
            <a:pPr lvl="1">
              <a:lnSpc>
                <a:spcPct val="90000"/>
              </a:lnSpc>
            </a:pPr>
            <a:r>
              <a:rPr lang="en-US" sz="3400" dirty="0"/>
              <a:t>Or less time (Friday to Sunday) – Luke 18:33, Matt 28:1</a:t>
            </a:r>
          </a:p>
          <a:p>
            <a:pPr marL="0" indent="0">
              <a:lnSpc>
                <a:spcPct val="90000"/>
              </a:lnSpc>
              <a:buNone/>
            </a:pPr>
            <a:r>
              <a:rPr lang="en-US" sz="3400" dirty="0"/>
              <a:t>#5 What was written above the cross?</a:t>
            </a:r>
          </a:p>
          <a:p>
            <a:pPr lvl="1">
              <a:lnSpc>
                <a:spcPct val="90000"/>
              </a:lnSpc>
            </a:pPr>
            <a:r>
              <a:rPr lang="en-US" sz="3400" dirty="0"/>
              <a:t>“This is Jesus, king of the Jews” – Matt 27:37</a:t>
            </a:r>
          </a:p>
          <a:p>
            <a:pPr lvl="1">
              <a:lnSpc>
                <a:spcPct val="90000"/>
              </a:lnSpc>
            </a:pPr>
            <a:r>
              <a:rPr lang="en-US" sz="3400" dirty="0"/>
              <a:t>“The king of the Jews” – Mark 15:26</a:t>
            </a:r>
          </a:p>
          <a:p>
            <a:pPr lvl="1">
              <a:lnSpc>
                <a:spcPct val="90000"/>
              </a:lnSpc>
            </a:pPr>
            <a:r>
              <a:rPr lang="en-US" sz="3400" dirty="0"/>
              <a:t>“This is the king of the Jews” – Luke 23:38</a:t>
            </a:r>
          </a:p>
          <a:p>
            <a:pPr lvl="1">
              <a:lnSpc>
                <a:spcPct val="90000"/>
              </a:lnSpc>
            </a:pPr>
            <a:r>
              <a:rPr lang="en-US" sz="3400" dirty="0"/>
              <a:t>“Jesus of Nazareth, the king of the Jews” – John 19:19</a:t>
            </a:r>
          </a:p>
          <a:p>
            <a:pPr marL="0" indent="0">
              <a:lnSpc>
                <a:spcPct val="90000"/>
              </a:lnSpc>
              <a:buNone/>
            </a:pPr>
            <a:endParaRPr lang="en-US" sz="3600" dirty="0"/>
          </a:p>
        </p:txBody>
      </p:sp>
    </p:spTree>
    <p:extLst>
      <p:ext uri="{BB962C8B-B14F-4D97-AF65-F5344CB8AC3E}">
        <p14:creationId xmlns:p14="http://schemas.microsoft.com/office/powerpoint/2010/main" val="2194341145"/>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marL="0" indent="0">
              <a:lnSpc>
                <a:spcPct val="80000"/>
              </a:lnSpc>
              <a:spcBef>
                <a:spcPts val="0"/>
              </a:spcBef>
              <a:buNone/>
            </a:pPr>
            <a:endParaRPr lang="en-US" sz="3400" dirty="0"/>
          </a:p>
          <a:p>
            <a:pPr marL="0" indent="0">
              <a:lnSpc>
                <a:spcPct val="80000"/>
              </a:lnSpc>
              <a:spcBef>
                <a:spcPts val="0"/>
              </a:spcBef>
              <a:buNone/>
            </a:pPr>
            <a:r>
              <a:rPr lang="en-US" sz="3400" i="1" dirty="0"/>
              <a:t>Matthew 28:7–10 (ESV) </a:t>
            </a:r>
            <a:r>
              <a:rPr lang="en-US" sz="3400" i="1" baseline="30000" dirty="0"/>
              <a:t>7</a:t>
            </a:r>
            <a:r>
              <a:rPr lang="en-US" sz="3400" i="1" dirty="0"/>
              <a:t>Then go quickly and tell his disciples that he has risen from the dead, and behold, he is going before you to Galilee; there you will see him. See, I have told you.” </a:t>
            </a:r>
            <a:r>
              <a:rPr lang="en-US" sz="3400" i="1" baseline="30000" dirty="0"/>
              <a:t>8</a:t>
            </a:r>
            <a:r>
              <a:rPr lang="en-US" sz="3400" i="1" dirty="0"/>
              <a:t>So they departed quickly from the tomb with fear and great joy, and ran to tell his disciples. </a:t>
            </a:r>
            <a:r>
              <a:rPr lang="en-US" sz="3400" i="1" baseline="30000" dirty="0"/>
              <a:t>9</a:t>
            </a:r>
            <a:r>
              <a:rPr lang="en-US" sz="3400" i="1" dirty="0"/>
              <a:t>And behold, Jesus met them and said, “Greetings!” And they came up and took hold of his feet and worshiped him. </a:t>
            </a:r>
            <a:r>
              <a:rPr lang="en-US" sz="3400" i="1" baseline="30000" dirty="0"/>
              <a:t>10</a:t>
            </a:r>
            <a:r>
              <a:rPr lang="en-US" sz="3400" i="1" dirty="0"/>
              <a:t>Then Jesus said to them, “Do not be afraid; go and tell my brothers to go to Galilee, and there they will see me.”</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88692490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marL="0" indent="0">
              <a:lnSpc>
                <a:spcPct val="80000"/>
              </a:lnSpc>
              <a:spcBef>
                <a:spcPts val="0"/>
              </a:spcBef>
              <a:buNone/>
            </a:pPr>
            <a:endParaRPr lang="en-US" sz="3400" dirty="0"/>
          </a:p>
          <a:p>
            <a:pPr marL="0" indent="0">
              <a:lnSpc>
                <a:spcPct val="80000"/>
              </a:lnSpc>
              <a:spcBef>
                <a:spcPts val="0"/>
              </a:spcBef>
              <a:buNone/>
            </a:pPr>
            <a:r>
              <a:rPr lang="en-US" sz="3400" i="1" dirty="0"/>
              <a:t>Matthew 28:7–10 (ESV) </a:t>
            </a:r>
            <a:r>
              <a:rPr lang="en-US" sz="3400" i="1" baseline="30000" dirty="0"/>
              <a:t>7</a:t>
            </a:r>
            <a:r>
              <a:rPr lang="en-US" sz="3400" i="1" dirty="0"/>
              <a:t>Then go quickly and tell his disciples that he has risen from the dead, and behold, he is going before you to Galilee; there you will see him. See, I have told you.” </a:t>
            </a:r>
            <a:r>
              <a:rPr lang="en-US" sz="3400" i="1" baseline="30000" dirty="0"/>
              <a:t>8</a:t>
            </a:r>
            <a:r>
              <a:rPr lang="en-US" sz="3400" i="1" dirty="0"/>
              <a:t>So they departed quickly from the tomb with fear and great joy, and ran to tell his disciples. </a:t>
            </a:r>
            <a:r>
              <a:rPr lang="en-US" sz="3400" i="1" baseline="30000" dirty="0"/>
              <a:t>9</a:t>
            </a:r>
            <a:r>
              <a:rPr lang="en-US" sz="3400" i="1" dirty="0"/>
              <a:t>And behold, Jesus met them and said, “Greetings!” And they came up and took hold of his feet and worshiped him. </a:t>
            </a:r>
            <a:r>
              <a:rPr lang="en-US" sz="3400" i="1" baseline="30000" dirty="0"/>
              <a:t>10</a:t>
            </a:r>
            <a:r>
              <a:rPr lang="en-US" sz="3400" i="1" dirty="0"/>
              <a:t>Then Jesus said to them, “Do not be afraid; go and tell my brothers to go to Galilee, and there they will see me.”</a:t>
            </a:r>
          </a:p>
          <a:p>
            <a:pPr marL="0" indent="0">
              <a:lnSpc>
                <a:spcPct val="80000"/>
              </a:lnSpc>
              <a:spcBef>
                <a:spcPts val="0"/>
              </a:spcBef>
              <a:buNone/>
            </a:pPr>
            <a:endParaRPr lang="en-US" sz="3400" i="1" dirty="0"/>
          </a:p>
        </p:txBody>
      </p:sp>
    </p:spTree>
    <p:extLst>
      <p:ext uri="{BB962C8B-B14F-4D97-AF65-F5344CB8AC3E}">
        <p14:creationId xmlns:p14="http://schemas.microsoft.com/office/powerpoint/2010/main" val="176047033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endParaRPr lang="en-US" sz="3400" dirty="0"/>
          </a:p>
          <a:p>
            <a:pPr marL="0" indent="0">
              <a:lnSpc>
                <a:spcPct val="80000"/>
              </a:lnSpc>
              <a:spcBef>
                <a:spcPts val="0"/>
              </a:spcBef>
              <a:buNone/>
            </a:pPr>
            <a:r>
              <a:rPr lang="en-US" sz="3400" i="1" dirty="0"/>
              <a:t>Matthew 28:16–17 (ESV) Now the eleven disciples went to Galilee, to the mountain to which Jesus had directed them. </a:t>
            </a:r>
            <a:r>
              <a:rPr lang="en-US" sz="3400" i="1" baseline="30000" dirty="0"/>
              <a:t>17</a:t>
            </a:r>
            <a:r>
              <a:rPr lang="en-US" sz="3400" i="1" dirty="0"/>
              <a:t>And when they saw him they worshiped him, but some doubted.</a:t>
            </a:r>
          </a:p>
          <a:p>
            <a:pPr marL="0" indent="0">
              <a:lnSpc>
                <a:spcPct val="80000"/>
              </a:lnSpc>
              <a:spcBef>
                <a:spcPts val="0"/>
              </a:spcBef>
              <a:buNone/>
            </a:pPr>
            <a:endParaRPr lang="en-US" sz="3400" dirty="0"/>
          </a:p>
          <a:p>
            <a:pPr>
              <a:lnSpc>
                <a:spcPct val="80000"/>
              </a:lnSpc>
              <a:spcBef>
                <a:spcPts val="0"/>
              </a:spcBef>
            </a:pPr>
            <a:endParaRPr lang="en-US" sz="3400" dirty="0"/>
          </a:p>
        </p:txBody>
      </p:sp>
    </p:spTree>
    <p:extLst>
      <p:ext uri="{BB962C8B-B14F-4D97-AF65-F5344CB8AC3E}">
        <p14:creationId xmlns:p14="http://schemas.microsoft.com/office/powerpoint/2010/main" val="351669262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a:lnSpc>
                <a:spcPct val="80000"/>
              </a:lnSpc>
              <a:spcBef>
                <a:spcPts val="0"/>
              </a:spcBef>
            </a:pPr>
            <a:r>
              <a:rPr lang="en-US" sz="3400" dirty="0"/>
              <a:t>All doubted – Mark 16:11, Luke 24:11</a:t>
            </a:r>
          </a:p>
          <a:p>
            <a:pPr marL="0" indent="0">
              <a:lnSpc>
                <a:spcPct val="80000"/>
              </a:lnSpc>
              <a:spcBef>
                <a:spcPts val="0"/>
              </a:spcBef>
              <a:buNone/>
            </a:pPr>
            <a:endParaRPr lang="en-US" sz="3400" dirty="0"/>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1010558901"/>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a:lnSpc>
                <a:spcPct val="80000"/>
              </a:lnSpc>
              <a:spcBef>
                <a:spcPts val="0"/>
              </a:spcBef>
            </a:pPr>
            <a:r>
              <a:rPr lang="en-US" sz="3400" dirty="0"/>
              <a:t>All doubted – Mark 16:11, Luke 24:11</a:t>
            </a:r>
          </a:p>
          <a:p>
            <a:pPr marL="0" indent="0">
              <a:lnSpc>
                <a:spcPct val="80000"/>
              </a:lnSpc>
              <a:spcBef>
                <a:spcPts val="0"/>
              </a:spcBef>
              <a:buNone/>
            </a:pPr>
            <a:endParaRPr lang="en-US" sz="3400" dirty="0"/>
          </a:p>
          <a:p>
            <a:pPr marL="0" indent="0">
              <a:lnSpc>
                <a:spcPct val="80000"/>
              </a:lnSpc>
              <a:spcBef>
                <a:spcPts val="0"/>
              </a:spcBef>
              <a:buNone/>
            </a:pPr>
            <a:endParaRPr lang="en-US" sz="3400" i="1" dirty="0"/>
          </a:p>
          <a:p>
            <a:pPr marL="0" indent="0">
              <a:lnSpc>
                <a:spcPct val="80000"/>
              </a:lnSpc>
              <a:spcBef>
                <a:spcPts val="0"/>
              </a:spcBef>
              <a:buNone/>
            </a:pPr>
            <a:r>
              <a:rPr lang="en-US" sz="3400" i="1" dirty="0"/>
              <a:t>Mark 16:11 (ESV) But when they heard that he was alive and had been seen by her, they would not believe it.</a:t>
            </a:r>
          </a:p>
          <a:p>
            <a:pPr marL="0" indent="0">
              <a:lnSpc>
                <a:spcPct val="80000"/>
              </a:lnSpc>
              <a:spcBef>
                <a:spcPts val="0"/>
              </a:spcBef>
              <a:buNone/>
            </a:pPr>
            <a:endParaRPr lang="en-US" sz="3400" i="1" dirty="0"/>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749305883"/>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a:lnSpc>
                <a:spcPct val="80000"/>
              </a:lnSpc>
              <a:spcBef>
                <a:spcPts val="0"/>
              </a:spcBef>
            </a:pPr>
            <a:r>
              <a:rPr lang="en-US" sz="3400" dirty="0"/>
              <a:t>All doubted – Mark 16:11, Luke 24:11</a:t>
            </a:r>
          </a:p>
          <a:p>
            <a:pPr marL="0" indent="0">
              <a:lnSpc>
                <a:spcPct val="80000"/>
              </a:lnSpc>
              <a:spcBef>
                <a:spcPts val="0"/>
              </a:spcBef>
              <a:buNone/>
            </a:pPr>
            <a:endParaRPr lang="en-US" sz="3400" dirty="0"/>
          </a:p>
          <a:p>
            <a:pPr marL="0" indent="0">
              <a:lnSpc>
                <a:spcPct val="80000"/>
              </a:lnSpc>
              <a:spcBef>
                <a:spcPts val="0"/>
              </a:spcBef>
              <a:buNone/>
            </a:pPr>
            <a:endParaRPr lang="en-US" sz="3400" i="1" dirty="0"/>
          </a:p>
          <a:p>
            <a:pPr marL="0" indent="0">
              <a:lnSpc>
                <a:spcPct val="80000"/>
              </a:lnSpc>
              <a:spcBef>
                <a:spcPts val="0"/>
              </a:spcBef>
              <a:buNone/>
            </a:pPr>
            <a:r>
              <a:rPr lang="en-US" sz="3400" i="1" dirty="0"/>
              <a:t>Mark 16:11 (ESV) But when they heard that he was alive and had been seen by her, they would not believe it.</a:t>
            </a:r>
          </a:p>
          <a:p>
            <a:pPr marL="0" indent="0">
              <a:lnSpc>
                <a:spcPct val="80000"/>
              </a:lnSpc>
              <a:spcBef>
                <a:spcPts val="0"/>
              </a:spcBef>
              <a:buNone/>
            </a:pPr>
            <a:endParaRPr lang="en-US" sz="3400" i="1" dirty="0"/>
          </a:p>
          <a:p>
            <a:pPr marL="0" indent="0">
              <a:lnSpc>
                <a:spcPct val="80000"/>
              </a:lnSpc>
              <a:spcBef>
                <a:spcPts val="0"/>
              </a:spcBef>
              <a:buNone/>
            </a:pPr>
            <a:r>
              <a:rPr lang="en-US" sz="3400" i="1" dirty="0"/>
              <a:t>Luke 24:11 (ESV) but these words seemed to them an idle tale, and they did not believe them.</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936670897"/>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a:lnSpc>
                <a:spcPct val="80000"/>
              </a:lnSpc>
              <a:spcBef>
                <a:spcPts val="0"/>
              </a:spcBef>
            </a:pPr>
            <a:r>
              <a:rPr lang="en-US" sz="3400" dirty="0"/>
              <a:t>All doubted – Mark 16:11, Luke 24:11</a:t>
            </a:r>
          </a:p>
          <a:p>
            <a:pPr>
              <a:lnSpc>
                <a:spcPct val="80000"/>
              </a:lnSpc>
              <a:spcBef>
                <a:spcPts val="0"/>
              </a:spcBef>
            </a:pPr>
            <a:r>
              <a:rPr lang="en-US" sz="3400" dirty="0"/>
              <a:t>Solution:</a:t>
            </a:r>
          </a:p>
        </p:txBody>
      </p:sp>
    </p:spTree>
    <p:extLst>
      <p:ext uri="{BB962C8B-B14F-4D97-AF65-F5344CB8AC3E}">
        <p14:creationId xmlns:p14="http://schemas.microsoft.com/office/powerpoint/2010/main" val="3647843644"/>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a:lnSpc>
                <a:spcPct val="80000"/>
              </a:lnSpc>
              <a:spcBef>
                <a:spcPts val="0"/>
              </a:spcBef>
            </a:pPr>
            <a:r>
              <a:rPr lang="en-US" sz="3400" dirty="0"/>
              <a:t>All doubted – Mark 16:11, Luke 24:11</a:t>
            </a:r>
          </a:p>
          <a:p>
            <a:pPr>
              <a:lnSpc>
                <a:spcPct val="80000"/>
              </a:lnSpc>
              <a:spcBef>
                <a:spcPts val="0"/>
              </a:spcBef>
            </a:pPr>
            <a:r>
              <a:rPr lang="en-US" sz="3400" dirty="0"/>
              <a:t>Solution:</a:t>
            </a:r>
          </a:p>
          <a:p>
            <a:pPr lvl="1">
              <a:lnSpc>
                <a:spcPct val="80000"/>
              </a:lnSpc>
              <a:spcBef>
                <a:spcPts val="0"/>
              </a:spcBef>
            </a:pPr>
            <a:r>
              <a:rPr lang="en-US" sz="3400" dirty="0"/>
              <a:t>In Mark and Luke they are in/near Jerusalem and they doubt the initial report of the women</a:t>
            </a:r>
          </a:p>
        </p:txBody>
      </p:sp>
    </p:spTree>
    <p:extLst>
      <p:ext uri="{BB962C8B-B14F-4D97-AF65-F5344CB8AC3E}">
        <p14:creationId xmlns:p14="http://schemas.microsoft.com/office/powerpoint/2010/main" val="4031939172"/>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a:lnSpc>
                <a:spcPct val="80000"/>
              </a:lnSpc>
              <a:spcBef>
                <a:spcPts val="0"/>
              </a:spcBef>
            </a:pPr>
            <a:r>
              <a:rPr lang="en-US" sz="3400" dirty="0"/>
              <a:t>All doubted – Mark 16:11, Luke 24:11</a:t>
            </a:r>
          </a:p>
          <a:p>
            <a:pPr>
              <a:lnSpc>
                <a:spcPct val="80000"/>
              </a:lnSpc>
              <a:spcBef>
                <a:spcPts val="0"/>
              </a:spcBef>
            </a:pPr>
            <a:r>
              <a:rPr lang="en-US" sz="3400" dirty="0"/>
              <a:t>Solution:</a:t>
            </a:r>
          </a:p>
          <a:p>
            <a:pPr lvl="1">
              <a:lnSpc>
                <a:spcPct val="80000"/>
              </a:lnSpc>
              <a:spcBef>
                <a:spcPts val="0"/>
              </a:spcBef>
            </a:pPr>
            <a:r>
              <a:rPr lang="en-US" sz="3400" dirty="0"/>
              <a:t>In Mark and Luke they are in/near Jerusalem and they doubt the initial report of the women</a:t>
            </a:r>
          </a:p>
          <a:p>
            <a:pPr lvl="1">
              <a:lnSpc>
                <a:spcPct val="80000"/>
              </a:lnSpc>
              <a:spcBef>
                <a:spcPts val="0"/>
              </a:spcBef>
            </a:pPr>
            <a:r>
              <a:rPr lang="en-US" sz="3400" dirty="0"/>
              <a:t>Matthew is talking about some time later when the eleven went to Galilee (70 miles away)</a:t>
            </a:r>
          </a:p>
        </p:txBody>
      </p:sp>
    </p:spTree>
    <p:extLst>
      <p:ext uri="{BB962C8B-B14F-4D97-AF65-F5344CB8AC3E}">
        <p14:creationId xmlns:p14="http://schemas.microsoft.com/office/powerpoint/2010/main" val="3692224508"/>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a:lnSpc>
                <a:spcPct val="80000"/>
              </a:lnSpc>
              <a:spcBef>
                <a:spcPts val="0"/>
              </a:spcBef>
            </a:pPr>
            <a:r>
              <a:rPr lang="en-US" sz="3400" dirty="0"/>
              <a:t>All doubted – Mark 16:11, Luke 24:11</a:t>
            </a:r>
          </a:p>
          <a:p>
            <a:pPr>
              <a:lnSpc>
                <a:spcPct val="80000"/>
              </a:lnSpc>
              <a:spcBef>
                <a:spcPts val="0"/>
              </a:spcBef>
            </a:pPr>
            <a:r>
              <a:rPr lang="en-US" sz="3400" dirty="0"/>
              <a:t>Solution:</a:t>
            </a:r>
          </a:p>
          <a:p>
            <a:pPr lvl="1">
              <a:lnSpc>
                <a:spcPct val="80000"/>
              </a:lnSpc>
              <a:spcBef>
                <a:spcPts val="0"/>
              </a:spcBef>
            </a:pPr>
            <a:r>
              <a:rPr lang="en-US" sz="3400" dirty="0"/>
              <a:t>In Mark and Luke they are in/near Jerusalem and they doubt the initial report of the women</a:t>
            </a:r>
          </a:p>
          <a:p>
            <a:pPr lvl="1">
              <a:lnSpc>
                <a:spcPct val="80000"/>
              </a:lnSpc>
              <a:spcBef>
                <a:spcPts val="0"/>
              </a:spcBef>
            </a:pPr>
            <a:r>
              <a:rPr lang="en-US" sz="3400" dirty="0"/>
              <a:t>Matthew is talking about some time later when the eleven went to Galilee (70 miles away)</a:t>
            </a:r>
          </a:p>
          <a:p>
            <a:pPr lvl="2">
              <a:lnSpc>
                <a:spcPct val="80000"/>
              </a:lnSpc>
              <a:spcBef>
                <a:spcPts val="0"/>
              </a:spcBef>
            </a:pPr>
            <a:r>
              <a:rPr lang="en-US" sz="3400" dirty="0"/>
              <a:t>At this occasion Jesus appears to them and most believe but some doubt. </a:t>
            </a:r>
          </a:p>
        </p:txBody>
      </p:sp>
    </p:spTree>
    <p:extLst>
      <p:ext uri="{BB962C8B-B14F-4D97-AF65-F5344CB8AC3E}">
        <p14:creationId xmlns:p14="http://schemas.microsoft.com/office/powerpoint/2010/main" val="3051715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#6 Where were the women during the crucifixion?</a:t>
            </a:r>
          </a:p>
          <a:p>
            <a:pPr>
              <a:lnSpc>
                <a:spcPct val="90000"/>
              </a:lnSpc>
            </a:pPr>
            <a:endParaRPr lang="en-US" sz="3600" dirty="0"/>
          </a:p>
          <a:p>
            <a:pPr marL="0" indent="0">
              <a:lnSpc>
                <a:spcPct val="90000"/>
              </a:lnSpc>
              <a:buNone/>
            </a:pPr>
            <a:endParaRPr lang="en-US" sz="3600" dirty="0"/>
          </a:p>
        </p:txBody>
      </p:sp>
    </p:spTree>
    <p:extLst>
      <p:ext uri="{BB962C8B-B14F-4D97-AF65-F5344CB8AC3E}">
        <p14:creationId xmlns:p14="http://schemas.microsoft.com/office/powerpoint/2010/main" val="414558451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a:lnSpc>
                <a:spcPct val="80000"/>
              </a:lnSpc>
              <a:spcBef>
                <a:spcPts val="0"/>
              </a:spcBef>
            </a:pPr>
            <a:r>
              <a:rPr lang="en-US" sz="3400" dirty="0"/>
              <a:t>All doubted – Mark 16:11, Luke 24:11</a:t>
            </a:r>
          </a:p>
          <a:p>
            <a:pPr>
              <a:lnSpc>
                <a:spcPct val="80000"/>
              </a:lnSpc>
              <a:spcBef>
                <a:spcPts val="0"/>
              </a:spcBef>
            </a:pPr>
            <a:r>
              <a:rPr lang="en-US" sz="3400" dirty="0"/>
              <a:t>Solution:</a:t>
            </a:r>
          </a:p>
          <a:p>
            <a:pPr lvl="1">
              <a:lnSpc>
                <a:spcPct val="80000"/>
              </a:lnSpc>
              <a:spcBef>
                <a:spcPts val="0"/>
              </a:spcBef>
            </a:pPr>
            <a:r>
              <a:rPr lang="en-US" sz="3400" dirty="0"/>
              <a:t>In Mark and Luke they are in/near Jerusalem and they doubt the initial report of the women</a:t>
            </a:r>
          </a:p>
          <a:p>
            <a:pPr lvl="1">
              <a:lnSpc>
                <a:spcPct val="80000"/>
              </a:lnSpc>
              <a:spcBef>
                <a:spcPts val="0"/>
              </a:spcBef>
            </a:pPr>
            <a:r>
              <a:rPr lang="en-US" sz="3400" dirty="0"/>
              <a:t>Matthew is talking about some time later when the eleven went to Galilee (70 miles away)</a:t>
            </a:r>
          </a:p>
          <a:p>
            <a:pPr lvl="2">
              <a:lnSpc>
                <a:spcPct val="80000"/>
              </a:lnSpc>
              <a:spcBef>
                <a:spcPts val="0"/>
              </a:spcBef>
            </a:pPr>
            <a:r>
              <a:rPr lang="en-US" sz="3400" dirty="0"/>
              <a:t>At this occasion Jesus appears to them and most believe but some doubt. </a:t>
            </a:r>
          </a:p>
          <a:p>
            <a:pPr lvl="2">
              <a:lnSpc>
                <a:spcPct val="80000"/>
              </a:lnSpc>
              <a:spcBef>
                <a:spcPts val="0"/>
              </a:spcBef>
            </a:pPr>
            <a:r>
              <a:rPr lang="en-US" sz="3400" dirty="0"/>
              <a:t>It’s a completely different event</a:t>
            </a:r>
          </a:p>
        </p:txBody>
      </p:sp>
    </p:spTree>
    <p:extLst>
      <p:ext uri="{BB962C8B-B14F-4D97-AF65-F5344CB8AC3E}">
        <p14:creationId xmlns:p14="http://schemas.microsoft.com/office/powerpoint/2010/main" val="2475030028"/>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#13 Did they believe the report of Christ’s resurrection or not</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Some doubted but most believed – Matt 28:7-10, 16</a:t>
            </a:r>
          </a:p>
          <a:p>
            <a:pPr>
              <a:lnSpc>
                <a:spcPct val="80000"/>
              </a:lnSpc>
              <a:spcBef>
                <a:spcPts val="0"/>
              </a:spcBef>
            </a:pPr>
            <a:r>
              <a:rPr lang="en-US" sz="3400" dirty="0"/>
              <a:t>All doubted – Mark 16:11, Luke 24:11</a:t>
            </a:r>
          </a:p>
          <a:p>
            <a:pPr>
              <a:lnSpc>
                <a:spcPct val="80000"/>
              </a:lnSpc>
              <a:spcBef>
                <a:spcPts val="0"/>
              </a:spcBef>
            </a:pPr>
            <a:r>
              <a:rPr lang="en-US" sz="3400" dirty="0"/>
              <a:t>Solution:</a:t>
            </a:r>
          </a:p>
          <a:p>
            <a:pPr lvl="1">
              <a:lnSpc>
                <a:spcPct val="80000"/>
              </a:lnSpc>
              <a:spcBef>
                <a:spcPts val="0"/>
              </a:spcBef>
            </a:pPr>
            <a:r>
              <a:rPr lang="en-US" sz="3400" dirty="0"/>
              <a:t>In Mark and Luke they are in/near Jerusalem and they doubt the initial report of the women</a:t>
            </a:r>
          </a:p>
          <a:p>
            <a:pPr lvl="1">
              <a:lnSpc>
                <a:spcPct val="80000"/>
              </a:lnSpc>
              <a:spcBef>
                <a:spcPts val="0"/>
              </a:spcBef>
            </a:pPr>
            <a:r>
              <a:rPr lang="en-US" sz="3400" dirty="0"/>
              <a:t>Matthew is talking about some time later when the eleven went to Galilee (70 miles away)</a:t>
            </a:r>
          </a:p>
          <a:p>
            <a:pPr lvl="2">
              <a:lnSpc>
                <a:spcPct val="80000"/>
              </a:lnSpc>
              <a:spcBef>
                <a:spcPts val="0"/>
              </a:spcBef>
            </a:pPr>
            <a:r>
              <a:rPr lang="en-US" sz="3400" dirty="0"/>
              <a:t>At this occasion Jesus appears to them and most believe but some doubt. </a:t>
            </a:r>
          </a:p>
          <a:p>
            <a:pPr lvl="2">
              <a:lnSpc>
                <a:spcPct val="80000"/>
              </a:lnSpc>
              <a:spcBef>
                <a:spcPts val="0"/>
              </a:spcBef>
            </a:pPr>
            <a:r>
              <a:rPr lang="en-US" sz="3400" dirty="0"/>
              <a:t>It’s a completely different event</a:t>
            </a:r>
          </a:p>
          <a:p>
            <a:pPr lvl="1">
              <a:lnSpc>
                <a:spcPct val="80000"/>
              </a:lnSpc>
              <a:spcBef>
                <a:spcPts val="0"/>
              </a:spcBef>
            </a:pPr>
            <a:r>
              <a:rPr lang="en-US" sz="3400" dirty="0"/>
              <a:t>Remember, Jesus appeared multiple times over a period of 40 days.</a:t>
            </a:r>
          </a:p>
        </p:txBody>
      </p:sp>
    </p:spTree>
    <p:extLst>
      <p:ext uri="{BB962C8B-B14F-4D97-AF65-F5344CB8AC3E}">
        <p14:creationId xmlns:p14="http://schemas.microsoft.com/office/powerpoint/2010/main" val="3048448067"/>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In conclusion</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endParaRPr lang="en-US" sz="3400" dirty="0"/>
          </a:p>
        </p:txBody>
      </p:sp>
    </p:spTree>
    <p:extLst>
      <p:ext uri="{BB962C8B-B14F-4D97-AF65-F5344CB8AC3E}">
        <p14:creationId xmlns:p14="http://schemas.microsoft.com/office/powerpoint/2010/main" val="1190721181"/>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In conclusion</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The Bible isn’t “full of contradictions”</a:t>
            </a:r>
          </a:p>
        </p:txBody>
      </p:sp>
    </p:spTree>
    <p:extLst>
      <p:ext uri="{BB962C8B-B14F-4D97-AF65-F5344CB8AC3E}">
        <p14:creationId xmlns:p14="http://schemas.microsoft.com/office/powerpoint/2010/main" val="2083922145"/>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In conclusion</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The Bible isn’t “full of contradictions”</a:t>
            </a:r>
          </a:p>
          <a:p>
            <a:pPr>
              <a:lnSpc>
                <a:spcPct val="80000"/>
              </a:lnSpc>
              <a:spcBef>
                <a:spcPts val="0"/>
              </a:spcBef>
            </a:pPr>
            <a:r>
              <a:rPr lang="en-US" sz="3400" dirty="0"/>
              <a:t>The common examples that skeptics give prove to be false accusations. </a:t>
            </a:r>
          </a:p>
          <a:p>
            <a:pPr marL="0" indent="0">
              <a:lnSpc>
                <a:spcPct val="80000"/>
              </a:lnSpc>
              <a:spcBef>
                <a:spcPts val="0"/>
              </a:spcBef>
              <a:buNone/>
            </a:pPr>
            <a:endParaRPr lang="en-US" sz="3400" dirty="0"/>
          </a:p>
        </p:txBody>
      </p:sp>
    </p:spTree>
    <p:extLst>
      <p:ext uri="{BB962C8B-B14F-4D97-AF65-F5344CB8AC3E}">
        <p14:creationId xmlns:p14="http://schemas.microsoft.com/office/powerpoint/2010/main" val="203619851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In conclusion</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The Bible isn’t “full of contradictions”</a:t>
            </a:r>
          </a:p>
          <a:p>
            <a:pPr>
              <a:lnSpc>
                <a:spcPct val="80000"/>
              </a:lnSpc>
              <a:spcBef>
                <a:spcPts val="0"/>
              </a:spcBef>
            </a:pPr>
            <a:r>
              <a:rPr lang="en-US" sz="3400" dirty="0"/>
              <a:t>The common examples that skeptics give prove to be false accusations. </a:t>
            </a:r>
          </a:p>
          <a:p>
            <a:pPr>
              <a:lnSpc>
                <a:spcPct val="80000"/>
              </a:lnSpc>
              <a:spcBef>
                <a:spcPts val="0"/>
              </a:spcBef>
            </a:pPr>
            <a:r>
              <a:rPr lang="en-US" sz="3400" dirty="0"/>
              <a:t>Atheist Challenge: stop making false claims</a:t>
            </a:r>
          </a:p>
        </p:txBody>
      </p:sp>
    </p:spTree>
    <p:extLst>
      <p:ext uri="{BB962C8B-B14F-4D97-AF65-F5344CB8AC3E}">
        <p14:creationId xmlns:p14="http://schemas.microsoft.com/office/powerpoint/2010/main" val="3451875056"/>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In conclusion</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The Bible isn’t “full of contradictions”</a:t>
            </a:r>
          </a:p>
          <a:p>
            <a:pPr>
              <a:lnSpc>
                <a:spcPct val="80000"/>
              </a:lnSpc>
              <a:spcBef>
                <a:spcPts val="0"/>
              </a:spcBef>
            </a:pPr>
            <a:r>
              <a:rPr lang="en-US" sz="3400" dirty="0"/>
              <a:t>The common examples that skeptics give prove to be false accusations. </a:t>
            </a:r>
          </a:p>
          <a:p>
            <a:pPr>
              <a:lnSpc>
                <a:spcPct val="80000"/>
              </a:lnSpc>
              <a:spcBef>
                <a:spcPts val="0"/>
              </a:spcBef>
            </a:pPr>
            <a:r>
              <a:rPr lang="en-US" sz="3400" dirty="0"/>
              <a:t>Atheist Challenge: stop making false claims</a:t>
            </a:r>
          </a:p>
          <a:p>
            <a:pPr>
              <a:lnSpc>
                <a:spcPct val="80000"/>
              </a:lnSpc>
              <a:spcBef>
                <a:spcPts val="0"/>
              </a:spcBef>
            </a:pPr>
            <a:r>
              <a:rPr lang="en-US" sz="3400" dirty="0"/>
              <a:t>Next week we will deal with several other important supposed contradictions</a:t>
            </a:r>
          </a:p>
        </p:txBody>
      </p:sp>
    </p:spTree>
    <p:extLst>
      <p:ext uri="{BB962C8B-B14F-4D97-AF65-F5344CB8AC3E}">
        <p14:creationId xmlns:p14="http://schemas.microsoft.com/office/powerpoint/2010/main" val="79398909"/>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In conclusion</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The Bible isn’t “full of contradictions”</a:t>
            </a:r>
          </a:p>
          <a:p>
            <a:pPr>
              <a:lnSpc>
                <a:spcPct val="80000"/>
              </a:lnSpc>
              <a:spcBef>
                <a:spcPts val="0"/>
              </a:spcBef>
            </a:pPr>
            <a:r>
              <a:rPr lang="en-US" sz="3400" dirty="0"/>
              <a:t>The common examples that skeptics give prove to be false accusations. </a:t>
            </a:r>
          </a:p>
          <a:p>
            <a:pPr>
              <a:lnSpc>
                <a:spcPct val="80000"/>
              </a:lnSpc>
              <a:spcBef>
                <a:spcPts val="0"/>
              </a:spcBef>
            </a:pPr>
            <a:r>
              <a:rPr lang="en-US" sz="3400" dirty="0"/>
              <a:t>Atheist Challenge: stop making false claims</a:t>
            </a:r>
          </a:p>
          <a:p>
            <a:pPr>
              <a:lnSpc>
                <a:spcPct val="80000"/>
              </a:lnSpc>
              <a:spcBef>
                <a:spcPts val="0"/>
              </a:spcBef>
            </a:pPr>
            <a:r>
              <a:rPr lang="en-US" sz="3400" dirty="0"/>
              <a:t>Next week we will deal with several other important supposed contradictions</a:t>
            </a:r>
          </a:p>
          <a:p>
            <a:pPr lvl="1">
              <a:lnSpc>
                <a:spcPct val="80000"/>
              </a:lnSpc>
              <a:spcBef>
                <a:spcPts val="0"/>
              </a:spcBef>
            </a:pPr>
            <a:r>
              <a:rPr lang="en-US" sz="3400" dirty="0"/>
              <a:t>Supposed contradictions regarding quantities and numbers</a:t>
            </a:r>
          </a:p>
        </p:txBody>
      </p:sp>
    </p:spTree>
    <p:extLst>
      <p:ext uri="{BB962C8B-B14F-4D97-AF65-F5344CB8AC3E}">
        <p14:creationId xmlns:p14="http://schemas.microsoft.com/office/powerpoint/2010/main" val="483697346"/>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In conclusion</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The Bible isn’t “full of contradictions”</a:t>
            </a:r>
          </a:p>
          <a:p>
            <a:pPr>
              <a:lnSpc>
                <a:spcPct val="80000"/>
              </a:lnSpc>
              <a:spcBef>
                <a:spcPts val="0"/>
              </a:spcBef>
            </a:pPr>
            <a:r>
              <a:rPr lang="en-US" sz="3400" dirty="0"/>
              <a:t>The common examples that skeptics give prove to be false accusations. </a:t>
            </a:r>
          </a:p>
          <a:p>
            <a:pPr>
              <a:lnSpc>
                <a:spcPct val="80000"/>
              </a:lnSpc>
              <a:spcBef>
                <a:spcPts val="0"/>
              </a:spcBef>
            </a:pPr>
            <a:r>
              <a:rPr lang="en-US" sz="3400" dirty="0"/>
              <a:t>Atheist Challenge: stop making false claims</a:t>
            </a:r>
          </a:p>
          <a:p>
            <a:pPr>
              <a:lnSpc>
                <a:spcPct val="80000"/>
              </a:lnSpc>
              <a:spcBef>
                <a:spcPts val="0"/>
              </a:spcBef>
            </a:pPr>
            <a:r>
              <a:rPr lang="en-US" sz="3400" dirty="0"/>
              <a:t>Next week we will deal with several other important supposed contradictions</a:t>
            </a:r>
          </a:p>
          <a:p>
            <a:pPr lvl="1">
              <a:lnSpc>
                <a:spcPct val="80000"/>
              </a:lnSpc>
              <a:spcBef>
                <a:spcPts val="0"/>
              </a:spcBef>
            </a:pPr>
            <a:r>
              <a:rPr lang="en-US" sz="3400" dirty="0"/>
              <a:t>Supposed contradictions regarding quantities and numbers</a:t>
            </a:r>
          </a:p>
          <a:p>
            <a:pPr lvl="1">
              <a:lnSpc>
                <a:spcPct val="80000"/>
              </a:lnSpc>
              <a:spcBef>
                <a:spcPts val="0"/>
              </a:spcBef>
            </a:pPr>
            <a:r>
              <a:rPr lang="en-US" sz="3400" dirty="0"/>
              <a:t>Has anyone “seen God” or not?</a:t>
            </a:r>
          </a:p>
        </p:txBody>
      </p:sp>
    </p:spTree>
    <p:extLst>
      <p:ext uri="{BB962C8B-B14F-4D97-AF65-F5344CB8AC3E}">
        <p14:creationId xmlns:p14="http://schemas.microsoft.com/office/powerpoint/2010/main" val="2411453005"/>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In conclusion</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The Bible isn’t “full of contradictions”</a:t>
            </a:r>
          </a:p>
          <a:p>
            <a:pPr>
              <a:lnSpc>
                <a:spcPct val="80000"/>
              </a:lnSpc>
              <a:spcBef>
                <a:spcPts val="0"/>
              </a:spcBef>
            </a:pPr>
            <a:r>
              <a:rPr lang="en-US" sz="3400" dirty="0"/>
              <a:t>The common examples that skeptics give prove to be false accusations. </a:t>
            </a:r>
          </a:p>
          <a:p>
            <a:pPr>
              <a:lnSpc>
                <a:spcPct val="80000"/>
              </a:lnSpc>
              <a:spcBef>
                <a:spcPts val="0"/>
              </a:spcBef>
            </a:pPr>
            <a:r>
              <a:rPr lang="en-US" sz="3400" dirty="0"/>
              <a:t>Atheist Challenge: stop making false claims</a:t>
            </a:r>
          </a:p>
          <a:p>
            <a:pPr>
              <a:lnSpc>
                <a:spcPct val="80000"/>
              </a:lnSpc>
              <a:spcBef>
                <a:spcPts val="0"/>
              </a:spcBef>
            </a:pPr>
            <a:r>
              <a:rPr lang="en-US" sz="3400" dirty="0"/>
              <a:t>Next week we will deal with several other important supposed contradictions</a:t>
            </a:r>
          </a:p>
          <a:p>
            <a:pPr lvl="1">
              <a:lnSpc>
                <a:spcPct val="80000"/>
              </a:lnSpc>
              <a:spcBef>
                <a:spcPts val="0"/>
              </a:spcBef>
            </a:pPr>
            <a:r>
              <a:rPr lang="en-US" sz="3400" dirty="0"/>
              <a:t>Supposed contradictions regarding quantities and numbers</a:t>
            </a:r>
          </a:p>
          <a:p>
            <a:pPr lvl="1">
              <a:lnSpc>
                <a:spcPct val="80000"/>
              </a:lnSpc>
              <a:spcBef>
                <a:spcPts val="0"/>
              </a:spcBef>
            </a:pPr>
            <a:r>
              <a:rPr lang="en-US" sz="3400" dirty="0"/>
              <a:t>Has anyone “seen God” or not?</a:t>
            </a:r>
          </a:p>
          <a:p>
            <a:pPr lvl="1">
              <a:lnSpc>
                <a:spcPct val="80000"/>
              </a:lnSpc>
              <a:spcBef>
                <a:spcPts val="0"/>
              </a:spcBef>
            </a:pPr>
            <a:r>
              <a:rPr lang="en-US" sz="3400" dirty="0"/>
              <a:t>Did Jesus get the facts wrong on the Old Testament?</a:t>
            </a:r>
          </a:p>
        </p:txBody>
      </p:sp>
    </p:spTree>
    <p:extLst>
      <p:ext uri="{BB962C8B-B14F-4D97-AF65-F5344CB8AC3E}">
        <p14:creationId xmlns:p14="http://schemas.microsoft.com/office/powerpoint/2010/main" val="2170811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#6 Where were the women during the crucifixion?</a:t>
            </a:r>
          </a:p>
          <a:p>
            <a:pPr lvl="1">
              <a:lnSpc>
                <a:spcPct val="90000"/>
              </a:lnSpc>
            </a:pPr>
            <a:r>
              <a:rPr lang="en-US" sz="3400" dirty="0"/>
              <a:t>Watching from afar – Mt 27:55, Mk 15:40, Lk 23:49</a:t>
            </a:r>
          </a:p>
          <a:p>
            <a:pPr>
              <a:lnSpc>
                <a:spcPct val="90000"/>
              </a:lnSpc>
            </a:pPr>
            <a:endParaRPr lang="en-US" sz="3600" dirty="0"/>
          </a:p>
          <a:p>
            <a:pPr marL="0" indent="0">
              <a:lnSpc>
                <a:spcPct val="90000"/>
              </a:lnSpc>
              <a:buNone/>
            </a:pPr>
            <a:endParaRPr lang="en-US" sz="3600" dirty="0"/>
          </a:p>
        </p:txBody>
      </p:sp>
    </p:spTree>
    <p:extLst>
      <p:ext uri="{BB962C8B-B14F-4D97-AF65-F5344CB8AC3E}">
        <p14:creationId xmlns:p14="http://schemas.microsoft.com/office/powerpoint/2010/main" val="2523759920"/>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9"/>
            <a:ext cx="10353761" cy="3541575"/>
          </a:xfrm>
        </p:spPr>
        <p:txBody>
          <a:bodyPr/>
          <a:lstStyle/>
          <a:p>
            <a:r>
              <a:rPr lang="en-US" dirty="0"/>
              <a:t>In conclusion</a:t>
            </a:r>
          </a:p>
        </p:txBody>
      </p:sp>
      <p:sp>
        <p:nvSpPr>
          <p:cNvPr id="3" name="Content Placeholder 2"/>
          <p:cNvSpPr>
            <a:spLocks noGrp="1"/>
          </p:cNvSpPr>
          <p:nvPr>
            <p:ph idx="1"/>
          </p:nvPr>
        </p:nvSpPr>
        <p:spPr>
          <a:xfrm>
            <a:off x="111967" y="1119672"/>
            <a:ext cx="11831217" cy="5738327"/>
          </a:xfrm>
        </p:spPr>
        <p:txBody>
          <a:bodyPr>
            <a:normAutofit/>
          </a:bodyPr>
          <a:lstStyle/>
          <a:p>
            <a:pPr>
              <a:lnSpc>
                <a:spcPct val="80000"/>
              </a:lnSpc>
              <a:spcBef>
                <a:spcPts val="0"/>
              </a:spcBef>
            </a:pPr>
            <a:r>
              <a:rPr lang="en-US" sz="3400" dirty="0"/>
              <a:t>The Bible isn’t “full of contradictions”</a:t>
            </a:r>
          </a:p>
          <a:p>
            <a:pPr>
              <a:lnSpc>
                <a:spcPct val="80000"/>
              </a:lnSpc>
              <a:spcBef>
                <a:spcPts val="0"/>
              </a:spcBef>
            </a:pPr>
            <a:r>
              <a:rPr lang="en-US" sz="3400" dirty="0"/>
              <a:t>The common examples that skeptics give prove to be false accusations. </a:t>
            </a:r>
          </a:p>
          <a:p>
            <a:pPr>
              <a:lnSpc>
                <a:spcPct val="80000"/>
              </a:lnSpc>
              <a:spcBef>
                <a:spcPts val="0"/>
              </a:spcBef>
            </a:pPr>
            <a:r>
              <a:rPr lang="en-US" sz="3400" dirty="0"/>
              <a:t>Atheist Challenge: stop making false claims</a:t>
            </a:r>
          </a:p>
          <a:p>
            <a:pPr>
              <a:lnSpc>
                <a:spcPct val="80000"/>
              </a:lnSpc>
              <a:spcBef>
                <a:spcPts val="0"/>
              </a:spcBef>
            </a:pPr>
            <a:r>
              <a:rPr lang="en-US" sz="3400" dirty="0"/>
              <a:t>Next week we will deal with several other important supposed contradictions</a:t>
            </a:r>
          </a:p>
          <a:p>
            <a:pPr lvl="1">
              <a:lnSpc>
                <a:spcPct val="80000"/>
              </a:lnSpc>
              <a:spcBef>
                <a:spcPts val="0"/>
              </a:spcBef>
            </a:pPr>
            <a:r>
              <a:rPr lang="en-US" sz="3400" dirty="0"/>
              <a:t>Supposed contradictions regarding quantities and numbers</a:t>
            </a:r>
          </a:p>
          <a:p>
            <a:pPr lvl="1">
              <a:lnSpc>
                <a:spcPct val="80000"/>
              </a:lnSpc>
              <a:spcBef>
                <a:spcPts val="0"/>
              </a:spcBef>
            </a:pPr>
            <a:r>
              <a:rPr lang="en-US" sz="3400" dirty="0"/>
              <a:t>Has anyone “seen God” or not?</a:t>
            </a:r>
          </a:p>
          <a:p>
            <a:pPr lvl="1">
              <a:lnSpc>
                <a:spcPct val="80000"/>
              </a:lnSpc>
              <a:spcBef>
                <a:spcPts val="0"/>
              </a:spcBef>
            </a:pPr>
            <a:r>
              <a:rPr lang="en-US" sz="3400" dirty="0"/>
              <a:t>Did Jesus get the facts wrong on the Old Testament?</a:t>
            </a:r>
          </a:p>
          <a:p>
            <a:pPr lvl="1">
              <a:lnSpc>
                <a:spcPct val="80000"/>
              </a:lnSpc>
              <a:spcBef>
                <a:spcPts val="0"/>
              </a:spcBef>
            </a:pPr>
            <a:r>
              <a:rPr lang="en-US" sz="3400" dirty="0"/>
              <a:t>And more</a:t>
            </a:r>
          </a:p>
        </p:txBody>
      </p:sp>
    </p:spTree>
    <p:extLst>
      <p:ext uri="{BB962C8B-B14F-4D97-AF65-F5344CB8AC3E}">
        <p14:creationId xmlns:p14="http://schemas.microsoft.com/office/powerpoint/2010/main" val="1426812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#6 Where were the women during the crucifixion?</a:t>
            </a:r>
          </a:p>
          <a:p>
            <a:pPr lvl="1">
              <a:lnSpc>
                <a:spcPct val="90000"/>
              </a:lnSpc>
            </a:pPr>
            <a:r>
              <a:rPr lang="en-US" sz="3400" dirty="0"/>
              <a:t>Watching from afar – Mt 27:55, Mk 15:40, Lk 23:49</a:t>
            </a:r>
          </a:p>
          <a:p>
            <a:pPr lvl="1">
              <a:lnSpc>
                <a:spcPct val="90000"/>
              </a:lnSpc>
            </a:pPr>
            <a:r>
              <a:rPr lang="en-US" sz="3400" dirty="0"/>
              <a:t>Close enough to hear Jesus’ words – John 19:25-26</a:t>
            </a:r>
          </a:p>
          <a:p>
            <a:pPr marL="0" indent="0">
              <a:lnSpc>
                <a:spcPct val="90000"/>
              </a:lnSpc>
              <a:buNone/>
            </a:pPr>
            <a:endParaRPr lang="en-US" sz="3600" dirty="0"/>
          </a:p>
        </p:txBody>
      </p:sp>
    </p:spTree>
    <p:extLst>
      <p:ext uri="{BB962C8B-B14F-4D97-AF65-F5344CB8AC3E}">
        <p14:creationId xmlns:p14="http://schemas.microsoft.com/office/powerpoint/2010/main" val="495974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#6 Where were the women during the crucifixion?</a:t>
            </a:r>
          </a:p>
          <a:p>
            <a:pPr lvl="1">
              <a:lnSpc>
                <a:spcPct val="90000"/>
              </a:lnSpc>
            </a:pPr>
            <a:r>
              <a:rPr lang="en-US" sz="3400" dirty="0"/>
              <a:t>Watching from afar – Mt 27:55, Mk 15:40, Lk 23:49</a:t>
            </a:r>
          </a:p>
          <a:p>
            <a:pPr lvl="1">
              <a:lnSpc>
                <a:spcPct val="90000"/>
              </a:lnSpc>
            </a:pPr>
            <a:r>
              <a:rPr lang="en-US" sz="3400" dirty="0"/>
              <a:t>Close enough to hear Jesus’ words – John 19:25-26</a:t>
            </a:r>
          </a:p>
          <a:p>
            <a:pPr marL="0" indent="0">
              <a:lnSpc>
                <a:spcPct val="90000"/>
              </a:lnSpc>
              <a:buNone/>
            </a:pPr>
            <a:r>
              <a:rPr lang="en-US" sz="3600" dirty="0"/>
              <a:t>#7 Did both of those crucified alongside Jesus revile Him or just one?</a:t>
            </a:r>
          </a:p>
          <a:p>
            <a:pPr marL="0" indent="0">
              <a:lnSpc>
                <a:spcPct val="90000"/>
              </a:lnSpc>
              <a:buNone/>
            </a:pPr>
            <a:endParaRPr lang="en-US" sz="3600" dirty="0"/>
          </a:p>
        </p:txBody>
      </p:sp>
    </p:spTree>
    <p:extLst>
      <p:ext uri="{BB962C8B-B14F-4D97-AF65-F5344CB8AC3E}">
        <p14:creationId xmlns:p14="http://schemas.microsoft.com/office/powerpoint/2010/main" val="3555469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#6 Where were the women during the crucifixion?</a:t>
            </a:r>
          </a:p>
          <a:p>
            <a:pPr lvl="1">
              <a:lnSpc>
                <a:spcPct val="90000"/>
              </a:lnSpc>
            </a:pPr>
            <a:r>
              <a:rPr lang="en-US" sz="3400" dirty="0"/>
              <a:t>Watching from afar – Mt 27:55, Mk 15:40, Lk 23:49</a:t>
            </a:r>
          </a:p>
          <a:p>
            <a:pPr lvl="1">
              <a:lnSpc>
                <a:spcPct val="90000"/>
              </a:lnSpc>
            </a:pPr>
            <a:r>
              <a:rPr lang="en-US" sz="3400" dirty="0"/>
              <a:t>Close enough to hear Jesus’ words – John 19:25-26</a:t>
            </a:r>
          </a:p>
          <a:p>
            <a:pPr marL="0" indent="0">
              <a:lnSpc>
                <a:spcPct val="90000"/>
              </a:lnSpc>
              <a:buNone/>
            </a:pPr>
            <a:r>
              <a:rPr lang="en-US" sz="3600" dirty="0"/>
              <a:t>#7 Did both of those crucified alongside Jesus revile Him or just one?</a:t>
            </a:r>
          </a:p>
          <a:p>
            <a:pPr lvl="1">
              <a:lnSpc>
                <a:spcPct val="90000"/>
              </a:lnSpc>
            </a:pPr>
            <a:r>
              <a:rPr lang="en-US" sz="3400" dirty="0"/>
              <a:t>Both – Matt 27:44</a:t>
            </a:r>
          </a:p>
          <a:p>
            <a:pPr>
              <a:lnSpc>
                <a:spcPct val="90000"/>
              </a:lnSpc>
            </a:pPr>
            <a:endParaRPr lang="en-US" sz="3600" dirty="0"/>
          </a:p>
          <a:p>
            <a:pPr marL="0" indent="0">
              <a:lnSpc>
                <a:spcPct val="90000"/>
              </a:lnSpc>
              <a:buNone/>
            </a:pPr>
            <a:endParaRPr lang="en-US" sz="3600" dirty="0"/>
          </a:p>
        </p:txBody>
      </p:sp>
    </p:spTree>
    <p:extLst>
      <p:ext uri="{BB962C8B-B14F-4D97-AF65-F5344CB8AC3E}">
        <p14:creationId xmlns:p14="http://schemas.microsoft.com/office/powerpoint/2010/main" val="3870304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#6 Where were the women during the crucifixion?</a:t>
            </a:r>
          </a:p>
          <a:p>
            <a:pPr lvl="1">
              <a:lnSpc>
                <a:spcPct val="90000"/>
              </a:lnSpc>
            </a:pPr>
            <a:r>
              <a:rPr lang="en-US" sz="3400" dirty="0"/>
              <a:t>Watching from afar – Mt 27:55, Mk 15:40, Lk 23:49</a:t>
            </a:r>
          </a:p>
          <a:p>
            <a:pPr lvl="1">
              <a:lnSpc>
                <a:spcPct val="90000"/>
              </a:lnSpc>
            </a:pPr>
            <a:r>
              <a:rPr lang="en-US" sz="3400" dirty="0"/>
              <a:t>Close enough to hear Jesus’ words – John 19:25-26</a:t>
            </a:r>
          </a:p>
          <a:p>
            <a:pPr marL="0" indent="0">
              <a:lnSpc>
                <a:spcPct val="90000"/>
              </a:lnSpc>
              <a:buNone/>
            </a:pPr>
            <a:r>
              <a:rPr lang="en-US" sz="3600" dirty="0"/>
              <a:t>#7 Did both of those crucified alongside Jesus revile Him or just one?</a:t>
            </a:r>
          </a:p>
          <a:p>
            <a:pPr lvl="1">
              <a:lnSpc>
                <a:spcPct val="90000"/>
              </a:lnSpc>
            </a:pPr>
            <a:r>
              <a:rPr lang="en-US" sz="3400" dirty="0"/>
              <a:t>Both – Matt 27:44</a:t>
            </a:r>
          </a:p>
          <a:p>
            <a:pPr lvl="1">
              <a:lnSpc>
                <a:spcPct val="90000"/>
              </a:lnSpc>
            </a:pPr>
            <a:r>
              <a:rPr lang="en-US" sz="3400" dirty="0"/>
              <a:t>Just one – Luke 23:39, 42</a:t>
            </a:r>
          </a:p>
          <a:p>
            <a:pPr>
              <a:lnSpc>
                <a:spcPct val="90000"/>
              </a:lnSpc>
            </a:pPr>
            <a:endParaRPr lang="en-US" sz="3600" dirty="0"/>
          </a:p>
          <a:p>
            <a:pPr marL="0" indent="0">
              <a:lnSpc>
                <a:spcPct val="90000"/>
              </a:lnSpc>
              <a:buNone/>
            </a:pPr>
            <a:endParaRPr lang="en-US" sz="3600" dirty="0"/>
          </a:p>
        </p:txBody>
      </p:sp>
    </p:spTree>
    <p:extLst>
      <p:ext uri="{BB962C8B-B14F-4D97-AF65-F5344CB8AC3E}">
        <p14:creationId xmlns:p14="http://schemas.microsoft.com/office/powerpoint/2010/main" val="137019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#8 Who visited the tomb first?</a:t>
            </a:r>
          </a:p>
          <a:p>
            <a:pPr lvl="1">
              <a:lnSpc>
                <a:spcPct val="90000"/>
              </a:lnSpc>
            </a:pPr>
            <a:endParaRPr lang="en-US" sz="3600" dirty="0"/>
          </a:p>
        </p:txBody>
      </p:sp>
    </p:spTree>
    <p:extLst>
      <p:ext uri="{BB962C8B-B14F-4D97-AF65-F5344CB8AC3E}">
        <p14:creationId xmlns:p14="http://schemas.microsoft.com/office/powerpoint/2010/main" val="2315676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 </a:t>
            </a:r>
          </a:p>
        </p:txBody>
      </p:sp>
      <p:sp>
        <p:nvSpPr>
          <p:cNvPr id="3" name="Content Placeholder 2"/>
          <p:cNvSpPr>
            <a:spLocks noGrp="1"/>
          </p:cNvSpPr>
          <p:nvPr>
            <p:ph idx="1"/>
          </p:nvPr>
        </p:nvSpPr>
        <p:spPr>
          <a:xfrm>
            <a:off x="913794" y="779228"/>
            <a:ext cx="10353762" cy="6078772"/>
          </a:xfrm>
        </p:spPr>
        <p:txBody>
          <a:bodyPr>
            <a:normAutofit/>
          </a:bodyPr>
          <a:lstStyle/>
          <a:p>
            <a:pPr>
              <a:lnSpc>
                <a:spcPct val="90000"/>
              </a:lnSpc>
            </a:pPr>
            <a:r>
              <a:rPr lang="en-US" sz="3600" dirty="0"/>
              <a:t>These are all about the crucifixion and resurrection</a:t>
            </a:r>
          </a:p>
          <a:p>
            <a:pPr lvl="1">
              <a:lnSpc>
                <a:spcPct val="90000"/>
              </a:lnSpc>
            </a:pPr>
            <a:r>
              <a:rPr lang="en-US" sz="3600" dirty="0"/>
              <a:t>A common point of attack</a:t>
            </a:r>
          </a:p>
        </p:txBody>
      </p:sp>
    </p:spTree>
    <p:extLst>
      <p:ext uri="{BB962C8B-B14F-4D97-AF65-F5344CB8AC3E}">
        <p14:creationId xmlns:p14="http://schemas.microsoft.com/office/powerpoint/2010/main" val="860972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#8 Who visited the tomb first?</a:t>
            </a:r>
          </a:p>
          <a:p>
            <a:pPr lvl="1">
              <a:lnSpc>
                <a:spcPct val="90000"/>
              </a:lnSpc>
            </a:pPr>
            <a:r>
              <a:rPr lang="en-US" sz="3400" dirty="0"/>
              <a:t>Mary Magdalene and the other Mary (two) – Matt 28:1</a:t>
            </a:r>
          </a:p>
          <a:p>
            <a:pPr lvl="1">
              <a:lnSpc>
                <a:spcPct val="90000"/>
              </a:lnSpc>
            </a:pPr>
            <a:endParaRPr lang="en-US" sz="3600" dirty="0"/>
          </a:p>
        </p:txBody>
      </p:sp>
    </p:spTree>
    <p:extLst>
      <p:ext uri="{BB962C8B-B14F-4D97-AF65-F5344CB8AC3E}">
        <p14:creationId xmlns:p14="http://schemas.microsoft.com/office/powerpoint/2010/main" val="3635274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#8 Who visited the tomb first?</a:t>
            </a:r>
          </a:p>
          <a:p>
            <a:pPr lvl="1">
              <a:lnSpc>
                <a:spcPct val="90000"/>
              </a:lnSpc>
            </a:pPr>
            <a:r>
              <a:rPr lang="en-US" sz="3400" dirty="0"/>
              <a:t>Mary Magdalene and the other Mary (two) – Matt 28:1</a:t>
            </a:r>
          </a:p>
          <a:p>
            <a:pPr lvl="1">
              <a:lnSpc>
                <a:spcPct val="90000"/>
              </a:lnSpc>
            </a:pPr>
            <a:r>
              <a:rPr lang="en-US" sz="3400" dirty="0"/>
              <a:t>Both of them and Salome (three) – Mark 16:1</a:t>
            </a:r>
          </a:p>
        </p:txBody>
      </p:sp>
    </p:spTree>
    <p:extLst>
      <p:ext uri="{BB962C8B-B14F-4D97-AF65-F5344CB8AC3E}">
        <p14:creationId xmlns:p14="http://schemas.microsoft.com/office/powerpoint/2010/main" val="584630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#8 Who visited the tomb first?</a:t>
            </a:r>
          </a:p>
          <a:p>
            <a:pPr lvl="1">
              <a:lnSpc>
                <a:spcPct val="90000"/>
              </a:lnSpc>
            </a:pPr>
            <a:r>
              <a:rPr lang="en-US" sz="3400" dirty="0"/>
              <a:t>Mary Magdalene and the other Mary (two) – Matt 28:1</a:t>
            </a:r>
          </a:p>
          <a:p>
            <a:pPr lvl="1">
              <a:lnSpc>
                <a:spcPct val="90000"/>
              </a:lnSpc>
            </a:pPr>
            <a:r>
              <a:rPr lang="en-US" sz="3400" dirty="0"/>
              <a:t>Both of them and Salome (three) – Mark 16:1</a:t>
            </a:r>
          </a:p>
          <a:p>
            <a:pPr lvl="1">
              <a:lnSpc>
                <a:spcPct val="90000"/>
              </a:lnSpc>
            </a:pPr>
            <a:r>
              <a:rPr lang="en-US" sz="3400" dirty="0"/>
              <a:t>Mary Magdalene, Joanna, Mary the mother of James and “other women” (at least five) – Luke 23:55-24:1, 24:10</a:t>
            </a:r>
          </a:p>
          <a:p>
            <a:pPr lvl="1">
              <a:lnSpc>
                <a:spcPct val="90000"/>
              </a:lnSpc>
            </a:pPr>
            <a:endParaRPr lang="en-US" sz="3600" dirty="0"/>
          </a:p>
        </p:txBody>
      </p:sp>
    </p:spTree>
    <p:extLst>
      <p:ext uri="{BB962C8B-B14F-4D97-AF65-F5344CB8AC3E}">
        <p14:creationId xmlns:p14="http://schemas.microsoft.com/office/powerpoint/2010/main" val="25509111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#8 Who visited the tomb first?</a:t>
            </a:r>
          </a:p>
          <a:p>
            <a:pPr lvl="1">
              <a:lnSpc>
                <a:spcPct val="90000"/>
              </a:lnSpc>
            </a:pPr>
            <a:r>
              <a:rPr lang="en-US" sz="3400" dirty="0"/>
              <a:t>Mary Magdalene and the other Mary (two) – Matt 28:1</a:t>
            </a:r>
          </a:p>
          <a:p>
            <a:pPr lvl="1">
              <a:lnSpc>
                <a:spcPct val="90000"/>
              </a:lnSpc>
            </a:pPr>
            <a:r>
              <a:rPr lang="en-US" sz="3400" dirty="0"/>
              <a:t>Both of them and Salome (three) – Mark 16:1</a:t>
            </a:r>
          </a:p>
          <a:p>
            <a:pPr lvl="1">
              <a:lnSpc>
                <a:spcPct val="90000"/>
              </a:lnSpc>
            </a:pPr>
            <a:r>
              <a:rPr lang="en-US" sz="3400" dirty="0"/>
              <a:t>Mary Magdalene, Joanna, Mary the mother of James and “other women” (at least five) – Luke 23:55-24:1, 24:10</a:t>
            </a:r>
          </a:p>
          <a:p>
            <a:pPr lvl="1">
              <a:lnSpc>
                <a:spcPct val="90000"/>
              </a:lnSpc>
            </a:pPr>
            <a:r>
              <a:rPr lang="en-US" sz="3400" dirty="0"/>
              <a:t>Or just Mary Magdalene – John 20:1</a:t>
            </a:r>
          </a:p>
          <a:p>
            <a:pPr lvl="1">
              <a:lnSpc>
                <a:spcPct val="90000"/>
              </a:lnSpc>
            </a:pPr>
            <a:endParaRPr lang="en-US" sz="3600" dirty="0"/>
          </a:p>
        </p:txBody>
      </p:sp>
    </p:spTree>
    <p:extLst>
      <p:ext uri="{BB962C8B-B14F-4D97-AF65-F5344CB8AC3E}">
        <p14:creationId xmlns:p14="http://schemas.microsoft.com/office/powerpoint/2010/main" val="4256877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#9 When did they visit the tomb?</a:t>
            </a:r>
          </a:p>
          <a:p>
            <a:pPr>
              <a:lnSpc>
                <a:spcPct val="90000"/>
              </a:lnSpc>
            </a:pPr>
            <a:endParaRPr lang="en-US" sz="3800" dirty="0"/>
          </a:p>
        </p:txBody>
      </p:sp>
    </p:spTree>
    <p:extLst>
      <p:ext uri="{BB962C8B-B14F-4D97-AF65-F5344CB8AC3E}">
        <p14:creationId xmlns:p14="http://schemas.microsoft.com/office/powerpoint/2010/main" val="1394507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#9 When did they visit the tomb?</a:t>
            </a:r>
          </a:p>
          <a:p>
            <a:pPr lvl="1">
              <a:lnSpc>
                <a:spcPct val="90000"/>
              </a:lnSpc>
            </a:pPr>
            <a:r>
              <a:rPr lang="en-US" sz="3400" dirty="0"/>
              <a:t>Toward dawn – Matt 28:1</a:t>
            </a:r>
          </a:p>
          <a:p>
            <a:pPr>
              <a:lnSpc>
                <a:spcPct val="90000"/>
              </a:lnSpc>
            </a:pPr>
            <a:endParaRPr lang="en-US" sz="3800" dirty="0"/>
          </a:p>
        </p:txBody>
      </p:sp>
    </p:spTree>
    <p:extLst>
      <p:ext uri="{BB962C8B-B14F-4D97-AF65-F5344CB8AC3E}">
        <p14:creationId xmlns:p14="http://schemas.microsoft.com/office/powerpoint/2010/main" val="541784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#9 When did they visit the tomb?</a:t>
            </a:r>
          </a:p>
          <a:p>
            <a:pPr lvl="1">
              <a:lnSpc>
                <a:spcPct val="90000"/>
              </a:lnSpc>
            </a:pPr>
            <a:r>
              <a:rPr lang="en-US" sz="3400" dirty="0"/>
              <a:t>Toward dawn – Matt 28:1</a:t>
            </a:r>
          </a:p>
          <a:p>
            <a:pPr lvl="1">
              <a:lnSpc>
                <a:spcPct val="90000"/>
              </a:lnSpc>
            </a:pPr>
            <a:r>
              <a:rPr lang="en-US" sz="3400" dirty="0"/>
              <a:t>After sunrise – Mark 16:2</a:t>
            </a:r>
          </a:p>
          <a:p>
            <a:pPr>
              <a:lnSpc>
                <a:spcPct val="90000"/>
              </a:lnSpc>
            </a:pPr>
            <a:endParaRPr lang="en-US" sz="3800" dirty="0"/>
          </a:p>
        </p:txBody>
      </p:sp>
    </p:spTree>
    <p:extLst>
      <p:ext uri="{BB962C8B-B14F-4D97-AF65-F5344CB8AC3E}">
        <p14:creationId xmlns:p14="http://schemas.microsoft.com/office/powerpoint/2010/main" val="28060890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#9 When did they visit the tomb?</a:t>
            </a:r>
          </a:p>
          <a:p>
            <a:pPr lvl="1">
              <a:lnSpc>
                <a:spcPct val="90000"/>
              </a:lnSpc>
            </a:pPr>
            <a:r>
              <a:rPr lang="en-US" sz="3400" dirty="0"/>
              <a:t>Toward dawn – Matt 28:1</a:t>
            </a:r>
          </a:p>
          <a:p>
            <a:pPr lvl="1">
              <a:lnSpc>
                <a:spcPct val="90000"/>
              </a:lnSpc>
            </a:pPr>
            <a:r>
              <a:rPr lang="en-US" sz="3400" dirty="0"/>
              <a:t>After sunrise – Mark 16:2</a:t>
            </a:r>
          </a:p>
          <a:p>
            <a:pPr lvl="1">
              <a:lnSpc>
                <a:spcPct val="90000"/>
              </a:lnSpc>
            </a:pPr>
            <a:r>
              <a:rPr lang="en-US" sz="3600" dirty="0"/>
              <a:t>At early dawn – Luke 24:1</a:t>
            </a:r>
          </a:p>
          <a:p>
            <a:pPr>
              <a:lnSpc>
                <a:spcPct val="90000"/>
              </a:lnSpc>
            </a:pPr>
            <a:endParaRPr lang="en-US" sz="3800" dirty="0"/>
          </a:p>
        </p:txBody>
      </p:sp>
    </p:spTree>
    <p:extLst>
      <p:ext uri="{BB962C8B-B14F-4D97-AF65-F5344CB8AC3E}">
        <p14:creationId xmlns:p14="http://schemas.microsoft.com/office/powerpoint/2010/main" val="4085800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#9 When did they visit the tomb?</a:t>
            </a:r>
          </a:p>
          <a:p>
            <a:pPr lvl="1">
              <a:lnSpc>
                <a:spcPct val="90000"/>
              </a:lnSpc>
            </a:pPr>
            <a:r>
              <a:rPr lang="en-US" sz="3400" dirty="0"/>
              <a:t>Toward dawn – Matt 28:1</a:t>
            </a:r>
          </a:p>
          <a:p>
            <a:pPr lvl="1">
              <a:lnSpc>
                <a:spcPct val="90000"/>
              </a:lnSpc>
            </a:pPr>
            <a:r>
              <a:rPr lang="en-US" sz="3400" dirty="0"/>
              <a:t>After sunrise – Mark 16:2</a:t>
            </a:r>
          </a:p>
          <a:p>
            <a:pPr lvl="1">
              <a:lnSpc>
                <a:spcPct val="90000"/>
              </a:lnSpc>
            </a:pPr>
            <a:r>
              <a:rPr lang="en-US" sz="3600" dirty="0"/>
              <a:t>At early dawn – Luke 24:1</a:t>
            </a:r>
          </a:p>
          <a:p>
            <a:pPr lvl="1">
              <a:lnSpc>
                <a:spcPct val="90000"/>
              </a:lnSpc>
            </a:pPr>
            <a:r>
              <a:rPr lang="en-US" sz="3600" dirty="0"/>
              <a:t>Still dark – John 20:1</a:t>
            </a:r>
          </a:p>
          <a:p>
            <a:pPr>
              <a:lnSpc>
                <a:spcPct val="90000"/>
              </a:lnSpc>
            </a:pPr>
            <a:endParaRPr lang="en-US" sz="3800" dirty="0"/>
          </a:p>
        </p:txBody>
      </p:sp>
    </p:spTree>
    <p:extLst>
      <p:ext uri="{BB962C8B-B14F-4D97-AF65-F5344CB8AC3E}">
        <p14:creationId xmlns:p14="http://schemas.microsoft.com/office/powerpoint/2010/main" val="13440717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#9 When did they visit the tomb?</a:t>
            </a:r>
          </a:p>
          <a:p>
            <a:pPr lvl="1">
              <a:lnSpc>
                <a:spcPct val="90000"/>
              </a:lnSpc>
            </a:pPr>
            <a:r>
              <a:rPr lang="en-US" sz="3400" dirty="0"/>
              <a:t>Toward dawn – Matt 28:1</a:t>
            </a:r>
          </a:p>
          <a:p>
            <a:pPr lvl="1">
              <a:lnSpc>
                <a:spcPct val="90000"/>
              </a:lnSpc>
            </a:pPr>
            <a:r>
              <a:rPr lang="en-US" sz="3400" dirty="0"/>
              <a:t>After sunrise – Mark 16:2</a:t>
            </a:r>
          </a:p>
          <a:p>
            <a:pPr lvl="1">
              <a:lnSpc>
                <a:spcPct val="90000"/>
              </a:lnSpc>
            </a:pPr>
            <a:r>
              <a:rPr lang="en-US" sz="3600" dirty="0"/>
              <a:t>At early dawn – Luke 24:1</a:t>
            </a:r>
          </a:p>
          <a:p>
            <a:pPr lvl="1">
              <a:lnSpc>
                <a:spcPct val="90000"/>
              </a:lnSpc>
            </a:pPr>
            <a:r>
              <a:rPr lang="en-US" sz="3600" dirty="0"/>
              <a:t>Still dark – John 20:1</a:t>
            </a:r>
          </a:p>
          <a:p>
            <a:pPr marL="0" indent="0">
              <a:lnSpc>
                <a:spcPct val="90000"/>
              </a:lnSpc>
              <a:buNone/>
            </a:pPr>
            <a:r>
              <a:rPr lang="en-US" sz="3800" dirty="0"/>
              <a:t>#10 Where was the stone when they arrived?</a:t>
            </a:r>
          </a:p>
          <a:p>
            <a:pPr>
              <a:lnSpc>
                <a:spcPct val="90000"/>
              </a:lnSpc>
            </a:pPr>
            <a:endParaRPr lang="en-US" sz="3800" dirty="0"/>
          </a:p>
        </p:txBody>
      </p:sp>
    </p:spTree>
    <p:extLst>
      <p:ext uri="{BB962C8B-B14F-4D97-AF65-F5344CB8AC3E}">
        <p14:creationId xmlns:p14="http://schemas.microsoft.com/office/powerpoint/2010/main" val="3458534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 </a:t>
            </a:r>
          </a:p>
        </p:txBody>
      </p:sp>
      <p:sp>
        <p:nvSpPr>
          <p:cNvPr id="3" name="Content Placeholder 2"/>
          <p:cNvSpPr>
            <a:spLocks noGrp="1"/>
          </p:cNvSpPr>
          <p:nvPr>
            <p:ph idx="1"/>
          </p:nvPr>
        </p:nvSpPr>
        <p:spPr>
          <a:xfrm>
            <a:off x="913794" y="779228"/>
            <a:ext cx="10353762" cy="6078772"/>
          </a:xfrm>
        </p:spPr>
        <p:txBody>
          <a:bodyPr>
            <a:normAutofit/>
          </a:bodyPr>
          <a:lstStyle/>
          <a:p>
            <a:pPr>
              <a:lnSpc>
                <a:spcPct val="90000"/>
              </a:lnSpc>
            </a:pPr>
            <a:r>
              <a:rPr lang="en-US" sz="3600" dirty="0"/>
              <a:t>These are all about the crucifixion and resurrection</a:t>
            </a:r>
          </a:p>
          <a:p>
            <a:pPr lvl="1">
              <a:lnSpc>
                <a:spcPct val="90000"/>
              </a:lnSpc>
            </a:pPr>
            <a:r>
              <a:rPr lang="en-US" sz="3600" dirty="0"/>
              <a:t>A common point of attack</a:t>
            </a:r>
          </a:p>
          <a:p>
            <a:pPr lvl="1">
              <a:lnSpc>
                <a:spcPct val="90000"/>
              </a:lnSpc>
            </a:pPr>
            <a:r>
              <a:rPr lang="en-US" sz="3600" dirty="0"/>
              <a:t>From infidels.org </a:t>
            </a:r>
          </a:p>
        </p:txBody>
      </p:sp>
      <p:pic>
        <p:nvPicPr>
          <p:cNvPr id="4" name="Picture 3"/>
          <p:cNvPicPr>
            <a:picLocks noChangeAspect="1"/>
          </p:cNvPicPr>
          <p:nvPr/>
        </p:nvPicPr>
        <p:blipFill>
          <a:blip r:embed="rId3"/>
          <a:stretch>
            <a:fillRect/>
          </a:stretch>
        </p:blipFill>
        <p:spPr>
          <a:xfrm>
            <a:off x="116330" y="3719768"/>
            <a:ext cx="11930610" cy="1529565"/>
          </a:xfrm>
          <a:prstGeom prst="rect">
            <a:avLst/>
          </a:prstGeom>
        </p:spPr>
      </p:pic>
    </p:spTree>
    <p:extLst>
      <p:ext uri="{BB962C8B-B14F-4D97-AF65-F5344CB8AC3E}">
        <p14:creationId xmlns:p14="http://schemas.microsoft.com/office/powerpoint/2010/main" val="42210332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#9 When did they visit the tomb?</a:t>
            </a:r>
          </a:p>
          <a:p>
            <a:pPr lvl="1">
              <a:lnSpc>
                <a:spcPct val="90000"/>
              </a:lnSpc>
            </a:pPr>
            <a:r>
              <a:rPr lang="en-US" sz="3400" dirty="0"/>
              <a:t>Toward dawn – Matt 28:1</a:t>
            </a:r>
          </a:p>
          <a:p>
            <a:pPr lvl="1">
              <a:lnSpc>
                <a:spcPct val="90000"/>
              </a:lnSpc>
            </a:pPr>
            <a:r>
              <a:rPr lang="en-US" sz="3400" dirty="0"/>
              <a:t>After sunrise – Mark 16:2</a:t>
            </a:r>
          </a:p>
          <a:p>
            <a:pPr lvl="1">
              <a:lnSpc>
                <a:spcPct val="90000"/>
              </a:lnSpc>
            </a:pPr>
            <a:r>
              <a:rPr lang="en-US" sz="3600" dirty="0"/>
              <a:t>At early dawn – Luke 24:1</a:t>
            </a:r>
          </a:p>
          <a:p>
            <a:pPr lvl="1">
              <a:lnSpc>
                <a:spcPct val="90000"/>
              </a:lnSpc>
            </a:pPr>
            <a:r>
              <a:rPr lang="en-US" sz="3600" dirty="0"/>
              <a:t>Still dark – John 20:1</a:t>
            </a:r>
          </a:p>
          <a:p>
            <a:pPr marL="0" indent="0">
              <a:lnSpc>
                <a:spcPct val="90000"/>
              </a:lnSpc>
              <a:buNone/>
            </a:pPr>
            <a:r>
              <a:rPr lang="en-US" sz="3800" dirty="0"/>
              <a:t>#10 Where was the stone when they arrived?</a:t>
            </a:r>
          </a:p>
          <a:p>
            <a:pPr lvl="1">
              <a:lnSpc>
                <a:spcPct val="90000"/>
              </a:lnSpc>
            </a:pPr>
            <a:r>
              <a:rPr lang="en-US" sz="3600" dirty="0"/>
              <a:t>Already moved – Mark 16:4, Luke 24:2, John 20:1</a:t>
            </a:r>
          </a:p>
          <a:p>
            <a:pPr>
              <a:lnSpc>
                <a:spcPct val="90000"/>
              </a:lnSpc>
            </a:pPr>
            <a:endParaRPr lang="en-US" sz="3800" dirty="0"/>
          </a:p>
        </p:txBody>
      </p:sp>
    </p:spTree>
    <p:extLst>
      <p:ext uri="{BB962C8B-B14F-4D97-AF65-F5344CB8AC3E}">
        <p14:creationId xmlns:p14="http://schemas.microsoft.com/office/powerpoint/2010/main" val="5115112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#9 When did they visit the tomb?</a:t>
            </a:r>
          </a:p>
          <a:p>
            <a:pPr lvl="1">
              <a:lnSpc>
                <a:spcPct val="90000"/>
              </a:lnSpc>
            </a:pPr>
            <a:r>
              <a:rPr lang="en-US" sz="3400" dirty="0"/>
              <a:t>Toward dawn – Matt 28:1</a:t>
            </a:r>
          </a:p>
          <a:p>
            <a:pPr lvl="1">
              <a:lnSpc>
                <a:spcPct val="90000"/>
              </a:lnSpc>
            </a:pPr>
            <a:r>
              <a:rPr lang="en-US" sz="3400" dirty="0"/>
              <a:t>After sunrise – Mark 16:2</a:t>
            </a:r>
          </a:p>
          <a:p>
            <a:pPr lvl="1">
              <a:lnSpc>
                <a:spcPct val="90000"/>
              </a:lnSpc>
            </a:pPr>
            <a:r>
              <a:rPr lang="en-US" sz="3600" dirty="0"/>
              <a:t>At early dawn – Luke 24:1</a:t>
            </a:r>
          </a:p>
          <a:p>
            <a:pPr lvl="1">
              <a:lnSpc>
                <a:spcPct val="90000"/>
              </a:lnSpc>
            </a:pPr>
            <a:r>
              <a:rPr lang="en-US" sz="3600" dirty="0"/>
              <a:t>Still dark – John 20:1</a:t>
            </a:r>
          </a:p>
          <a:p>
            <a:pPr marL="0" indent="0">
              <a:lnSpc>
                <a:spcPct val="90000"/>
              </a:lnSpc>
              <a:buNone/>
            </a:pPr>
            <a:r>
              <a:rPr lang="en-US" sz="3800" dirty="0"/>
              <a:t>#10 Where was the stone when they arrived?</a:t>
            </a:r>
          </a:p>
          <a:p>
            <a:pPr lvl="1">
              <a:lnSpc>
                <a:spcPct val="90000"/>
              </a:lnSpc>
            </a:pPr>
            <a:r>
              <a:rPr lang="en-US" sz="3600" dirty="0"/>
              <a:t>Already moved – Mark 16:4, Luke 24:2, John 20:1</a:t>
            </a:r>
          </a:p>
          <a:p>
            <a:pPr lvl="1">
              <a:lnSpc>
                <a:spcPct val="90000"/>
              </a:lnSpc>
            </a:pPr>
            <a:r>
              <a:rPr lang="en-US" sz="3600" dirty="0"/>
              <a:t>Still in place covering the tomb – Matt 28:1-2</a:t>
            </a:r>
          </a:p>
          <a:p>
            <a:pPr>
              <a:lnSpc>
                <a:spcPct val="90000"/>
              </a:lnSpc>
            </a:pPr>
            <a:endParaRPr lang="en-US" sz="3800" dirty="0"/>
          </a:p>
        </p:txBody>
      </p:sp>
    </p:spTree>
    <p:extLst>
      <p:ext uri="{BB962C8B-B14F-4D97-AF65-F5344CB8AC3E}">
        <p14:creationId xmlns:p14="http://schemas.microsoft.com/office/powerpoint/2010/main" val="36854713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#11 What did the tomb visitors do next?</a:t>
            </a:r>
          </a:p>
        </p:txBody>
      </p:sp>
    </p:spTree>
    <p:extLst>
      <p:ext uri="{BB962C8B-B14F-4D97-AF65-F5344CB8AC3E}">
        <p14:creationId xmlns:p14="http://schemas.microsoft.com/office/powerpoint/2010/main" val="25160068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#11 What did the tomb visitors do next?</a:t>
            </a:r>
          </a:p>
          <a:p>
            <a:pPr lvl="1">
              <a:lnSpc>
                <a:spcPct val="90000"/>
              </a:lnSpc>
            </a:pPr>
            <a:r>
              <a:rPr lang="en-US" sz="3600" dirty="0"/>
              <a:t>Run to tell the disciples – Matt 28:8-9</a:t>
            </a:r>
          </a:p>
        </p:txBody>
      </p:sp>
    </p:spTree>
    <p:extLst>
      <p:ext uri="{BB962C8B-B14F-4D97-AF65-F5344CB8AC3E}">
        <p14:creationId xmlns:p14="http://schemas.microsoft.com/office/powerpoint/2010/main" val="12158399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#11 What did the tomb visitors do next?</a:t>
            </a:r>
          </a:p>
          <a:p>
            <a:pPr lvl="1">
              <a:lnSpc>
                <a:spcPct val="90000"/>
              </a:lnSpc>
            </a:pPr>
            <a:r>
              <a:rPr lang="en-US" sz="3600" dirty="0"/>
              <a:t>Run to tell the disciples – Matt 28:8-9</a:t>
            </a:r>
          </a:p>
          <a:p>
            <a:pPr lvl="1">
              <a:lnSpc>
                <a:spcPct val="90000"/>
              </a:lnSpc>
            </a:pPr>
            <a:r>
              <a:rPr lang="en-US" sz="3600" dirty="0"/>
              <a:t>Said nothing – Mark 16:8</a:t>
            </a:r>
          </a:p>
        </p:txBody>
      </p:sp>
    </p:spTree>
    <p:extLst>
      <p:ext uri="{BB962C8B-B14F-4D97-AF65-F5344CB8AC3E}">
        <p14:creationId xmlns:p14="http://schemas.microsoft.com/office/powerpoint/2010/main" val="7408952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#11 What did the tomb visitors do next?</a:t>
            </a:r>
          </a:p>
          <a:p>
            <a:pPr lvl="1">
              <a:lnSpc>
                <a:spcPct val="90000"/>
              </a:lnSpc>
            </a:pPr>
            <a:r>
              <a:rPr lang="en-US" sz="3600" dirty="0"/>
              <a:t>Run to tell the disciples – Matt 28:8-9</a:t>
            </a:r>
          </a:p>
          <a:p>
            <a:pPr lvl="1">
              <a:lnSpc>
                <a:spcPct val="90000"/>
              </a:lnSpc>
            </a:pPr>
            <a:r>
              <a:rPr lang="en-US" sz="3600" dirty="0"/>
              <a:t>Said nothing – Mark 16:8</a:t>
            </a:r>
          </a:p>
          <a:p>
            <a:pPr lvl="1">
              <a:lnSpc>
                <a:spcPct val="90000"/>
              </a:lnSpc>
            </a:pPr>
            <a:r>
              <a:rPr lang="en-US" sz="3600" dirty="0"/>
              <a:t>Told the eleven and all the rest – Luke 24:9</a:t>
            </a:r>
          </a:p>
          <a:p>
            <a:pPr marL="0" indent="0">
              <a:lnSpc>
                <a:spcPct val="90000"/>
              </a:lnSpc>
              <a:buNone/>
            </a:pPr>
            <a:endParaRPr lang="en-US" sz="3600" dirty="0"/>
          </a:p>
        </p:txBody>
      </p:sp>
    </p:spTree>
    <p:extLst>
      <p:ext uri="{BB962C8B-B14F-4D97-AF65-F5344CB8AC3E}">
        <p14:creationId xmlns:p14="http://schemas.microsoft.com/office/powerpoint/2010/main" val="40867798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#11 What did the tomb visitors do next?</a:t>
            </a:r>
          </a:p>
          <a:p>
            <a:pPr lvl="1">
              <a:lnSpc>
                <a:spcPct val="90000"/>
              </a:lnSpc>
            </a:pPr>
            <a:r>
              <a:rPr lang="en-US" sz="3600" dirty="0"/>
              <a:t>Run to tell the disciples – Matt 28:8-9</a:t>
            </a:r>
          </a:p>
          <a:p>
            <a:pPr lvl="1">
              <a:lnSpc>
                <a:spcPct val="90000"/>
              </a:lnSpc>
            </a:pPr>
            <a:r>
              <a:rPr lang="en-US" sz="3600" dirty="0"/>
              <a:t>Said nothing – Mark 16:8</a:t>
            </a:r>
          </a:p>
          <a:p>
            <a:pPr lvl="1">
              <a:lnSpc>
                <a:spcPct val="90000"/>
              </a:lnSpc>
            </a:pPr>
            <a:r>
              <a:rPr lang="en-US" sz="3600" dirty="0"/>
              <a:t>Told the eleven and all the rest – Luke 24:9</a:t>
            </a:r>
          </a:p>
          <a:p>
            <a:pPr marL="0" indent="0">
              <a:lnSpc>
                <a:spcPct val="90000"/>
              </a:lnSpc>
              <a:buNone/>
            </a:pPr>
            <a:r>
              <a:rPr lang="en-US" sz="3800" dirty="0"/>
              <a:t>#12 Could Jesus be touched or not?</a:t>
            </a:r>
          </a:p>
        </p:txBody>
      </p:sp>
    </p:spTree>
    <p:extLst>
      <p:ext uri="{BB962C8B-B14F-4D97-AF65-F5344CB8AC3E}">
        <p14:creationId xmlns:p14="http://schemas.microsoft.com/office/powerpoint/2010/main" val="35279133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#11 What did the tomb visitors do next?</a:t>
            </a:r>
          </a:p>
          <a:p>
            <a:pPr lvl="1">
              <a:lnSpc>
                <a:spcPct val="90000"/>
              </a:lnSpc>
            </a:pPr>
            <a:r>
              <a:rPr lang="en-US" sz="3600" dirty="0"/>
              <a:t>Run to tell the disciples – Matt 28:8-9</a:t>
            </a:r>
          </a:p>
          <a:p>
            <a:pPr lvl="1">
              <a:lnSpc>
                <a:spcPct val="90000"/>
              </a:lnSpc>
            </a:pPr>
            <a:r>
              <a:rPr lang="en-US" sz="3600" dirty="0"/>
              <a:t>Said nothing – Mark 16:8</a:t>
            </a:r>
          </a:p>
          <a:p>
            <a:pPr lvl="1">
              <a:lnSpc>
                <a:spcPct val="90000"/>
              </a:lnSpc>
            </a:pPr>
            <a:r>
              <a:rPr lang="en-US" sz="3600" dirty="0"/>
              <a:t>Told the eleven and all the rest – Luke 24:9</a:t>
            </a:r>
          </a:p>
          <a:p>
            <a:pPr marL="0" indent="0">
              <a:lnSpc>
                <a:spcPct val="90000"/>
              </a:lnSpc>
              <a:buNone/>
            </a:pPr>
            <a:r>
              <a:rPr lang="en-US" sz="3800" dirty="0"/>
              <a:t>#12 Could Jesus be touched or not?</a:t>
            </a:r>
          </a:p>
          <a:p>
            <a:pPr lvl="1">
              <a:lnSpc>
                <a:spcPct val="90000"/>
              </a:lnSpc>
            </a:pPr>
            <a:r>
              <a:rPr lang="en-US" sz="3600" dirty="0"/>
              <a:t>Mary and the other Mary hold Him by His feet – Matt 28:9</a:t>
            </a:r>
          </a:p>
        </p:txBody>
      </p:sp>
    </p:spTree>
    <p:extLst>
      <p:ext uri="{BB962C8B-B14F-4D97-AF65-F5344CB8AC3E}">
        <p14:creationId xmlns:p14="http://schemas.microsoft.com/office/powerpoint/2010/main" val="4977921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#11 What did the tomb visitors do next?</a:t>
            </a:r>
          </a:p>
          <a:p>
            <a:pPr lvl="1">
              <a:lnSpc>
                <a:spcPct val="90000"/>
              </a:lnSpc>
            </a:pPr>
            <a:r>
              <a:rPr lang="en-US" sz="3600" dirty="0"/>
              <a:t>Run to tell the disciples – Matt 28:8-9</a:t>
            </a:r>
          </a:p>
          <a:p>
            <a:pPr lvl="1">
              <a:lnSpc>
                <a:spcPct val="90000"/>
              </a:lnSpc>
            </a:pPr>
            <a:r>
              <a:rPr lang="en-US" sz="3600" dirty="0"/>
              <a:t>Said nothing – Mark 16:8</a:t>
            </a:r>
          </a:p>
          <a:p>
            <a:pPr lvl="1">
              <a:lnSpc>
                <a:spcPct val="90000"/>
              </a:lnSpc>
            </a:pPr>
            <a:r>
              <a:rPr lang="en-US" sz="3600" dirty="0"/>
              <a:t>Told the eleven and all the rest – Luke 24:9</a:t>
            </a:r>
          </a:p>
          <a:p>
            <a:pPr marL="0" indent="0">
              <a:lnSpc>
                <a:spcPct val="90000"/>
              </a:lnSpc>
              <a:buNone/>
            </a:pPr>
            <a:r>
              <a:rPr lang="en-US" sz="3800" dirty="0"/>
              <a:t>#12 Could Jesus be touched or not?</a:t>
            </a:r>
          </a:p>
          <a:p>
            <a:pPr lvl="1">
              <a:lnSpc>
                <a:spcPct val="90000"/>
              </a:lnSpc>
            </a:pPr>
            <a:r>
              <a:rPr lang="en-US" sz="3600" dirty="0"/>
              <a:t>Mary and the other Mary hold Him by His feet – Matt 28:9</a:t>
            </a:r>
          </a:p>
          <a:p>
            <a:pPr lvl="1">
              <a:lnSpc>
                <a:spcPct val="90000"/>
              </a:lnSpc>
            </a:pPr>
            <a:r>
              <a:rPr lang="en-US" sz="3600" dirty="0"/>
              <a:t>Jesus forbids Mary to touch Him because He hasn’t ascended to the Father yet – John 20:17</a:t>
            </a:r>
          </a:p>
        </p:txBody>
      </p:sp>
    </p:spTree>
    <p:extLst>
      <p:ext uri="{BB962C8B-B14F-4D97-AF65-F5344CB8AC3E}">
        <p14:creationId xmlns:p14="http://schemas.microsoft.com/office/powerpoint/2010/main" val="109546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#11 What did the tomb visitors do next?</a:t>
            </a:r>
          </a:p>
          <a:p>
            <a:pPr lvl="1">
              <a:lnSpc>
                <a:spcPct val="90000"/>
              </a:lnSpc>
            </a:pPr>
            <a:r>
              <a:rPr lang="en-US" sz="3600" dirty="0"/>
              <a:t>Run to tell the disciples – Matt 28:8-9</a:t>
            </a:r>
          </a:p>
          <a:p>
            <a:pPr lvl="1">
              <a:lnSpc>
                <a:spcPct val="90000"/>
              </a:lnSpc>
            </a:pPr>
            <a:r>
              <a:rPr lang="en-US" sz="3600" dirty="0"/>
              <a:t>Said nothing – Mark 16:8</a:t>
            </a:r>
          </a:p>
          <a:p>
            <a:pPr lvl="1">
              <a:lnSpc>
                <a:spcPct val="90000"/>
              </a:lnSpc>
            </a:pPr>
            <a:r>
              <a:rPr lang="en-US" sz="3600" dirty="0"/>
              <a:t>Told the eleven and all the rest – Luke 24:9</a:t>
            </a:r>
          </a:p>
          <a:p>
            <a:pPr marL="0" indent="0">
              <a:lnSpc>
                <a:spcPct val="90000"/>
              </a:lnSpc>
              <a:buNone/>
            </a:pPr>
            <a:r>
              <a:rPr lang="en-US" sz="3800" dirty="0"/>
              <a:t>#12 Could Jesus be touched or not?</a:t>
            </a:r>
          </a:p>
          <a:p>
            <a:pPr lvl="1">
              <a:lnSpc>
                <a:spcPct val="90000"/>
              </a:lnSpc>
            </a:pPr>
            <a:r>
              <a:rPr lang="en-US" sz="3600" dirty="0"/>
              <a:t>Mary and the other Mary hold Him by His feet – Matt 28:9</a:t>
            </a:r>
          </a:p>
          <a:p>
            <a:pPr lvl="1">
              <a:lnSpc>
                <a:spcPct val="90000"/>
              </a:lnSpc>
            </a:pPr>
            <a:r>
              <a:rPr lang="en-US" sz="3600" dirty="0"/>
              <a:t>Jesus forbids Mary to touch Him because He hasn’t ascended to the Father yet – John 20:17</a:t>
            </a:r>
          </a:p>
          <a:p>
            <a:pPr lvl="1">
              <a:lnSpc>
                <a:spcPct val="90000"/>
              </a:lnSpc>
            </a:pPr>
            <a:r>
              <a:rPr lang="en-US" sz="3600" dirty="0"/>
              <a:t>A week later, having not ascended yet, Jesus invites Thomas to touch Him – John 20:27</a:t>
            </a:r>
          </a:p>
        </p:txBody>
      </p:sp>
    </p:spTree>
    <p:extLst>
      <p:ext uri="{BB962C8B-B14F-4D97-AF65-F5344CB8AC3E}">
        <p14:creationId xmlns:p14="http://schemas.microsoft.com/office/powerpoint/2010/main" val="1850137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endParaRPr lang="en-US" sz="3400" dirty="0"/>
          </a:p>
        </p:txBody>
      </p:sp>
    </p:spTree>
    <p:extLst>
      <p:ext uri="{BB962C8B-B14F-4D97-AF65-F5344CB8AC3E}">
        <p14:creationId xmlns:p14="http://schemas.microsoft.com/office/powerpoint/2010/main" val="3860837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#13 Did they believe the report of Christ’s resurrection or not?</a:t>
            </a:r>
          </a:p>
          <a:p>
            <a:pPr>
              <a:lnSpc>
                <a:spcPct val="90000"/>
              </a:lnSpc>
            </a:pPr>
            <a:endParaRPr lang="en-US" sz="3600" dirty="0"/>
          </a:p>
        </p:txBody>
      </p:sp>
    </p:spTree>
    <p:extLst>
      <p:ext uri="{BB962C8B-B14F-4D97-AF65-F5344CB8AC3E}">
        <p14:creationId xmlns:p14="http://schemas.microsoft.com/office/powerpoint/2010/main" val="17844522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#13 Did they believe the report of Christ’s resurrection or not?</a:t>
            </a:r>
          </a:p>
          <a:p>
            <a:pPr lvl="1">
              <a:lnSpc>
                <a:spcPct val="90000"/>
              </a:lnSpc>
            </a:pPr>
            <a:r>
              <a:rPr lang="en-US" sz="3400" dirty="0"/>
              <a:t>Some doubted but most believed – Matt 28:7-10, 16</a:t>
            </a:r>
          </a:p>
          <a:p>
            <a:pPr>
              <a:lnSpc>
                <a:spcPct val="90000"/>
              </a:lnSpc>
            </a:pPr>
            <a:endParaRPr lang="en-US" sz="3600" dirty="0"/>
          </a:p>
        </p:txBody>
      </p:sp>
    </p:spTree>
    <p:extLst>
      <p:ext uri="{BB962C8B-B14F-4D97-AF65-F5344CB8AC3E}">
        <p14:creationId xmlns:p14="http://schemas.microsoft.com/office/powerpoint/2010/main" val="22659805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#13 Did they believe the report of Christ’s resurrection or not?</a:t>
            </a:r>
          </a:p>
          <a:p>
            <a:pPr lvl="1">
              <a:lnSpc>
                <a:spcPct val="90000"/>
              </a:lnSpc>
            </a:pPr>
            <a:r>
              <a:rPr lang="en-US" sz="3400" dirty="0"/>
              <a:t>Some doubted but most believed – Matt 28:7-10, 16</a:t>
            </a:r>
          </a:p>
          <a:p>
            <a:pPr lvl="1">
              <a:lnSpc>
                <a:spcPct val="90000"/>
              </a:lnSpc>
            </a:pPr>
            <a:r>
              <a:rPr lang="en-US" sz="3400" dirty="0"/>
              <a:t>All doubted – Mark 16:11, Luke 24:11</a:t>
            </a:r>
          </a:p>
          <a:p>
            <a:pPr>
              <a:lnSpc>
                <a:spcPct val="90000"/>
              </a:lnSpc>
            </a:pPr>
            <a:endParaRPr lang="en-US" sz="3600" dirty="0"/>
          </a:p>
        </p:txBody>
      </p:sp>
    </p:spTree>
    <p:extLst>
      <p:ext uri="{BB962C8B-B14F-4D97-AF65-F5344CB8AC3E}">
        <p14:creationId xmlns:p14="http://schemas.microsoft.com/office/powerpoint/2010/main" val="13901400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a:lnSpc>
                <a:spcPct val="90000"/>
              </a:lnSpc>
            </a:pPr>
            <a:r>
              <a:rPr lang="en-US" sz="3600" dirty="0"/>
              <a:t>“I can do this all day, and you will never have an answer”</a:t>
            </a:r>
          </a:p>
        </p:txBody>
      </p:sp>
    </p:spTree>
    <p:extLst>
      <p:ext uri="{BB962C8B-B14F-4D97-AF65-F5344CB8AC3E}">
        <p14:creationId xmlns:p14="http://schemas.microsoft.com/office/powerpoint/2010/main" val="39831616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a:lnSpc>
                <a:spcPct val="90000"/>
              </a:lnSpc>
            </a:pPr>
            <a:r>
              <a:rPr lang="en-US" sz="3600" dirty="0"/>
              <a:t>“I can do this all day, and you will never have an answer”</a:t>
            </a:r>
          </a:p>
          <a:p>
            <a:pPr>
              <a:lnSpc>
                <a:spcPct val="90000"/>
              </a:lnSpc>
            </a:pPr>
            <a:r>
              <a:rPr lang="en-US" sz="3600" dirty="0"/>
              <a:t>They don’t often stick around for answers. </a:t>
            </a:r>
          </a:p>
        </p:txBody>
      </p:sp>
    </p:spTree>
    <p:extLst>
      <p:ext uri="{BB962C8B-B14F-4D97-AF65-F5344CB8AC3E}">
        <p14:creationId xmlns:p14="http://schemas.microsoft.com/office/powerpoint/2010/main" val="18186080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a:lnSpc>
                <a:spcPct val="90000"/>
              </a:lnSpc>
            </a:pPr>
            <a:r>
              <a:rPr lang="en-US" sz="3600" dirty="0"/>
              <a:t>“I can do this all day, and you will never have an answer”</a:t>
            </a:r>
          </a:p>
          <a:p>
            <a:pPr>
              <a:lnSpc>
                <a:spcPct val="90000"/>
              </a:lnSpc>
            </a:pPr>
            <a:r>
              <a:rPr lang="en-US" sz="3600" dirty="0"/>
              <a:t>They don’t often stick around for answers. </a:t>
            </a:r>
          </a:p>
          <a:p>
            <a:pPr lvl="1">
              <a:lnSpc>
                <a:spcPct val="90000"/>
              </a:lnSpc>
            </a:pPr>
            <a:r>
              <a:rPr lang="en-US" sz="3600" dirty="0"/>
              <a:t>Today, we will seek to find reasonable answers to their best examples</a:t>
            </a:r>
          </a:p>
        </p:txBody>
      </p:sp>
    </p:spTree>
    <p:extLst>
      <p:ext uri="{BB962C8B-B14F-4D97-AF65-F5344CB8AC3E}">
        <p14:creationId xmlns:p14="http://schemas.microsoft.com/office/powerpoint/2010/main" val="3575049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5314"/>
            <a:ext cx="10353761" cy="587829"/>
          </a:xfrm>
        </p:spPr>
        <p:txBody>
          <a:bodyPr>
            <a:normAutofit/>
          </a:bodyPr>
          <a:lstStyle/>
          <a:p>
            <a:r>
              <a:rPr lang="en-US" sz="3600" dirty="0"/>
              <a:t>#1 Did Jesus answer His accusers?</a:t>
            </a:r>
          </a:p>
        </p:txBody>
      </p:sp>
      <p:sp>
        <p:nvSpPr>
          <p:cNvPr id="3" name="Content Placeholder 2"/>
          <p:cNvSpPr>
            <a:spLocks noGrp="1"/>
          </p:cNvSpPr>
          <p:nvPr>
            <p:ph idx="1"/>
          </p:nvPr>
        </p:nvSpPr>
        <p:spPr>
          <a:xfrm>
            <a:off x="-102637" y="494522"/>
            <a:ext cx="12139127" cy="6363478"/>
          </a:xfrm>
        </p:spPr>
        <p:txBody>
          <a:bodyPr>
            <a:noAutofit/>
          </a:bodyPr>
          <a:lstStyle/>
          <a:p>
            <a:pPr lvl="1">
              <a:lnSpc>
                <a:spcPct val="90000"/>
              </a:lnSpc>
            </a:pPr>
            <a:endParaRPr lang="en-US" sz="3200" dirty="0"/>
          </a:p>
        </p:txBody>
      </p:sp>
    </p:spTree>
    <p:extLst>
      <p:ext uri="{BB962C8B-B14F-4D97-AF65-F5344CB8AC3E}">
        <p14:creationId xmlns:p14="http://schemas.microsoft.com/office/powerpoint/2010/main" val="36281727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5314"/>
            <a:ext cx="10353761" cy="587829"/>
          </a:xfrm>
        </p:spPr>
        <p:txBody>
          <a:bodyPr>
            <a:normAutofit/>
          </a:bodyPr>
          <a:lstStyle/>
          <a:p>
            <a:r>
              <a:rPr lang="en-US" sz="3600" dirty="0"/>
              <a:t>#1 Did Jesus answer His accusers?</a:t>
            </a:r>
          </a:p>
        </p:txBody>
      </p:sp>
      <p:sp>
        <p:nvSpPr>
          <p:cNvPr id="3" name="Content Placeholder 2"/>
          <p:cNvSpPr>
            <a:spLocks noGrp="1"/>
          </p:cNvSpPr>
          <p:nvPr>
            <p:ph idx="1"/>
          </p:nvPr>
        </p:nvSpPr>
        <p:spPr>
          <a:xfrm>
            <a:off x="-102637" y="494522"/>
            <a:ext cx="12139127" cy="6363478"/>
          </a:xfrm>
        </p:spPr>
        <p:txBody>
          <a:bodyPr>
            <a:noAutofit/>
          </a:bodyPr>
          <a:lstStyle/>
          <a:p>
            <a:pPr lvl="1">
              <a:lnSpc>
                <a:spcPct val="90000"/>
              </a:lnSpc>
            </a:pPr>
            <a:r>
              <a:rPr lang="en-US" sz="3400" dirty="0"/>
              <a:t>No</a:t>
            </a:r>
          </a:p>
        </p:txBody>
      </p:sp>
    </p:spTree>
    <p:extLst>
      <p:ext uri="{BB962C8B-B14F-4D97-AF65-F5344CB8AC3E}">
        <p14:creationId xmlns:p14="http://schemas.microsoft.com/office/powerpoint/2010/main" val="731990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5314"/>
            <a:ext cx="10353761" cy="587829"/>
          </a:xfrm>
        </p:spPr>
        <p:txBody>
          <a:bodyPr>
            <a:normAutofit/>
          </a:bodyPr>
          <a:lstStyle/>
          <a:p>
            <a:r>
              <a:rPr lang="en-US" sz="3600" dirty="0"/>
              <a:t>#1 Did Jesus answer His accusers?</a:t>
            </a:r>
          </a:p>
        </p:txBody>
      </p:sp>
      <p:sp>
        <p:nvSpPr>
          <p:cNvPr id="3" name="Content Placeholder 2"/>
          <p:cNvSpPr>
            <a:spLocks noGrp="1"/>
          </p:cNvSpPr>
          <p:nvPr>
            <p:ph idx="1"/>
          </p:nvPr>
        </p:nvSpPr>
        <p:spPr>
          <a:xfrm>
            <a:off x="-102637" y="494522"/>
            <a:ext cx="12139127" cy="6363478"/>
          </a:xfrm>
        </p:spPr>
        <p:txBody>
          <a:bodyPr>
            <a:noAutofit/>
          </a:bodyPr>
          <a:lstStyle/>
          <a:p>
            <a:pPr lvl="1">
              <a:lnSpc>
                <a:spcPct val="90000"/>
              </a:lnSpc>
            </a:pPr>
            <a:r>
              <a:rPr lang="en-US" sz="3400" dirty="0"/>
              <a:t>No</a:t>
            </a:r>
          </a:p>
          <a:p>
            <a:pPr marL="457200" lvl="1" indent="0">
              <a:lnSpc>
                <a:spcPct val="90000"/>
              </a:lnSpc>
              <a:buNone/>
            </a:pPr>
            <a:r>
              <a:rPr lang="en-US" sz="3400" dirty="0"/>
              <a:t>Matt 27:11-14 (NKJV) </a:t>
            </a:r>
            <a:r>
              <a:rPr lang="en-US" sz="3400" i="1" baseline="30000" dirty="0"/>
              <a:t>11</a:t>
            </a:r>
            <a:r>
              <a:rPr lang="en-US" sz="3400" i="1" dirty="0"/>
              <a:t>Now Jesus stood before the governor. And the governor asked Him, saying, “Are You the King of the Jews?” Jesus said to him, “It is as you say.” </a:t>
            </a:r>
            <a:r>
              <a:rPr lang="en-US" sz="3400" i="1" baseline="30000" dirty="0"/>
              <a:t>12</a:t>
            </a:r>
            <a:r>
              <a:rPr lang="en-US" sz="3400" i="1" dirty="0"/>
              <a:t>And while He was being </a:t>
            </a:r>
            <a:r>
              <a:rPr lang="en-US" sz="3400" i="1" u="sng" dirty="0"/>
              <a:t>accused</a:t>
            </a:r>
            <a:r>
              <a:rPr lang="en-US" sz="3400" i="1" dirty="0"/>
              <a:t> by the chief priests and elders, He answered nothing. </a:t>
            </a:r>
            <a:r>
              <a:rPr lang="en-US" sz="3400" i="1" baseline="30000" dirty="0"/>
              <a:t>13</a:t>
            </a:r>
            <a:r>
              <a:rPr lang="en-US" sz="3400" i="1" dirty="0"/>
              <a:t>Then Pilate said to Him, “Do You not hear how many things they </a:t>
            </a:r>
            <a:r>
              <a:rPr lang="en-US" sz="3400" i="1" u="sng" dirty="0"/>
              <a:t>testify</a:t>
            </a:r>
            <a:r>
              <a:rPr lang="en-US" sz="3400" i="1" dirty="0"/>
              <a:t> against You?” </a:t>
            </a:r>
            <a:r>
              <a:rPr lang="en-US" sz="3400" i="1" baseline="30000" dirty="0"/>
              <a:t>14</a:t>
            </a:r>
            <a:r>
              <a:rPr lang="en-US" sz="3400" i="1" dirty="0"/>
              <a:t>But He answered him not one word, so that the governor marveled greatly.</a:t>
            </a:r>
          </a:p>
        </p:txBody>
      </p:sp>
    </p:spTree>
    <p:extLst>
      <p:ext uri="{BB962C8B-B14F-4D97-AF65-F5344CB8AC3E}">
        <p14:creationId xmlns:p14="http://schemas.microsoft.com/office/powerpoint/2010/main" val="30022188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5314"/>
            <a:ext cx="10353761" cy="587829"/>
          </a:xfrm>
        </p:spPr>
        <p:txBody>
          <a:bodyPr>
            <a:normAutofit/>
          </a:bodyPr>
          <a:lstStyle/>
          <a:p>
            <a:r>
              <a:rPr lang="en-US" sz="3600" dirty="0"/>
              <a:t>#1 Did Jesus answer His accusers?</a:t>
            </a:r>
          </a:p>
        </p:txBody>
      </p:sp>
      <p:sp>
        <p:nvSpPr>
          <p:cNvPr id="3" name="Content Placeholder 2"/>
          <p:cNvSpPr>
            <a:spLocks noGrp="1"/>
          </p:cNvSpPr>
          <p:nvPr>
            <p:ph idx="1"/>
          </p:nvPr>
        </p:nvSpPr>
        <p:spPr>
          <a:xfrm>
            <a:off x="-102637" y="494522"/>
            <a:ext cx="12139127" cy="6363478"/>
          </a:xfrm>
        </p:spPr>
        <p:txBody>
          <a:bodyPr>
            <a:noAutofit/>
          </a:bodyPr>
          <a:lstStyle/>
          <a:p>
            <a:pPr lvl="1">
              <a:lnSpc>
                <a:spcPct val="90000"/>
              </a:lnSpc>
            </a:pPr>
            <a:r>
              <a:rPr lang="en-US" sz="3400" dirty="0"/>
              <a:t>No</a:t>
            </a:r>
          </a:p>
          <a:p>
            <a:pPr marL="457200" lvl="1" indent="0">
              <a:lnSpc>
                <a:spcPct val="90000"/>
              </a:lnSpc>
              <a:buNone/>
            </a:pPr>
            <a:r>
              <a:rPr lang="en-US" sz="3400" dirty="0"/>
              <a:t>Matt 27:11-14 (NKJV) </a:t>
            </a:r>
            <a:r>
              <a:rPr lang="en-US" sz="3400" i="1" baseline="30000" dirty="0"/>
              <a:t>11</a:t>
            </a:r>
            <a:r>
              <a:rPr lang="en-US" sz="3400" i="1" dirty="0"/>
              <a:t>Now Jesus stood before the governor. And the governor asked Him, saying, “Are You the King of the Jews?” Jesus said to him, “It is as you say.” </a:t>
            </a:r>
            <a:r>
              <a:rPr lang="en-US" sz="3400" i="1" baseline="30000" dirty="0"/>
              <a:t>12</a:t>
            </a:r>
            <a:r>
              <a:rPr lang="en-US" sz="3400" i="1" dirty="0"/>
              <a:t>And while He was being </a:t>
            </a:r>
            <a:r>
              <a:rPr lang="en-US" sz="3400" i="1" u="sng" dirty="0"/>
              <a:t>accused</a:t>
            </a:r>
            <a:r>
              <a:rPr lang="en-US" sz="3400" i="1" dirty="0"/>
              <a:t> by the chief priests and elders, He answered nothing. </a:t>
            </a:r>
            <a:r>
              <a:rPr lang="en-US" sz="3400" i="1" baseline="30000" dirty="0"/>
              <a:t>13</a:t>
            </a:r>
            <a:r>
              <a:rPr lang="en-US" sz="3400" i="1" dirty="0"/>
              <a:t>Then Pilate said to Him, “Do You not hear how many things they </a:t>
            </a:r>
            <a:r>
              <a:rPr lang="en-US" sz="3400" i="1" u="sng" dirty="0"/>
              <a:t>testify</a:t>
            </a:r>
            <a:r>
              <a:rPr lang="en-US" sz="3400" i="1" dirty="0"/>
              <a:t> against You?” </a:t>
            </a:r>
            <a:r>
              <a:rPr lang="en-US" sz="3400" i="1" baseline="30000" dirty="0"/>
              <a:t>14</a:t>
            </a:r>
            <a:r>
              <a:rPr lang="en-US" sz="3400" i="1" dirty="0"/>
              <a:t>But He answered him not one word, so that the governor marveled greatly.</a:t>
            </a:r>
          </a:p>
          <a:p>
            <a:pPr lvl="1">
              <a:lnSpc>
                <a:spcPct val="90000"/>
              </a:lnSpc>
            </a:pPr>
            <a:r>
              <a:rPr lang="en-US" sz="3400" dirty="0"/>
              <a:t>No defense of Himself against specific accusations </a:t>
            </a:r>
          </a:p>
        </p:txBody>
      </p:sp>
    </p:spTree>
    <p:extLst>
      <p:ext uri="{BB962C8B-B14F-4D97-AF65-F5344CB8AC3E}">
        <p14:creationId xmlns:p14="http://schemas.microsoft.com/office/powerpoint/2010/main" val="365142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 Did Jesus answer His accusers?</a:t>
            </a:r>
          </a:p>
          <a:p>
            <a:pPr marL="457200" lvl="1" indent="0">
              <a:lnSpc>
                <a:spcPct val="90000"/>
              </a:lnSpc>
              <a:buNone/>
            </a:pPr>
            <a:endParaRPr lang="en-US" sz="3400" dirty="0"/>
          </a:p>
        </p:txBody>
      </p:sp>
    </p:spTree>
    <p:extLst>
      <p:ext uri="{BB962C8B-B14F-4D97-AF65-F5344CB8AC3E}">
        <p14:creationId xmlns:p14="http://schemas.microsoft.com/office/powerpoint/2010/main" val="12734453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5314"/>
            <a:ext cx="10353761" cy="587829"/>
          </a:xfrm>
        </p:spPr>
        <p:txBody>
          <a:bodyPr>
            <a:normAutofit/>
          </a:bodyPr>
          <a:lstStyle/>
          <a:p>
            <a:r>
              <a:rPr lang="en-US" sz="3600" dirty="0"/>
              <a:t>#1 Did Jesus answer His accusers?</a:t>
            </a:r>
          </a:p>
        </p:txBody>
      </p:sp>
      <p:sp>
        <p:nvSpPr>
          <p:cNvPr id="3" name="Content Placeholder 2"/>
          <p:cNvSpPr>
            <a:spLocks noGrp="1"/>
          </p:cNvSpPr>
          <p:nvPr>
            <p:ph idx="1"/>
          </p:nvPr>
        </p:nvSpPr>
        <p:spPr>
          <a:xfrm>
            <a:off x="-102637" y="494522"/>
            <a:ext cx="12139127" cy="6363478"/>
          </a:xfrm>
        </p:spPr>
        <p:txBody>
          <a:bodyPr>
            <a:noAutofit/>
          </a:bodyPr>
          <a:lstStyle/>
          <a:p>
            <a:pPr lvl="1">
              <a:lnSpc>
                <a:spcPct val="90000"/>
              </a:lnSpc>
            </a:pPr>
            <a:r>
              <a:rPr lang="en-US" sz="3400" dirty="0"/>
              <a:t>No</a:t>
            </a:r>
          </a:p>
          <a:p>
            <a:pPr marL="457200" lvl="1" indent="0">
              <a:lnSpc>
                <a:spcPct val="90000"/>
              </a:lnSpc>
              <a:buNone/>
            </a:pPr>
            <a:r>
              <a:rPr lang="en-US" sz="3400" dirty="0"/>
              <a:t>Matt 27:11-14 (NKJV) </a:t>
            </a:r>
            <a:r>
              <a:rPr lang="en-US" sz="3400" i="1" baseline="30000" dirty="0"/>
              <a:t>11</a:t>
            </a:r>
            <a:r>
              <a:rPr lang="en-US" sz="3400" i="1" dirty="0"/>
              <a:t>Now Jesus stood before the governor. And the governor asked Him, saying, “Are You the King of the Jews?” Jesus said to him, “It is as you say.” </a:t>
            </a:r>
            <a:r>
              <a:rPr lang="en-US" sz="3400" i="1" baseline="30000" dirty="0"/>
              <a:t>12</a:t>
            </a:r>
            <a:r>
              <a:rPr lang="en-US" sz="3400" i="1" dirty="0"/>
              <a:t>And while He was being </a:t>
            </a:r>
            <a:r>
              <a:rPr lang="en-US" sz="3400" i="1" u="sng" dirty="0"/>
              <a:t>accused</a:t>
            </a:r>
            <a:r>
              <a:rPr lang="en-US" sz="3400" i="1" dirty="0"/>
              <a:t> by the chief priests and elders, He answered nothing. </a:t>
            </a:r>
            <a:r>
              <a:rPr lang="en-US" sz="3400" i="1" baseline="30000" dirty="0"/>
              <a:t>13</a:t>
            </a:r>
            <a:r>
              <a:rPr lang="en-US" sz="3400" i="1" dirty="0"/>
              <a:t>Then Pilate said to Him, “Do You not hear how many things they </a:t>
            </a:r>
            <a:r>
              <a:rPr lang="en-US" sz="3400" i="1" u="sng" dirty="0"/>
              <a:t>testify</a:t>
            </a:r>
            <a:r>
              <a:rPr lang="en-US" sz="3400" i="1" dirty="0"/>
              <a:t> against You?” </a:t>
            </a:r>
            <a:r>
              <a:rPr lang="en-US" sz="3400" i="1" baseline="30000" dirty="0"/>
              <a:t>14</a:t>
            </a:r>
            <a:r>
              <a:rPr lang="en-US" sz="3400" i="1" dirty="0"/>
              <a:t>But He answered him not one word, so that the governor marveled greatly.</a:t>
            </a:r>
          </a:p>
          <a:p>
            <a:pPr lvl="1">
              <a:lnSpc>
                <a:spcPct val="90000"/>
              </a:lnSpc>
            </a:pPr>
            <a:r>
              <a:rPr lang="en-US" sz="3400" dirty="0"/>
              <a:t>No defense of Himself against specific accusations </a:t>
            </a:r>
          </a:p>
          <a:p>
            <a:pPr lvl="2">
              <a:lnSpc>
                <a:spcPct val="90000"/>
              </a:lnSpc>
            </a:pPr>
            <a:r>
              <a:rPr lang="en-US" sz="3200" dirty="0"/>
              <a:t>No courtroom defense</a:t>
            </a:r>
          </a:p>
        </p:txBody>
      </p:sp>
    </p:spTree>
    <p:extLst>
      <p:ext uri="{BB962C8B-B14F-4D97-AF65-F5344CB8AC3E}">
        <p14:creationId xmlns:p14="http://schemas.microsoft.com/office/powerpoint/2010/main" val="8175689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5314"/>
            <a:ext cx="10353761" cy="587829"/>
          </a:xfrm>
        </p:spPr>
        <p:txBody>
          <a:bodyPr>
            <a:normAutofit/>
          </a:bodyPr>
          <a:lstStyle/>
          <a:p>
            <a:r>
              <a:rPr lang="en-US" sz="3600" dirty="0"/>
              <a:t>#1 Did Jesus answer His accusers?</a:t>
            </a:r>
          </a:p>
        </p:txBody>
      </p:sp>
      <p:sp>
        <p:nvSpPr>
          <p:cNvPr id="3" name="Content Placeholder 2"/>
          <p:cNvSpPr>
            <a:spLocks noGrp="1"/>
          </p:cNvSpPr>
          <p:nvPr>
            <p:ph idx="1"/>
          </p:nvPr>
        </p:nvSpPr>
        <p:spPr>
          <a:xfrm>
            <a:off x="-102637" y="494522"/>
            <a:ext cx="12139127" cy="6363478"/>
          </a:xfrm>
        </p:spPr>
        <p:txBody>
          <a:bodyPr>
            <a:noAutofit/>
          </a:bodyPr>
          <a:lstStyle/>
          <a:p>
            <a:pPr lvl="1">
              <a:lnSpc>
                <a:spcPct val="90000"/>
              </a:lnSpc>
            </a:pPr>
            <a:r>
              <a:rPr lang="en-US" sz="3400" dirty="0"/>
              <a:t>No</a:t>
            </a:r>
          </a:p>
          <a:p>
            <a:pPr marL="457200" lvl="1" indent="0">
              <a:lnSpc>
                <a:spcPct val="90000"/>
              </a:lnSpc>
              <a:buNone/>
            </a:pPr>
            <a:r>
              <a:rPr lang="en-US" sz="3400" dirty="0"/>
              <a:t>Matt 27:11-14 (NKJV) </a:t>
            </a:r>
            <a:r>
              <a:rPr lang="en-US" sz="3400" i="1" baseline="30000" dirty="0"/>
              <a:t>11</a:t>
            </a:r>
            <a:r>
              <a:rPr lang="en-US" sz="3400" i="1" dirty="0"/>
              <a:t>Now Jesus stood before the governor. And the governor asked Him, saying, “Are You the King of the Jews?” </a:t>
            </a:r>
            <a:r>
              <a:rPr lang="en-US" sz="3400" i="1" u="sng" dirty="0"/>
              <a:t>Jesus said to him, “It is as you say.”</a:t>
            </a:r>
            <a:r>
              <a:rPr lang="en-US" sz="3400" i="1" dirty="0"/>
              <a:t> </a:t>
            </a:r>
            <a:r>
              <a:rPr lang="en-US" sz="3400" i="1" baseline="30000" dirty="0"/>
              <a:t>12</a:t>
            </a:r>
            <a:r>
              <a:rPr lang="en-US" sz="3400" i="1" dirty="0"/>
              <a:t>And while He was being </a:t>
            </a:r>
            <a:r>
              <a:rPr lang="en-US" sz="3400" i="1" u="sng" dirty="0"/>
              <a:t>accused</a:t>
            </a:r>
            <a:r>
              <a:rPr lang="en-US" sz="3400" i="1" dirty="0"/>
              <a:t> by the chief priests and elders, He answered nothing. </a:t>
            </a:r>
            <a:r>
              <a:rPr lang="en-US" sz="3400" i="1" baseline="30000" dirty="0"/>
              <a:t>13</a:t>
            </a:r>
            <a:r>
              <a:rPr lang="en-US" sz="3400" i="1" dirty="0"/>
              <a:t>Then Pilate said to Him, “Do You not hear how many things they </a:t>
            </a:r>
            <a:r>
              <a:rPr lang="en-US" sz="3400" i="1" u="sng" dirty="0"/>
              <a:t>testify</a:t>
            </a:r>
            <a:r>
              <a:rPr lang="en-US" sz="3400" i="1" dirty="0"/>
              <a:t> against You?” </a:t>
            </a:r>
            <a:r>
              <a:rPr lang="en-US" sz="3400" i="1" u="sng" baseline="30000" dirty="0"/>
              <a:t>14</a:t>
            </a:r>
            <a:r>
              <a:rPr lang="en-US" sz="3400" i="1" u="sng" dirty="0"/>
              <a:t>But He answered him not one word</a:t>
            </a:r>
            <a:r>
              <a:rPr lang="en-US" sz="3400" i="1" dirty="0"/>
              <a:t>, so that the governor marveled greatly.</a:t>
            </a:r>
          </a:p>
          <a:p>
            <a:pPr lvl="1">
              <a:lnSpc>
                <a:spcPct val="90000"/>
              </a:lnSpc>
            </a:pPr>
            <a:r>
              <a:rPr lang="en-US" sz="3400" dirty="0"/>
              <a:t>No defense of Himself against specific accusations </a:t>
            </a:r>
          </a:p>
          <a:p>
            <a:pPr lvl="2">
              <a:lnSpc>
                <a:spcPct val="90000"/>
              </a:lnSpc>
            </a:pPr>
            <a:r>
              <a:rPr lang="en-US" sz="3200" dirty="0"/>
              <a:t>No courtroom defense</a:t>
            </a:r>
          </a:p>
          <a:p>
            <a:pPr lvl="2">
              <a:lnSpc>
                <a:spcPct val="90000"/>
              </a:lnSpc>
            </a:pPr>
            <a:r>
              <a:rPr lang="en-US" sz="3200" dirty="0"/>
              <a:t>Verse 11 proves that verse 14 couldn’t mean Jesus was utterly silent</a:t>
            </a:r>
          </a:p>
        </p:txBody>
      </p:sp>
    </p:spTree>
    <p:extLst>
      <p:ext uri="{BB962C8B-B14F-4D97-AF65-F5344CB8AC3E}">
        <p14:creationId xmlns:p14="http://schemas.microsoft.com/office/powerpoint/2010/main" val="38889806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sz="3600" dirty="0"/>
              <a:t>#1 Did Jesus answer His accusers?</a:t>
            </a:r>
            <a:endParaRPr lang="en-US" dirty="0"/>
          </a:p>
        </p:txBody>
      </p:sp>
      <p:sp>
        <p:nvSpPr>
          <p:cNvPr id="3" name="Content Placeholder 2"/>
          <p:cNvSpPr>
            <a:spLocks noGrp="1"/>
          </p:cNvSpPr>
          <p:nvPr>
            <p:ph idx="1"/>
          </p:nvPr>
        </p:nvSpPr>
        <p:spPr>
          <a:xfrm>
            <a:off x="139958" y="779228"/>
            <a:ext cx="12052041" cy="6078772"/>
          </a:xfrm>
        </p:spPr>
        <p:txBody>
          <a:bodyPr>
            <a:noAutofit/>
          </a:bodyPr>
          <a:lstStyle/>
          <a:p>
            <a:pPr lvl="1">
              <a:lnSpc>
                <a:spcPct val="90000"/>
              </a:lnSpc>
            </a:pPr>
            <a:r>
              <a:rPr lang="en-US" sz="3400" dirty="0"/>
              <a:t>Yes</a:t>
            </a:r>
          </a:p>
        </p:txBody>
      </p:sp>
    </p:spTree>
    <p:extLst>
      <p:ext uri="{BB962C8B-B14F-4D97-AF65-F5344CB8AC3E}">
        <p14:creationId xmlns:p14="http://schemas.microsoft.com/office/powerpoint/2010/main" val="40572917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sz="3600" dirty="0"/>
              <a:t>#1 Did Jesus answer His accusers?</a:t>
            </a:r>
            <a:endParaRPr lang="en-US" dirty="0"/>
          </a:p>
        </p:txBody>
      </p:sp>
      <p:sp>
        <p:nvSpPr>
          <p:cNvPr id="3" name="Content Placeholder 2"/>
          <p:cNvSpPr>
            <a:spLocks noGrp="1"/>
          </p:cNvSpPr>
          <p:nvPr>
            <p:ph idx="1"/>
          </p:nvPr>
        </p:nvSpPr>
        <p:spPr>
          <a:xfrm>
            <a:off x="139958" y="779228"/>
            <a:ext cx="12052041" cy="6078772"/>
          </a:xfrm>
        </p:spPr>
        <p:txBody>
          <a:bodyPr>
            <a:noAutofit/>
          </a:bodyPr>
          <a:lstStyle/>
          <a:p>
            <a:pPr lvl="1">
              <a:lnSpc>
                <a:spcPct val="90000"/>
              </a:lnSpc>
            </a:pPr>
            <a:r>
              <a:rPr lang="en-US" sz="3400" dirty="0"/>
              <a:t>Yes</a:t>
            </a:r>
          </a:p>
          <a:p>
            <a:pPr marL="457200" lvl="1" indent="0">
              <a:lnSpc>
                <a:spcPct val="90000"/>
              </a:lnSpc>
              <a:buNone/>
            </a:pPr>
            <a:r>
              <a:rPr lang="en-US" sz="3400" dirty="0"/>
              <a:t>John 18:33–34 (NKJV) </a:t>
            </a:r>
            <a:r>
              <a:rPr lang="en-US" sz="3400" i="1" baseline="30000" dirty="0"/>
              <a:t>33</a:t>
            </a:r>
            <a:r>
              <a:rPr lang="en-US" sz="3400" i="1" dirty="0"/>
              <a:t>Then Pilate entered the Praetorium again, called Jesus, and said to Him, “Are You the King of the Jews?” </a:t>
            </a:r>
            <a:r>
              <a:rPr lang="en-US" sz="3400" i="1" baseline="30000" dirty="0"/>
              <a:t>34</a:t>
            </a:r>
            <a:r>
              <a:rPr lang="en-US" sz="3400" i="1" dirty="0"/>
              <a:t>Jesus answered him, “Are you speaking for yourself about this, or did others tell you this concerning Me?”</a:t>
            </a:r>
          </a:p>
        </p:txBody>
      </p:sp>
    </p:spTree>
    <p:extLst>
      <p:ext uri="{BB962C8B-B14F-4D97-AF65-F5344CB8AC3E}">
        <p14:creationId xmlns:p14="http://schemas.microsoft.com/office/powerpoint/2010/main" val="14898768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sz="3600" dirty="0"/>
              <a:t>#1 Did Jesus answer His accusers?</a:t>
            </a:r>
            <a:endParaRPr lang="en-US" dirty="0"/>
          </a:p>
        </p:txBody>
      </p:sp>
      <p:sp>
        <p:nvSpPr>
          <p:cNvPr id="3" name="Content Placeholder 2"/>
          <p:cNvSpPr>
            <a:spLocks noGrp="1"/>
          </p:cNvSpPr>
          <p:nvPr>
            <p:ph idx="1"/>
          </p:nvPr>
        </p:nvSpPr>
        <p:spPr>
          <a:xfrm>
            <a:off x="139958" y="779228"/>
            <a:ext cx="12052041" cy="6078772"/>
          </a:xfrm>
        </p:spPr>
        <p:txBody>
          <a:bodyPr>
            <a:noAutofit/>
          </a:bodyPr>
          <a:lstStyle/>
          <a:p>
            <a:pPr lvl="1">
              <a:lnSpc>
                <a:spcPct val="90000"/>
              </a:lnSpc>
            </a:pPr>
            <a:r>
              <a:rPr lang="en-US" sz="3400" dirty="0"/>
              <a:t>Yes</a:t>
            </a:r>
          </a:p>
          <a:p>
            <a:pPr marL="457200" lvl="1" indent="0">
              <a:lnSpc>
                <a:spcPct val="90000"/>
              </a:lnSpc>
              <a:buNone/>
            </a:pPr>
            <a:r>
              <a:rPr lang="en-US" sz="3400" dirty="0"/>
              <a:t>John 18:33–34 (NKJV) </a:t>
            </a:r>
            <a:r>
              <a:rPr lang="en-US" sz="3400" i="1" baseline="30000" dirty="0"/>
              <a:t>33</a:t>
            </a:r>
            <a:r>
              <a:rPr lang="en-US" sz="3400" i="1" dirty="0"/>
              <a:t>Then Pilate entered the Praetorium again, called Jesus, and said to Him, “Are You the King of the Jews?” </a:t>
            </a:r>
            <a:r>
              <a:rPr lang="en-US" sz="3400" i="1" baseline="30000" dirty="0"/>
              <a:t>34</a:t>
            </a:r>
            <a:r>
              <a:rPr lang="en-US" sz="3400" i="1" dirty="0"/>
              <a:t>Jesus answered him, “Are you speaking for yourself about this, or did others tell you this concerning Me?”</a:t>
            </a:r>
          </a:p>
          <a:p>
            <a:pPr lvl="2">
              <a:lnSpc>
                <a:spcPct val="90000"/>
              </a:lnSpc>
            </a:pPr>
            <a:r>
              <a:rPr lang="en-US" sz="3200" dirty="0"/>
              <a:t>Even in the first passage we see Jesus conversing with Pilate</a:t>
            </a:r>
          </a:p>
        </p:txBody>
      </p:sp>
    </p:spTree>
    <p:extLst>
      <p:ext uri="{BB962C8B-B14F-4D97-AF65-F5344CB8AC3E}">
        <p14:creationId xmlns:p14="http://schemas.microsoft.com/office/powerpoint/2010/main" val="27431065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sz="3600" dirty="0"/>
              <a:t>#1 Did Jesus answer His accusers?</a:t>
            </a:r>
            <a:endParaRPr lang="en-US" dirty="0"/>
          </a:p>
        </p:txBody>
      </p:sp>
      <p:sp>
        <p:nvSpPr>
          <p:cNvPr id="3" name="Content Placeholder 2"/>
          <p:cNvSpPr>
            <a:spLocks noGrp="1"/>
          </p:cNvSpPr>
          <p:nvPr>
            <p:ph idx="1"/>
          </p:nvPr>
        </p:nvSpPr>
        <p:spPr>
          <a:xfrm>
            <a:off x="139958" y="779228"/>
            <a:ext cx="12052041" cy="6078772"/>
          </a:xfrm>
        </p:spPr>
        <p:txBody>
          <a:bodyPr>
            <a:noAutofit/>
          </a:bodyPr>
          <a:lstStyle/>
          <a:p>
            <a:pPr lvl="1">
              <a:lnSpc>
                <a:spcPct val="90000"/>
              </a:lnSpc>
            </a:pPr>
            <a:r>
              <a:rPr lang="en-US" sz="3400" dirty="0"/>
              <a:t>Yes</a:t>
            </a:r>
          </a:p>
          <a:p>
            <a:pPr marL="457200" lvl="1" indent="0">
              <a:lnSpc>
                <a:spcPct val="90000"/>
              </a:lnSpc>
              <a:buNone/>
            </a:pPr>
            <a:r>
              <a:rPr lang="en-US" sz="3400" dirty="0"/>
              <a:t>John 18:33–34 (NKJV) </a:t>
            </a:r>
            <a:r>
              <a:rPr lang="en-US" sz="3400" i="1" baseline="30000" dirty="0"/>
              <a:t>33</a:t>
            </a:r>
            <a:r>
              <a:rPr lang="en-US" sz="3400" i="1" dirty="0"/>
              <a:t>Then Pilate entered the Praetorium again, called Jesus, and said to Him, “Are You the King of the Jews?” </a:t>
            </a:r>
            <a:r>
              <a:rPr lang="en-US" sz="3400" i="1" baseline="30000" dirty="0"/>
              <a:t>34</a:t>
            </a:r>
            <a:r>
              <a:rPr lang="en-US" sz="3400" i="1" dirty="0"/>
              <a:t>Jesus answered him, “Are you speaking for yourself about this, or did others tell you this concerning Me?”</a:t>
            </a:r>
          </a:p>
          <a:p>
            <a:pPr lvl="2">
              <a:lnSpc>
                <a:spcPct val="90000"/>
              </a:lnSpc>
            </a:pPr>
            <a:r>
              <a:rPr lang="en-US" sz="3200" dirty="0"/>
              <a:t>Even in the first passage we see Jesus conversing with Pilate</a:t>
            </a:r>
          </a:p>
          <a:p>
            <a:pPr lvl="2">
              <a:lnSpc>
                <a:spcPct val="90000"/>
              </a:lnSpc>
            </a:pPr>
            <a:r>
              <a:rPr lang="en-US" sz="3200" dirty="0"/>
              <a:t>So, He didn’t defend Himself but did speak</a:t>
            </a:r>
          </a:p>
        </p:txBody>
      </p:sp>
    </p:spTree>
    <p:extLst>
      <p:ext uri="{BB962C8B-B14F-4D97-AF65-F5344CB8AC3E}">
        <p14:creationId xmlns:p14="http://schemas.microsoft.com/office/powerpoint/2010/main" val="13261751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sz="3600" dirty="0"/>
              <a:t>#1 Did Jesus answer His accusers?</a:t>
            </a:r>
            <a:endParaRPr lang="en-US" dirty="0"/>
          </a:p>
        </p:txBody>
      </p:sp>
      <p:sp>
        <p:nvSpPr>
          <p:cNvPr id="3" name="Content Placeholder 2"/>
          <p:cNvSpPr>
            <a:spLocks noGrp="1"/>
          </p:cNvSpPr>
          <p:nvPr>
            <p:ph idx="1"/>
          </p:nvPr>
        </p:nvSpPr>
        <p:spPr>
          <a:xfrm>
            <a:off x="139958" y="779228"/>
            <a:ext cx="12052041" cy="6078772"/>
          </a:xfrm>
        </p:spPr>
        <p:txBody>
          <a:bodyPr>
            <a:noAutofit/>
          </a:bodyPr>
          <a:lstStyle/>
          <a:p>
            <a:pPr lvl="1">
              <a:lnSpc>
                <a:spcPct val="90000"/>
              </a:lnSpc>
            </a:pPr>
            <a:r>
              <a:rPr lang="en-US" sz="3400" dirty="0"/>
              <a:t>Yes</a:t>
            </a:r>
          </a:p>
          <a:p>
            <a:pPr marL="457200" lvl="1" indent="0">
              <a:lnSpc>
                <a:spcPct val="90000"/>
              </a:lnSpc>
              <a:buNone/>
            </a:pPr>
            <a:r>
              <a:rPr lang="en-US" sz="3400" dirty="0"/>
              <a:t>John 18:33–34 (NKJV) </a:t>
            </a:r>
            <a:r>
              <a:rPr lang="en-US" sz="3400" i="1" baseline="30000" dirty="0"/>
              <a:t>33</a:t>
            </a:r>
            <a:r>
              <a:rPr lang="en-US" sz="3400" i="1" dirty="0"/>
              <a:t>Then Pilate entered the Praetorium again, called Jesus, and said to Him, “Are You the King of the Jews?” </a:t>
            </a:r>
            <a:r>
              <a:rPr lang="en-US" sz="3400" i="1" baseline="30000" dirty="0"/>
              <a:t>34</a:t>
            </a:r>
            <a:r>
              <a:rPr lang="en-US" sz="3400" i="1" dirty="0"/>
              <a:t>Jesus answered him, “Are you speaking for yourself about this, or did others tell you this concerning Me?”</a:t>
            </a:r>
          </a:p>
          <a:p>
            <a:pPr lvl="2">
              <a:lnSpc>
                <a:spcPct val="90000"/>
              </a:lnSpc>
            </a:pPr>
            <a:r>
              <a:rPr lang="en-US" sz="3200" dirty="0"/>
              <a:t>Even in the first passage we see Jesus conversing with Pilate</a:t>
            </a:r>
          </a:p>
          <a:p>
            <a:pPr lvl="2">
              <a:lnSpc>
                <a:spcPct val="90000"/>
              </a:lnSpc>
            </a:pPr>
            <a:r>
              <a:rPr lang="en-US" sz="3200" dirty="0"/>
              <a:t>So, He didn’t defend Himself but did speak</a:t>
            </a:r>
          </a:p>
          <a:p>
            <a:pPr lvl="2">
              <a:lnSpc>
                <a:spcPct val="90000"/>
              </a:lnSpc>
            </a:pPr>
            <a:r>
              <a:rPr lang="en-US" sz="3200" dirty="0"/>
              <a:t>The context shows Jesus privately speaking with Pilate, and not in defense. </a:t>
            </a:r>
          </a:p>
        </p:txBody>
      </p:sp>
    </p:spTree>
    <p:extLst>
      <p:ext uri="{BB962C8B-B14F-4D97-AF65-F5344CB8AC3E}">
        <p14:creationId xmlns:p14="http://schemas.microsoft.com/office/powerpoint/2010/main" val="845373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sz="3600" dirty="0"/>
              <a:t>#1 Did Jesus answer His accusers?</a:t>
            </a:r>
            <a:endParaRPr lang="en-US" dirty="0"/>
          </a:p>
        </p:txBody>
      </p:sp>
      <p:sp>
        <p:nvSpPr>
          <p:cNvPr id="3" name="Content Placeholder 2"/>
          <p:cNvSpPr>
            <a:spLocks noGrp="1"/>
          </p:cNvSpPr>
          <p:nvPr>
            <p:ph idx="1"/>
          </p:nvPr>
        </p:nvSpPr>
        <p:spPr>
          <a:xfrm>
            <a:off x="139958" y="779228"/>
            <a:ext cx="12052041" cy="6078772"/>
          </a:xfrm>
        </p:spPr>
        <p:txBody>
          <a:bodyPr>
            <a:noAutofit/>
          </a:bodyPr>
          <a:lstStyle/>
          <a:p>
            <a:pPr lvl="1">
              <a:lnSpc>
                <a:spcPct val="90000"/>
              </a:lnSpc>
            </a:pPr>
            <a:r>
              <a:rPr lang="en-US" sz="3400" dirty="0"/>
              <a:t>Yes</a:t>
            </a:r>
          </a:p>
          <a:p>
            <a:pPr marL="457200" lvl="1" indent="0">
              <a:lnSpc>
                <a:spcPct val="90000"/>
              </a:lnSpc>
              <a:buNone/>
            </a:pPr>
            <a:r>
              <a:rPr lang="en-US" sz="3400" dirty="0"/>
              <a:t>John 18:33–34 (NKJV) </a:t>
            </a:r>
            <a:r>
              <a:rPr lang="en-US" sz="3400" i="1" baseline="30000" dirty="0"/>
              <a:t>33</a:t>
            </a:r>
            <a:r>
              <a:rPr lang="en-US" sz="3400" i="1" dirty="0"/>
              <a:t>Then Pilate entered the Praetorium again, called Jesus, and said to Him, “Are You the King of the Jews?” </a:t>
            </a:r>
            <a:r>
              <a:rPr lang="en-US" sz="3400" i="1" baseline="30000" dirty="0"/>
              <a:t>34</a:t>
            </a:r>
            <a:r>
              <a:rPr lang="en-US" sz="3400" i="1" dirty="0"/>
              <a:t>Jesus answered him, “Are you speaking for yourself about this, or did others tell you this concerning Me?”</a:t>
            </a:r>
          </a:p>
          <a:p>
            <a:pPr lvl="2">
              <a:lnSpc>
                <a:spcPct val="90000"/>
              </a:lnSpc>
            </a:pPr>
            <a:r>
              <a:rPr lang="en-US" sz="3200" dirty="0"/>
              <a:t>Even in the first passage we see Jesus conversing with Pilate</a:t>
            </a:r>
          </a:p>
          <a:p>
            <a:pPr lvl="2">
              <a:lnSpc>
                <a:spcPct val="90000"/>
              </a:lnSpc>
            </a:pPr>
            <a:r>
              <a:rPr lang="en-US" sz="3200" dirty="0"/>
              <a:t>So, He didn’t defend Himself but did speak</a:t>
            </a:r>
          </a:p>
          <a:p>
            <a:pPr lvl="2">
              <a:lnSpc>
                <a:spcPct val="90000"/>
              </a:lnSpc>
            </a:pPr>
            <a:r>
              <a:rPr lang="en-US" sz="3200" dirty="0"/>
              <a:t>The context shows Jesus privately speaking with Pilate, and not in defense. </a:t>
            </a:r>
          </a:p>
          <a:p>
            <a:pPr lvl="2">
              <a:lnSpc>
                <a:spcPct val="90000"/>
              </a:lnSpc>
            </a:pPr>
            <a:r>
              <a:rPr lang="en-US" sz="3200" dirty="0"/>
              <a:t>In fact, what He says only serves to condemn Him</a:t>
            </a:r>
          </a:p>
        </p:txBody>
      </p:sp>
    </p:spTree>
    <p:extLst>
      <p:ext uri="{BB962C8B-B14F-4D97-AF65-F5344CB8AC3E}">
        <p14:creationId xmlns:p14="http://schemas.microsoft.com/office/powerpoint/2010/main" val="19215176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sz="3600" dirty="0"/>
              <a:t>#1 Did Jesus answer His accusers?</a:t>
            </a:r>
            <a:endParaRPr lang="en-US" dirty="0"/>
          </a:p>
        </p:txBody>
      </p:sp>
      <p:sp>
        <p:nvSpPr>
          <p:cNvPr id="3" name="Content Placeholder 2"/>
          <p:cNvSpPr>
            <a:spLocks noGrp="1"/>
          </p:cNvSpPr>
          <p:nvPr>
            <p:ph idx="1"/>
          </p:nvPr>
        </p:nvSpPr>
        <p:spPr>
          <a:xfrm>
            <a:off x="139958" y="779228"/>
            <a:ext cx="12052041" cy="6078772"/>
          </a:xfrm>
        </p:spPr>
        <p:txBody>
          <a:bodyPr>
            <a:noAutofit/>
          </a:bodyPr>
          <a:lstStyle/>
          <a:p>
            <a:pPr lvl="1">
              <a:lnSpc>
                <a:spcPct val="90000"/>
              </a:lnSpc>
            </a:pPr>
            <a:r>
              <a:rPr lang="en-US" sz="3400" dirty="0"/>
              <a:t>Solution:</a:t>
            </a:r>
          </a:p>
        </p:txBody>
      </p:sp>
    </p:spTree>
    <p:extLst>
      <p:ext uri="{BB962C8B-B14F-4D97-AF65-F5344CB8AC3E}">
        <p14:creationId xmlns:p14="http://schemas.microsoft.com/office/powerpoint/2010/main" val="21169156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sz="3600" dirty="0"/>
              <a:t>#1 Did Jesus answer His accusers?</a:t>
            </a:r>
            <a:endParaRPr lang="en-US" dirty="0"/>
          </a:p>
        </p:txBody>
      </p:sp>
      <p:sp>
        <p:nvSpPr>
          <p:cNvPr id="3" name="Content Placeholder 2"/>
          <p:cNvSpPr>
            <a:spLocks noGrp="1"/>
          </p:cNvSpPr>
          <p:nvPr>
            <p:ph idx="1"/>
          </p:nvPr>
        </p:nvSpPr>
        <p:spPr>
          <a:xfrm>
            <a:off x="139958" y="779228"/>
            <a:ext cx="12052041" cy="6078772"/>
          </a:xfrm>
        </p:spPr>
        <p:txBody>
          <a:bodyPr>
            <a:noAutofit/>
          </a:bodyPr>
          <a:lstStyle/>
          <a:p>
            <a:pPr lvl="1">
              <a:lnSpc>
                <a:spcPct val="90000"/>
              </a:lnSpc>
            </a:pPr>
            <a:r>
              <a:rPr lang="en-US" sz="3400" dirty="0"/>
              <a:t>Solution:</a:t>
            </a:r>
          </a:p>
          <a:p>
            <a:pPr lvl="2">
              <a:lnSpc>
                <a:spcPct val="90000"/>
              </a:lnSpc>
            </a:pPr>
            <a:r>
              <a:rPr lang="en-US" sz="3400" dirty="0"/>
              <a:t>Jesus wasn’t silent during the entirety of His trial and persecution. No text, in context, suggests that He was. He simply did not try to defend Himself to avoid being crucified. </a:t>
            </a:r>
          </a:p>
        </p:txBody>
      </p:sp>
    </p:spTree>
    <p:extLst>
      <p:ext uri="{BB962C8B-B14F-4D97-AF65-F5344CB8AC3E}">
        <p14:creationId xmlns:p14="http://schemas.microsoft.com/office/powerpoint/2010/main" val="2402999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 Did Jesus answer His accusers?</a:t>
            </a:r>
          </a:p>
          <a:p>
            <a:pPr lvl="1">
              <a:lnSpc>
                <a:spcPct val="90000"/>
              </a:lnSpc>
            </a:pPr>
            <a:r>
              <a:rPr lang="en-US" sz="3400" dirty="0"/>
              <a:t>No – Matt 27:11-14</a:t>
            </a:r>
          </a:p>
        </p:txBody>
      </p:sp>
    </p:spTree>
    <p:extLst>
      <p:ext uri="{BB962C8B-B14F-4D97-AF65-F5344CB8AC3E}">
        <p14:creationId xmlns:p14="http://schemas.microsoft.com/office/powerpoint/2010/main" val="28159731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sz="3600" dirty="0"/>
              <a:t>#1 Did Jesus answer His accusers?</a:t>
            </a:r>
            <a:endParaRPr lang="en-US" dirty="0"/>
          </a:p>
        </p:txBody>
      </p:sp>
      <p:sp>
        <p:nvSpPr>
          <p:cNvPr id="3" name="Content Placeholder 2"/>
          <p:cNvSpPr>
            <a:spLocks noGrp="1"/>
          </p:cNvSpPr>
          <p:nvPr>
            <p:ph idx="1"/>
          </p:nvPr>
        </p:nvSpPr>
        <p:spPr>
          <a:xfrm>
            <a:off x="139958" y="779228"/>
            <a:ext cx="12052041" cy="6078772"/>
          </a:xfrm>
        </p:spPr>
        <p:txBody>
          <a:bodyPr>
            <a:noAutofit/>
          </a:bodyPr>
          <a:lstStyle/>
          <a:p>
            <a:pPr lvl="1">
              <a:lnSpc>
                <a:spcPct val="90000"/>
              </a:lnSpc>
            </a:pPr>
            <a:r>
              <a:rPr lang="en-US" sz="3400" dirty="0"/>
              <a:t>Solution:</a:t>
            </a:r>
          </a:p>
          <a:p>
            <a:pPr lvl="2">
              <a:lnSpc>
                <a:spcPct val="90000"/>
              </a:lnSpc>
            </a:pPr>
            <a:r>
              <a:rPr lang="en-US" sz="3400" dirty="0"/>
              <a:t>Jesus wasn’t silent during the entirety of His trial and persecution. No text, in context, suggests that He was. He simply did not try to defend Himself to avoid being crucified. </a:t>
            </a:r>
          </a:p>
          <a:p>
            <a:pPr lvl="2">
              <a:lnSpc>
                <a:spcPct val="90000"/>
              </a:lnSpc>
            </a:pPr>
            <a:r>
              <a:rPr lang="en-US" sz="3400" dirty="0"/>
              <a:t>A critic should be somewhat embarrassed to put this in print as a “contradiction”</a:t>
            </a:r>
          </a:p>
        </p:txBody>
      </p:sp>
    </p:spTree>
    <p:extLst>
      <p:ext uri="{BB962C8B-B14F-4D97-AF65-F5344CB8AC3E}">
        <p14:creationId xmlns:p14="http://schemas.microsoft.com/office/powerpoint/2010/main" val="3955759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endParaRPr lang="en-US" sz="3400" dirty="0"/>
          </a:p>
        </p:txBody>
      </p:sp>
    </p:spTree>
    <p:extLst>
      <p:ext uri="{BB962C8B-B14F-4D97-AF65-F5344CB8AC3E}">
        <p14:creationId xmlns:p14="http://schemas.microsoft.com/office/powerpoint/2010/main" val="15938145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p:txBody>
      </p:sp>
    </p:spTree>
    <p:extLst>
      <p:ext uri="{BB962C8B-B14F-4D97-AF65-F5344CB8AC3E}">
        <p14:creationId xmlns:p14="http://schemas.microsoft.com/office/powerpoint/2010/main" val="27362229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a:p>
            <a:pPr lvl="1">
              <a:lnSpc>
                <a:spcPct val="90000"/>
              </a:lnSpc>
            </a:pPr>
            <a:r>
              <a:rPr lang="en-US" sz="3400" dirty="0"/>
              <a:t>Scarlet </a:t>
            </a:r>
          </a:p>
        </p:txBody>
      </p:sp>
    </p:spTree>
    <p:extLst>
      <p:ext uri="{BB962C8B-B14F-4D97-AF65-F5344CB8AC3E}">
        <p14:creationId xmlns:p14="http://schemas.microsoft.com/office/powerpoint/2010/main" val="29528586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a:p>
            <a:pPr lvl="1">
              <a:lnSpc>
                <a:spcPct val="90000"/>
              </a:lnSpc>
            </a:pPr>
            <a:r>
              <a:rPr lang="en-US" sz="3400" dirty="0"/>
              <a:t>Scarlet </a:t>
            </a:r>
          </a:p>
          <a:p>
            <a:pPr marL="457200" lvl="1" indent="0">
              <a:lnSpc>
                <a:spcPct val="90000"/>
              </a:lnSpc>
              <a:buNone/>
            </a:pPr>
            <a:r>
              <a:rPr lang="en-US" sz="3400" dirty="0"/>
              <a:t>Matthew 27:28 (NKJV) </a:t>
            </a:r>
            <a:r>
              <a:rPr lang="en-US" sz="3400" i="1" dirty="0"/>
              <a:t>And they stripped Him and put a </a:t>
            </a:r>
            <a:r>
              <a:rPr lang="en-US" sz="3400" i="1" u="sng" dirty="0"/>
              <a:t>scarlet</a:t>
            </a:r>
            <a:r>
              <a:rPr lang="en-US" sz="3400" i="1" dirty="0"/>
              <a:t> robe on Him.</a:t>
            </a:r>
          </a:p>
        </p:txBody>
      </p:sp>
    </p:spTree>
    <p:extLst>
      <p:ext uri="{BB962C8B-B14F-4D97-AF65-F5344CB8AC3E}">
        <p14:creationId xmlns:p14="http://schemas.microsoft.com/office/powerpoint/2010/main" val="1948289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a:p>
            <a:pPr lvl="1">
              <a:lnSpc>
                <a:spcPct val="90000"/>
              </a:lnSpc>
            </a:pPr>
            <a:r>
              <a:rPr lang="en-US" sz="3400" dirty="0"/>
              <a:t>Scarlet </a:t>
            </a:r>
          </a:p>
          <a:p>
            <a:pPr marL="457200" lvl="1" indent="0">
              <a:lnSpc>
                <a:spcPct val="90000"/>
              </a:lnSpc>
              <a:buNone/>
            </a:pPr>
            <a:r>
              <a:rPr lang="en-US" sz="3400" dirty="0"/>
              <a:t>Matthew 27:28 (NKJV) </a:t>
            </a:r>
            <a:r>
              <a:rPr lang="en-US" sz="3400" i="1" dirty="0"/>
              <a:t>And they stripped Him and put a </a:t>
            </a:r>
            <a:r>
              <a:rPr lang="en-US" sz="3400" i="1" u="sng" dirty="0"/>
              <a:t>scarlet</a:t>
            </a:r>
            <a:r>
              <a:rPr lang="en-US" sz="3400" i="1" dirty="0"/>
              <a:t> robe on Him.</a:t>
            </a:r>
          </a:p>
          <a:p>
            <a:pPr lvl="1">
              <a:lnSpc>
                <a:spcPct val="90000"/>
              </a:lnSpc>
            </a:pPr>
            <a:r>
              <a:rPr lang="en-US" sz="3400" dirty="0"/>
              <a:t>Purple – Mark 15:17, John 19:2</a:t>
            </a:r>
          </a:p>
        </p:txBody>
      </p:sp>
    </p:spTree>
    <p:extLst>
      <p:ext uri="{BB962C8B-B14F-4D97-AF65-F5344CB8AC3E}">
        <p14:creationId xmlns:p14="http://schemas.microsoft.com/office/powerpoint/2010/main" val="1810272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a:p>
            <a:pPr lvl="1">
              <a:lnSpc>
                <a:spcPct val="90000"/>
              </a:lnSpc>
            </a:pPr>
            <a:r>
              <a:rPr lang="en-US" sz="3400" dirty="0"/>
              <a:t>Scarlet </a:t>
            </a:r>
          </a:p>
          <a:p>
            <a:pPr marL="457200" lvl="1" indent="0">
              <a:lnSpc>
                <a:spcPct val="90000"/>
              </a:lnSpc>
              <a:buNone/>
            </a:pPr>
            <a:r>
              <a:rPr lang="en-US" sz="3400" dirty="0"/>
              <a:t>Matthew 27:28 (NKJV) </a:t>
            </a:r>
            <a:r>
              <a:rPr lang="en-US" sz="3400" i="1" dirty="0"/>
              <a:t>And they stripped Him and put a </a:t>
            </a:r>
            <a:r>
              <a:rPr lang="en-US" sz="3400" i="1" u="sng" dirty="0"/>
              <a:t>scarlet</a:t>
            </a:r>
            <a:r>
              <a:rPr lang="en-US" sz="3400" i="1" dirty="0"/>
              <a:t> robe on Him.</a:t>
            </a:r>
          </a:p>
          <a:p>
            <a:pPr lvl="1">
              <a:lnSpc>
                <a:spcPct val="90000"/>
              </a:lnSpc>
            </a:pPr>
            <a:r>
              <a:rPr lang="en-US" sz="3400" dirty="0"/>
              <a:t>Purple – Mark 15:17, John 19:2</a:t>
            </a:r>
          </a:p>
          <a:p>
            <a:pPr marL="457200" lvl="1" indent="0">
              <a:lnSpc>
                <a:spcPct val="90000"/>
              </a:lnSpc>
              <a:buNone/>
            </a:pPr>
            <a:r>
              <a:rPr lang="en-US" sz="3400" dirty="0"/>
              <a:t>Mark 15:17 (NKJV) </a:t>
            </a:r>
            <a:r>
              <a:rPr lang="en-US" sz="3400" i="1" dirty="0"/>
              <a:t>And they clothed Him with </a:t>
            </a:r>
            <a:r>
              <a:rPr lang="en-US" sz="3400" i="1" u="sng" dirty="0"/>
              <a:t>purple</a:t>
            </a:r>
            <a:r>
              <a:rPr lang="en-US" sz="3400" i="1" dirty="0"/>
              <a:t>; and they twisted a crown of thorns, put it on His head,</a:t>
            </a:r>
          </a:p>
        </p:txBody>
      </p:sp>
    </p:spTree>
    <p:extLst>
      <p:ext uri="{BB962C8B-B14F-4D97-AF65-F5344CB8AC3E}">
        <p14:creationId xmlns:p14="http://schemas.microsoft.com/office/powerpoint/2010/main" val="28841583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a:p>
            <a:pPr lvl="1">
              <a:lnSpc>
                <a:spcPct val="90000"/>
              </a:lnSpc>
            </a:pPr>
            <a:r>
              <a:rPr lang="en-US" sz="3400" dirty="0"/>
              <a:t>Scarlet </a:t>
            </a:r>
          </a:p>
          <a:p>
            <a:pPr marL="457200" lvl="1" indent="0">
              <a:lnSpc>
                <a:spcPct val="90000"/>
              </a:lnSpc>
              <a:buNone/>
            </a:pPr>
            <a:r>
              <a:rPr lang="en-US" sz="3400" dirty="0"/>
              <a:t>Matthew 27:28 (NKJV) </a:t>
            </a:r>
            <a:r>
              <a:rPr lang="en-US" sz="3400" i="1" dirty="0"/>
              <a:t>And they stripped Him and put a </a:t>
            </a:r>
            <a:r>
              <a:rPr lang="en-US" sz="3400" i="1" u="sng" dirty="0"/>
              <a:t>scarlet</a:t>
            </a:r>
            <a:r>
              <a:rPr lang="en-US" sz="3400" i="1" dirty="0"/>
              <a:t> robe on Him.</a:t>
            </a:r>
          </a:p>
          <a:p>
            <a:pPr lvl="1">
              <a:lnSpc>
                <a:spcPct val="90000"/>
              </a:lnSpc>
            </a:pPr>
            <a:r>
              <a:rPr lang="en-US" sz="3400" dirty="0"/>
              <a:t>Purple – Mark 15:17, John 19:2</a:t>
            </a:r>
          </a:p>
          <a:p>
            <a:pPr marL="457200" lvl="1" indent="0">
              <a:lnSpc>
                <a:spcPct val="90000"/>
              </a:lnSpc>
              <a:buNone/>
            </a:pPr>
            <a:r>
              <a:rPr lang="en-US" sz="3400" dirty="0"/>
              <a:t>Mark 15:17 (NKJV) </a:t>
            </a:r>
            <a:r>
              <a:rPr lang="en-US" sz="3400" i="1" dirty="0"/>
              <a:t>And they clothed Him with </a:t>
            </a:r>
            <a:r>
              <a:rPr lang="en-US" sz="3400" i="1" u="sng" dirty="0"/>
              <a:t>purple</a:t>
            </a:r>
            <a:r>
              <a:rPr lang="en-US" sz="3400" i="1" dirty="0"/>
              <a:t>; and they twisted a crown of thorns, put it on His head,</a:t>
            </a:r>
          </a:p>
          <a:p>
            <a:pPr marL="457200" lvl="1" indent="0">
              <a:lnSpc>
                <a:spcPct val="90000"/>
              </a:lnSpc>
              <a:buNone/>
            </a:pPr>
            <a:r>
              <a:rPr lang="en-US" sz="3400" dirty="0"/>
              <a:t>John 19:2 (NKJV) </a:t>
            </a:r>
            <a:r>
              <a:rPr lang="en-US" sz="3400" i="1" dirty="0"/>
              <a:t>And the soldiers twisted a crown of thorns and put it on His head, and they put on Him a </a:t>
            </a:r>
            <a:r>
              <a:rPr lang="en-US" sz="3400" i="1" u="sng" dirty="0"/>
              <a:t>purple</a:t>
            </a:r>
            <a:r>
              <a:rPr lang="en-US" sz="3400" i="1" dirty="0"/>
              <a:t> robe.</a:t>
            </a:r>
          </a:p>
        </p:txBody>
      </p:sp>
    </p:spTree>
    <p:extLst>
      <p:ext uri="{BB962C8B-B14F-4D97-AF65-F5344CB8AC3E}">
        <p14:creationId xmlns:p14="http://schemas.microsoft.com/office/powerpoint/2010/main" val="25303631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a:p>
            <a:pPr lvl="1">
              <a:lnSpc>
                <a:spcPct val="90000"/>
              </a:lnSpc>
            </a:pPr>
            <a:r>
              <a:rPr lang="en-US" sz="3400" dirty="0"/>
              <a:t>Scarlet </a:t>
            </a:r>
          </a:p>
          <a:p>
            <a:pPr marL="457200" lvl="1" indent="0">
              <a:lnSpc>
                <a:spcPct val="90000"/>
              </a:lnSpc>
              <a:buNone/>
            </a:pPr>
            <a:r>
              <a:rPr lang="en-US" sz="3400" dirty="0"/>
              <a:t>Matthew 27:28 (NKJV) </a:t>
            </a:r>
            <a:r>
              <a:rPr lang="en-US" sz="3400" i="1" dirty="0"/>
              <a:t>And they stripped Him and put a </a:t>
            </a:r>
            <a:r>
              <a:rPr lang="en-US" sz="3400" i="1" u="sng" dirty="0"/>
              <a:t>scarlet</a:t>
            </a:r>
            <a:r>
              <a:rPr lang="en-US" sz="3400" i="1" dirty="0"/>
              <a:t> robe on Him.</a:t>
            </a:r>
          </a:p>
          <a:p>
            <a:pPr lvl="1">
              <a:lnSpc>
                <a:spcPct val="90000"/>
              </a:lnSpc>
            </a:pPr>
            <a:r>
              <a:rPr lang="en-US" sz="3400" dirty="0"/>
              <a:t>Purple – Mark 15:17, John 19:2</a:t>
            </a:r>
          </a:p>
          <a:p>
            <a:pPr marL="457200" lvl="1" indent="0">
              <a:lnSpc>
                <a:spcPct val="90000"/>
              </a:lnSpc>
              <a:buNone/>
            </a:pPr>
            <a:r>
              <a:rPr lang="en-US" sz="3400" dirty="0"/>
              <a:t>Mark 15:17 (NKJV) </a:t>
            </a:r>
            <a:r>
              <a:rPr lang="en-US" sz="3400" i="1" dirty="0"/>
              <a:t>And they clothed Him with </a:t>
            </a:r>
            <a:r>
              <a:rPr lang="en-US" sz="3400" i="1" u="sng" dirty="0"/>
              <a:t>purple</a:t>
            </a:r>
            <a:r>
              <a:rPr lang="en-US" sz="3400" i="1" dirty="0"/>
              <a:t>; and they twisted a crown of thorns, put it on His head,</a:t>
            </a:r>
          </a:p>
          <a:p>
            <a:pPr marL="457200" lvl="1" indent="0">
              <a:lnSpc>
                <a:spcPct val="90000"/>
              </a:lnSpc>
              <a:buNone/>
            </a:pPr>
            <a:r>
              <a:rPr lang="en-US" sz="3400" dirty="0"/>
              <a:t>John 19:2 (NKJV) </a:t>
            </a:r>
            <a:r>
              <a:rPr lang="en-US" sz="3400" i="1" dirty="0"/>
              <a:t>And the soldiers twisted a crown of thorns and put it on His head, and they put on Him a </a:t>
            </a:r>
            <a:r>
              <a:rPr lang="en-US" sz="3400" i="1" u="sng" dirty="0"/>
              <a:t>purple</a:t>
            </a:r>
            <a:r>
              <a:rPr lang="en-US" sz="3400" i="1" dirty="0"/>
              <a:t> robe.</a:t>
            </a:r>
          </a:p>
          <a:p>
            <a:pPr lvl="1">
              <a:lnSpc>
                <a:spcPct val="90000"/>
              </a:lnSpc>
            </a:pPr>
            <a:r>
              <a:rPr lang="en-US" sz="3400" dirty="0"/>
              <a:t>It is easy to see both these words used to describe the same robe</a:t>
            </a:r>
          </a:p>
        </p:txBody>
      </p:sp>
    </p:spTree>
    <p:extLst>
      <p:ext uri="{BB962C8B-B14F-4D97-AF65-F5344CB8AC3E}">
        <p14:creationId xmlns:p14="http://schemas.microsoft.com/office/powerpoint/2010/main" val="20777746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marL="0" indent="0">
              <a:lnSpc>
                <a:spcPct val="90000"/>
              </a:lnSpc>
              <a:buNone/>
            </a:pPr>
            <a:r>
              <a:rPr lang="en-US" sz="3600" dirty="0"/>
              <a:t> </a:t>
            </a:r>
          </a:p>
        </p:txBody>
      </p:sp>
      <p:pic>
        <p:nvPicPr>
          <p:cNvPr id="4" name="Picture 3"/>
          <p:cNvPicPr>
            <a:picLocks noChangeAspect="1"/>
          </p:cNvPicPr>
          <p:nvPr/>
        </p:nvPicPr>
        <p:blipFill>
          <a:blip r:embed="rId3"/>
          <a:stretch>
            <a:fillRect/>
          </a:stretch>
        </p:blipFill>
        <p:spPr>
          <a:xfrm>
            <a:off x="3613162" y="693889"/>
            <a:ext cx="4041231" cy="6123364"/>
          </a:xfrm>
          <a:prstGeom prst="rect">
            <a:avLst/>
          </a:prstGeom>
        </p:spPr>
      </p:pic>
    </p:spTree>
    <p:extLst>
      <p:ext uri="{BB962C8B-B14F-4D97-AF65-F5344CB8AC3E}">
        <p14:creationId xmlns:p14="http://schemas.microsoft.com/office/powerpoint/2010/main" val="1451110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 Did Jesus answer His accusers?</a:t>
            </a:r>
          </a:p>
          <a:p>
            <a:pPr lvl="1">
              <a:lnSpc>
                <a:spcPct val="90000"/>
              </a:lnSpc>
            </a:pPr>
            <a:r>
              <a:rPr lang="en-US" sz="3400" dirty="0"/>
              <a:t>No – Matt 27:11-14</a:t>
            </a:r>
          </a:p>
          <a:p>
            <a:pPr lvl="1">
              <a:lnSpc>
                <a:spcPct val="90000"/>
              </a:lnSpc>
            </a:pPr>
            <a:r>
              <a:rPr lang="en-US" sz="3400" dirty="0"/>
              <a:t>Yes – John 18:33-34</a:t>
            </a:r>
          </a:p>
          <a:p>
            <a:pPr marL="0" indent="0">
              <a:lnSpc>
                <a:spcPct val="90000"/>
              </a:lnSpc>
              <a:buNone/>
            </a:pPr>
            <a:endParaRPr lang="en-US" sz="3400" dirty="0"/>
          </a:p>
        </p:txBody>
      </p:sp>
    </p:spTree>
    <p:extLst>
      <p:ext uri="{BB962C8B-B14F-4D97-AF65-F5344CB8AC3E}">
        <p14:creationId xmlns:p14="http://schemas.microsoft.com/office/powerpoint/2010/main" val="37522207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p:txBody>
      </p:sp>
    </p:spTree>
    <p:extLst>
      <p:ext uri="{BB962C8B-B14F-4D97-AF65-F5344CB8AC3E}">
        <p14:creationId xmlns:p14="http://schemas.microsoft.com/office/powerpoint/2010/main" val="12510902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a:p>
            <a:pPr lvl="1">
              <a:lnSpc>
                <a:spcPct val="90000"/>
              </a:lnSpc>
            </a:pPr>
            <a:r>
              <a:rPr lang="en-US" sz="3600" dirty="0"/>
              <a:t>Possible reconciliations</a:t>
            </a:r>
          </a:p>
          <a:p>
            <a:pPr marL="914400" lvl="2" indent="0">
              <a:lnSpc>
                <a:spcPct val="90000"/>
              </a:lnSpc>
              <a:buNone/>
            </a:pPr>
            <a:endParaRPr lang="en-US" sz="3600" dirty="0"/>
          </a:p>
        </p:txBody>
      </p:sp>
    </p:spTree>
    <p:extLst>
      <p:ext uri="{BB962C8B-B14F-4D97-AF65-F5344CB8AC3E}">
        <p14:creationId xmlns:p14="http://schemas.microsoft.com/office/powerpoint/2010/main" val="14817624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a:p>
            <a:pPr lvl="1">
              <a:lnSpc>
                <a:spcPct val="90000"/>
              </a:lnSpc>
            </a:pPr>
            <a:r>
              <a:rPr lang="en-US" sz="3600" dirty="0"/>
              <a:t>Possible reconciliations</a:t>
            </a:r>
          </a:p>
          <a:p>
            <a:pPr lvl="2">
              <a:lnSpc>
                <a:spcPct val="90000"/>
              </a:lnSpc>
            </a:pPr>
            <a:r>
              <a:rPr lang="en-US" sz="3600" dirty="0"/>
              <a:t>It was multi-colored</a:t>
            </a:r>
          </a:p>
        </p:txBody>
      </p:sp>
    </p:spTree>
    <p:extLst>
      <p:ext uri="{BB962C8B-B14F-4D97-AF65-F5344CB8AC3E}">
        <p14:creationId xmlns:p14="http://schemas.microsoft.com/office/powerpoint/2010/main" val="129461284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a:p>
            <a:pPr lvl="1">
              <a:lnSpc>
                <a:spcPct val="90000"/>
              </a:lnSpc>
            </a:pPr>
            <a:r>
              <a:rPr lang="en-US" sz="3600" dirty="0"/>
              <a:t>Possible reconciliations</a:t>
            </a:r>
          </a:p>
          <a:p>
            <a:pPr lvl="2">
              <a:lnSpc>
                <a:spcPct val="90000"/>
              </a:lnSpc>
            </a:pPr>
            <a:r>
              <a:rPr lang="en-US" sz="3600" dirty="0"/>
              <a:t>It was multi-colored</a:t>
            </a:r>
          </a:p>
          <a:p>
            <a:pPr lvl="3">
              <a:lnSpc>
                <a:spcPct val="90000"/>
              </a:lnSpc>
            </a:pPr>
            <a:r>
              <a:rPr lang="en-US" sz="3600" dirty="0"/>
              <a:t>By design</a:t>
            </a:r>
          </a:p>
        </p:txBody>
      </p:sp>
    </p:spTree>
    <p:extLst>
      <p:ext uri="{BB962C8B-B14F-4D97-AF65-F5344CB8AC3E}">
        <p14:creationId xmlns:p14="http://schemas.microsoft.com/office/powerpoint/2010/main" val="20514471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a:p>
            <a:pPr lvl="1">
              <a:lnSpc>
                <a:spcPct val="90000"/>
              </a:lnSpc>
            </a:pPr>
            <a:r>
              <a:rPr lang="en-US" sz="3600" dirty="0"/>
              <a:t>Possible reconciliations</a:t>
            </a:r>
          </a:p>
          <a:p>
            <a:pPr lvl="2">
              <a:lnSpc>
                <a:spcPct val="90000"/>
              </a:lnSpc>
            </a:pPr>
            <a:r>
              <a:rPr lang="en-US" sz="3600" dirty="0"/>
              <a:t>It was multi-colored</a:t>
            </a:r>
          </a:p>
          <a:p>
            <a:pPr lvl="3">
              <a:lnSpc>
                <a:spcPct val="90000"/>
              </a:lnSpc>
            </a:pPr>
            <a:r>
              <a:rPr lang="en-US" sz="3600" dirty="0"/>
              <a:t>By design</a:t>
            </a:r>
          </a:p>
          <a:p>
            <a:pPr lvl="3">
              <a:lnSpc>
                <a:spcPct val="90000"/>
              </a:lnSpc>
            </a:pPr>
            <a:r>
              <a:rPr lang="en-US" sz="3600" dirty="0"/>
              <a:t>By fading/stains</a:t>
            </a:r>
          </a:p>
        </p:txBody>
      </p:sp>
    </p:spTree>
    <p:extLst>
      <p:ext uri="{BB962C8B-B14F-4D97-AF65-F5344CB8AC3E}">
        <p14:creationId xmlns:p14="http://schemas.microsoft.com/office/powerpoint/2010/main" val="31255366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a:p>
            <a:pPr lvl="1">
              <a:lnSpc>
                <a:spcPct val="90000"/>
              </a:lnSpc>
            </a:pPr>
            <a:r>
              <a:rPr lang="en-US" sz="3600" dirty="0"/>
              <a:t>Possible reconciliations</a:t>
            </a:r>
          </a:p>
          <a:p>
            <a:pPr lvl="2">
              <a:lnSpc>
                <a:spcPct val="90000"/>
              </a:lnSpc>
            </a:pPr>
            <a:r>
              <a:rPr lang="en-US" sz="3600" dirty="0"/>
              <a:t>It was multi-colored</a:t>
            </a:r>
          </a:p>
          <a:p>
            <a:pPr lvl="3">
              <a:lnSpc>
                <a:spcPct val="90000"/>
              </a:lnSpc>
            </a:pPr>
            <a:r>
              <a:rPr lang="en-US" sz="3600" dirty="0"/>
              <a:t>By design</a:t>
            </a:r>
          </a:p>
          <a:p>
            <a:pPr lvl="3">
              <a:lnSpc>
                <a:spcPct val="90000"/>
              </a:lnSpc>
            </a:pPr>
            <a:r>
              <a:rPr lang="en-US" sz="3600" dirty="0"/>
              <a:t>By fading/stains</a:t>
            </a:r>
          </a:p>
          <a:p>
            <a:pPr lvl="2">
              <a:lnSpc>
                <a:spcPct val="90000"/>
              </a:lnSpc>
            </a:pPr>
            <a:r>
              <a:rPr lang="en-US" sz="3600" dirty="0"/>
              <a:t>It was a color that could reasonably be described as either scarlet or purple. </a:t>
            </a:r>
          </a:p>
        </p:txBody>
      </p:sp>
    </p:spTree>
    <p:extLst>
      <p:ext uri="{BB962C8B-B14F-4D97-AF65-F5344CB8AC3E}">
        <p14:creationId xmlns:p14="http://schemas.microsoft.com/office/powerpoint/2010/main" val="30966856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94514" y="780329"/>
            <a:ext cx="6858000" cy="4708981"/>
          </a:xfrm>
          <a:prstGeom prst="rect">
            <a:avLst/>
          </a:prstGeom>
          <a:noFill/>
        </p:spPr>
        <p:txBody>
          <a:bodyPr wrap="square" rtlCol="0">
            <a:spAutoFit/>
          </a:bodyPr>
          <a:lstStyle/>
          <a:p>
            <a:r>
              <a:rPr lang="en-US" sz="3600" dirty="0"/>
              <a:t>4209. </a:t>
            </a:r>
            <a:r>
              <a:rPr lang="en-US" sz="4800" dirty="0"/>
              <a:t>π</a:t>
            </a:r>
            <a:r>
              <a:rPr lang="en-US" sz="4800" dirty="0" err="1"/>
              <a:t>ορφύρ</a:t>
            </a:r>
            <a:r>
              <a:rPr lang="en-US" sz="4800" dirty="0"/>
              <a:t>α </a:t>
            </a:r>
            <a:r>
              <a:rPr lang="en-US" sz="3600" dirty="0"/>
              <a:t>porphúra; gen. </a:t>
            </a:r>
            <a:r>
              <a:rPr lang="en-US" sz="3600" dirty="0" err="1"/>
              <a:t>porphúras</a:t>
            </a:r>
            <a:r>
              <a:rPr lang="en-US" sz="3600" dirty="0"/>
              <a:t>, fem. noun.</a:t>
            </a:r>
          </a:p>
          <a:p>
            <a:endParaRPr lang="en-US" sz="3600" dirty="0"/>
          </a:p>
          <a:p>
            <a:r>
              <a:rPr lang="en-US" sz="3600" dirty="0"/>
              <a:t>The purple mussel, a type of shellfish found on the coasts of the Mediterranean yielding a reddish–purple dye of great value in biblical times.</a:t>
            </a:r>
          </a:p>
        </p:txBody>
      </p:sp>
      <p:pic>
        <p:nvPicPr>
          <p:cNvPr id="5" name="Picture 4"/>
          <p:cNvPicPr>
            <a:picLocks noChangeAspect="1"/>
          </p:cNvPicPr>
          <p:nvPr/>
        </p:nvPicPr>
        <p:blipFill>
          <a:blip r:embed="rId3"/>
          <a:stretch>
            <a:fillRect/>
          </a:stretch>
        </p:blipFill>
        <p:spPr>
          <a:xfrm>
            <a:off x="200845" y="-609717"/>
            <a:ext cx="4495333" cy="7489074"/>
          </a:xfrm>
          <a:prstGeom prst="rect">
            <a:avLst/>
          </a:prstGeom>
        </p:spPr>
      </p:pic>
    </p:spTree>
    <p:extLst>
      <p:ext uri="{BB962C8B-B14F-4D97-AF65-F5344CB8AC3E}">
        <p14:creationId xmlns:p14="http://schemas.microsoft.com/office/powerpoint/2010/main" val="10626961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#2 What color was Jesus’ robe?</a:t>
            </a:r>
          </a:p>
        </p:txBody>
      </p:sp>
      <p:sp>
        <p:nvSpPr>
          <p:cNvPr id="3" name="Content Placeholder 2"/>
          <p:cNvSpPr>
            <a:spLocks noGrp="1"/>
          </p:cNvSpPr>
          <p:nvPr>
            <p:ph idx="1"/>
          </p:nvPr>
        </p:nvSpPr>
        <p:spPr>
          <a:xfrm>
            <a:off x="0" y="653143"/>
            <a:ext cx="11267556" cy="6204857"/>
          </a:xfrm>
        </p:spPr>
        <p:txBody>
          <a:bodyPr>
            <a:noAutofit/>
          </a:bodyPr>
          <a:lstStyle/>
          <a:p>
            <a:pPr>
              <a:lnSpc>
                <a:spcPct val="90000"/>
              </a:lnSpc>
            </a:pPr>
            <a:r>
              <a:rPr lang="en-US" sz="3600" dirty="0"/>
              <a:t>What color was Jesus’ robe?</a:t>
            </a:r>
          </a:p>
          <a:p>
            <a:pPr lvl="1">
              <a:lnSpc>
                <a:spcPct val="90000"/>
              </a:lnSpc>
            </a:pPr>
            <a:r>
              <a:rPr lang="en-US" sz="3600" dirty="0"/>
              <a:t>Possible reconciliations</a:t>
            </a:r>
          </a:p>
          <a:p>
            <a:pPr lvl="2">
              <a:lnSpc>
                <a:spcPct val="90000"/>
              </a:lnSpc>
            </a:pPr>
            <a:r>
              <a:rPr lang="en-US" sz="3600" dirty="0"/>
              <a:t>It was multi-colored</a:t>
            </a:r>
          </a:p>
          <a:p>
            <a:pPr lvl="3">
              <a:lnSpc>
                <a:spcPct val="90000"/>
              </a:lnSpc>
            </a:pPr>
            <a:r>
              <a:rPr lang="en-US" sz="3600" dirty="0"/>
              <a:t>By design</a:t>
            </a:r>
          </a:p>
          <a:p>
            <a:pPr lvl="3">
              <a:lnSpc>
                <a:spcPct val="90000"/>
              </a:lnSpc>
            </a:pPr>
            <a:r>
              <a:rPr lang="en-US" sz="3600" dirty="0"/>
              <a:t>By fading/stains</a:t>
            </a:r>
          </a:p>
          <a:p>
            <a:pPr lvl="2">
              <a:lnSpc>
                <a:spcPct val="90000"/>
              </a:lnSpc>
            </a:pPr>
            <a:r>
              <a:rPr lang="en-US" sz="3600" dirty="0"/>
              <a:t>It was a color that could reasonably be described as either scarlet or purple. </a:t>
            </a:r>
          </a:p>
          <a:p>
            <a:pPr lvl="2">
              <a:lnSpc>
                <a:spcPct val="90000"/>
              </a:lnSpc>
            </a:pPr>
            <a:r>
              <a:rPr lang="en-US" sz="3600" dirty="0"/>
              <a:t>It is not wise to see imprecision or generalization as contradiction </a:t>
            </a:r>
          </a:p>
        </p:txBody>
      </p:sp>
    </p:spTree>
    <p:extLst>
      <p:ext uri="{BB962C8B-B14F-4D97-AF65-F5344CB8AC3E}">
        <p14:creationId xmlns:p14="http://schemas.microsoft.com/office/powerpoint/2010/main" val="5033184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#3 Who carried the cross</a:t>
            </a:r>
          </a:p>
        </p:txBody>
      </p:sp>
      <p:sp>
        <p:nvSpPr>
          <p:cNvPr id="3" name="Content Placeholder 2"/>
          <p:cNvSpPr>
            <a:spLocks noGrp="1"/>
          </p:cNvSpPr>
          <p:nvPr>
            <p:ph idx="1"/>
          </p:nvPr>
        </p:nvSpPr>
        <p:spPr>
          <a:xfrm>
            <a:off x="419878" y="615820"/>
            <a:ext cx="10847678" cy="6242180"/>
          </a:xfrm>
        </p:spPr>
        <p:txBody>
          <a:bodyPr>
            <a:noAutofit/>
          </a:bodyPr>
          <a:lstStyle/>
          <a:p>
            <a:pPr marL="0" indent="0">
              <a:lnSpc>
                <a:spcPct val="90000"/>
              </a:lnSpc>
              <a:buNone/>
            </a:pPr>
            <a:endParaRPr lang="en-US" sz="3400" i="1" dirty="0"/>
          </a:p>
        </p:txBody>
      </p:sp>
    </p:spTree>
    <p:extLst>
      <p:ext uri="{BB962C8B-B14F-4D97-AF65-F5344CB8AC3E}">
        <p14:creationId xmlns:p14="http://schemas.microsoft.com/office/powerpoint/2010/main" val="15239838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#3 Who carried the cross</a:t>
            </a:r>
          </a:p>
        </p:txBody>
      </p:sp>
      <p:sp>
        <p:nvSpPr>
          <p:cNvPr id="3" name="Content Placeholder 2"/>
          <p:cNvSpPr>
            <a:spLocks noGrp="1"/>
          </p:cNvSpPr>
          <p:nvPr>
            <p:ph idx="1"/>
          </p:nvPr>
        </p:nvSpPr>
        <p:spPr>
          <a:xfrm>
            <a:off x="419878" y="615820"/>
            <a:ext cx="10847678" cy="6242180"/>
          </a:xfrm>
        </p:spPr>
        <p:txBody>
          <a:bodyPr>
            <a:noAutofit/>
          </a:bodyPr>
          <a:lstStyle/>
          <a:p>
            <a:pPr lvl="1">
              <a:lnSpc>
                <a:spcPct val="90000"/>
              </a:lnSpc>
              <a:spcBef>
                <a:spcPts val="0"/>
              </a:spcBef>
            </a:pPr>
            <a:r>
              <a:rPr lang="en-US" sz="3400" dirty="0"/>
              <a:t>Simon – Matt 27:32, Mark 15:21, Luke 23:26</a:t>
            </a:r>
          </a:p>
          <a:p>
            <a:pPr lvl="1">
              <a:lnSpc>
                <a:spcPct val="90000"/>
              </a:lnSpc>
              <a:spcBef>
                <a:spcPts val="0"/>
              </a:spcBef>
            </a:pPr>
            <a:endParaRPr lang="en-US" sz="3400" dirty="0"/>
          </a:p>
        </p:txBody>
      </p:sp>
    </p:spTree>
    <p:extLst>
      <p:ext uri="{BB962C8B-B14F-4D97-AF65-F5344CB8AC3E}">
        <p14:creationId xmlns:p14="http://schemas.microsoft.com/office/powerpoint/2010/main" val="2631419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Here they are!</a:t>
            </a:r>
          </a:p>
        </p:txBody>
      </p:sp>
      <p:sp>
        <p:nvSpPr>
          <p:cNvPr id="3" name="Content Placeholder 2"/>
          <p:cNvSpPr>
            <a:spLocks noGrp="1"/>
          </p:cNvSpPr>
          <p:nvPr>
            <p:ph idx="1"/>
          </p:nvPr>
        </p:nvSpPr>
        <p:spPr>
          <a:xfrm>
            <a:off x="913794" y="779228"/>
            <a:ext cx="10353762" cy="6078772"/>
          </a:xfrm>
        </p:spPr>
        <p:txBody>
          <a:bodyPr>
            <a:normAutofit/>
          </a:bodyPr>
          <a:lstStyle/>
          <a:p>
            <a:pPr marL="0" indent="0">
              <a:lnSpc>
                <a:spcPct val="90000"/>
              </a:lnSpc>
              <a:buNone/>
            </a:pPr>
            <a:r>
              <a:rPr lang="en-US" sz="3600" dirty="0"/>
              <a:t>#1 Did Jesus answer His accusers?</a:t>
            </a:r>
          </a:p>
          <a:p>
            <a:pPr lvl="1">
              <a:lnSpc>
                <a:spcPct val="90000"/>
              </a:lnSpc>
            </a:pPr>
            <a:r>
              <a:rPr lang="en-US" sz="3400" dirty="0"/>
              <a:t>No – Matt 27:11-14</a:t>
            </a:r>
          </a:p>
          <a:p>
            <a:pPr lvl="1">
              <a:lnSpc>
                <a:spcPct val="90000"/>
              </a:lnSpc>
            </a:pPr>
            <a:r>
              <a:rPr lang="en-US" sz="3400" dirty="0"/>
              <a:t>Yes – John 18:33-34</a:t>
            </a:r>
          </a:p>
          <a:p>
            <a:pPr marL="0" indent="0">
              <a:lnSpc>
                <a:spcPct val="90000"/>
              </a:lnSpc>
              <a:buNone/>
            </a:pPr>
            <a:r>
              <a:rPr lang="en-US" sz="3600" dirty="0"/>
              <a:t>#2 What color was Jesus’ robe?</a:t>
            </a:r>
          </a:p>
        </p:txBody>
      </p:sp>
    </p:spTree>
    <p:extLst>
      <p:ext uri="{BB962C8B-B14F-4D97-AF65-F5344CB8AC3E}">
        <p14:creationId xmlns:p14="http://schemas.microsoft.com/office/powerpoint/2010/main" val="16709748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#3 Who carried the cross</a:t>
            </a:r>
          </a:p>
        </p:txBody>
      </p:sp>
      <p:sp>
        <p:nvSpPr>
          <p:cNvPr id="3" name="Content Placeholder 2"/>
          <p:cNvSpPr>
            <a:spLocks noGrp="1"/>
          </p:cNvSpPr>
          <p:nvPr>
            <p:ph idx="1"/>
          </p:nvPr>
        </p:nvSpPr>
        <p:spPr>
          <a:xfrm>
            <a:off x="419878" y="615820"/>
            <a:ext cx="10847678" cy="6242180"/>
          </a:xfrm>
        </p:spPr>
        <p:txBody>
          <a:bodyPr>
            <a:noAutofit/>
          </a:bodyPr>
          <a:lstStyle/>
          <a:p>
            <a:pPr lvl="1">
              <a:lnSpc>
                <a:spcPct val="90000"/>
              </a:lnSpc>
              <a:spcBef>
                <a:spcPts val="0"/>
              </a:spcBef>
            </a:pPr>
            <a:r>
              <a:rPr lang="en-US" sz="3400" dirty="0"/>
              <a:t>Simon – Matt 27:32, Mark 15:21, Luke 23:26</a:t>
            </a:r>
          </a:p>
          <a:p>
            <a:pPr lvl="1">
              <a:lnSpc>
                <a:spcPct val="90000"/>
              </a:lnSpc>
              <a:spcBef>
                <a:spcPts val="0"/>
              </a:spcBef>
            </a:pPr>
            <a:endParaRPr lang="en-US" sz="3400" dirty="0"/>
          </a:p>
          <a:p>
            <a:pPr marL="0" indent="0">
              <a:lnSpc>
                <a:spcPct val="90000"/>
              </a:lnSpc>
              <a:spcBef>
                <a:spcPts val="0"/>
              </a:spcBef>
              <a:buNone/>
            </a:pPr>
            <a:r>
              <a:rPr lang="en-US" sz="3400" i="1" dirty="0"/>
              <a:t>Matthew 27:32 (NKJV) Now as they came out, they found a man of Cyrene, Simon by name. Him they compelled to bear His cross.</a:t>
            </a:r>
          </a:p>
        </p:txBody>
      </p:sp>
    </p:spTree>
    <p:extLst>
      <p:ext uri="{BB962C8B-B14F-4D97-AF65-F5344CB8AC3E}">
        <p14:creationId xmlns:p14="http://schemas.microsoft.com/office/powerpoint/2010/main" val="38197670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#3 Who carried the cross</a:t>
            </a:r>
          </a:p>
        </p:txBody>
      </p:sp>
      <p:sp>
        <p:nvSpPr>
          <p:cNvPr id="3" name="Content Placeholder 2"/>
          <p:cNvSpPr>
            <a:spLocks noGrp="1"/>
          </p:cNvSpPr>
          <p:nvPr>
            <p:ph idx="1"/>
          </p:nvPr>
        </p:nvSpPr>
        <p:spPr>
          <a:xfrm>
            <a:off x="419878" y="615820"/>
            <a:ext cx="10847678" cy="6242180"/>
          </a:xfrm>
        </p:spPr>
        <p:txBody>
          <a:bodyPr>
            <a:noAutofit/>
          </a:bodyPr>
          <a:lstStyle/>
          <a:p>
            <a:pPr lvl="1">
              <a:lnSpc>
                <a:spcPct val="90000"/>
              </a:lnSpc>
              <a:spcBef>
                <a:spcPts val="0"/>
              </a:spcBef>
            </a:pPr>
            <a:r>
              <a:rPr lang="en-US" sz="3400" dirty="0"/>
              <a:t>Simon – Matt 27:32, Mark 15:21, Luke 23:26</a:t>
            </a:r>
          </a:p>
          <a:p>
            <a:pPr lvl="1">
              <a:lnSpc>
                <a:spcPct val="90000"/>
              </a:lnSpc>
              <a:spcBef>
                <a:spcPts val="0"/>
              </a:spcBef>
            </a:pPr>
            <a:endParaRPr lang="en-US" sz="3400" dirty="0"/>
          </a:p>
          <a:p>
            <a:pPr marL="0" indent="0">
              <a:lnSpc>
                <a:spcPct val="90000"/>
              </a:lnSpc>
              <a:spcBef>
                <a:spcPts val="0"/>
              </a:spcBef>
              <a:buNone/>
            </a:pPr>
            <a:r>
              <a:rPr lang="en-US" sz="3400" i="1" dirty="0"/>
              <a:t>Matthew 27:32 (NKJV) Now as they came out, they found a man of Cyrene, Simon by name. Him they compelled to bear His cross.</a:t>
            </a:r>
          </a:p>
          <a:p>
            <a:pPr marL="0" indent="0">
              <a:lnSpc>
                <a:spcPct val="90000"/>
              </a:lnSpc>
              <a:spcBef>
                <a:spcPts val="0"/>
              </a:spcBef>
              <a:buNone/>
            </a:pPr>
            <a:r>
              <a:rPr lang="en-US" sz="3400" i="1" dirty="0"/>
              <a:t>Mark 15:21 (NKJV) Then they compelled a certain man, Simon a </a:t>
            </a:r>
            <a:r>
              <a:rPr lang="en-US" sz="3400" i="1" dirty="0" err="1"/>
              <a:t>Cyrenian</a:t>
            </a:r>
            <a:r>
              <a:rPr lang="en-US" sz="3400" i="1" dirty="0"/>
              <a:t>, the father of Alexander and Rufus, as he was coming out of the country and passing by, to bear His cross.</a:t>
            </a:r>
          </a:p>
          <a:p>
            <a:pPr marL="0" indent="0">
              <a:lnSpc>
                <a:spcPct val="90000"/>
              </a:lnSpc>
              <a:spcBef>
                <a:spcPts val="0"/>
              </a:spcBef>
              <a:buNone/>
            </a:pPr>
            <a:endParaRPr lang="en-US" sz="3400" i="1" dirty="0"/>
          </a:p>
          <a:p>
            <a:pPr marL="0" indent="0">
              <a:lnSpc>
                <a:spcPct val="90000"/>
              </a:lnSpc>
              <a:buNone/>
            </a:pPr>
            <a:endParaRPr lang="en-US" sz="3400" i="1" dirty="0"/>
          </a:p>
        </p:txBody>
      </p:sp>
    </p:spTree>
    <p:extLst>
      <p:ext uri="{BB962C8B-B14F-4D97-AF65-F5344CB8AC3E}">
        <p14:creationId xmlns:p14="http://schemas.microsoft.com/office/powerpoint/2010/main" val="38302731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#3 Who carried the cross</a:t>
            </a:r>
          </a:p>
        </p:txBody>
      </p:sp>
      <p:sp>
        <p:nvSpPr>
          <p:cNvPr id="3" name="Content Placeholder 2"/>
          <p:cNvSpPr>
            <a:spLocks noGrp="1"/>
          </p:cNvSpPr>
          <p:nvPr>
            <p:ph idx="1"/>
          </p:nvPr>
        </p:nvSpPr>
        <p:spPr>
          <a:xfrm>
            <a:off x="419878" y="615820"/>
            <a:ext cx="10847678" cy="6242180"/>
          </a:xfrm>
        </p:spPr>
        <p:txBody>
          <a:bodyPr>
            <a:noAutofit/>
          </a:bodyPr>
          <a:lstStyle/>
          <a:p>
            <a:pPr lvl="1">
              <a:lnSpc>
                <a:spcPct val="90000"/>
              </a:lnSpc>
              <a:spcBef>
                <a:spcPts val="0"/>
              </a:spcBef>
            </a:pPr>
            <a:r>
              <a:rPr lang="en-US" sz="3400" dirty="0"/>
              <a:t>Simon – Matt 27:32, Mark 15:21, Luke 23:26</a:t>
            </a:r>
          </a:p>
          <a:p>
            <a:pPr lvl="1">
              <a:lnSpc>
                <a:spcPct val="90000"/>
              </a:lnSpc>
              <a:spcBef>
                <a:spcPts val="0"/>
              </a:spcBef>
            </a:pPr>
            <a:endParaRPr lang="en-US" sz="3400" dirty="0"/>
          </a:p>
          <a:p>
            <a:pPr marL="0" indent="0">
              <a:lnSpc>
                <a:spcPct val="90000"/>
              </a:lnSpc>
              <a:spcBef>
                <a:spcPts val="0"/>
              </a:spcBef>
              <a:buNone/>
            </a:pPr>
            <a:r>
              <a:rPr lang="en-US" sz="3400" i="1" dirty="0"/>
              <a:t>Matthew 27:32 (NKJV) Now as they came out, they found a man of Cyrene, Simon by name. Him they compelled to bear His cross.</a:t>
            </a:r>
          </a:p>
          <a:p>
            <a:pPr marL="0" indent="0">
              <a:lnSpc>
                <a:spcPct val="90000"/>
              </a:lnSpc>
              <a:spcBef>
                <a:spcPts val="0"/>
              </a:spcBef>
              <a:buNone/>
            </a:pPr>
            <a:r>
              <a:rPr lang="en-US" sz="3400" i="1" dirty="0"/>
              <a:t>Mark 15:21 (NKJV) Then they compelled a certain man, Simon a </a:t>
            </a:r>
            <a:r>
              <a:rPr lang="en-US" sz="3400" i="1" dirty="0" err="1"/>
              <a:t>Cyrenian</a:t>
            </a:r>
            <a:r>
              <a:rPr lang="en-US" sz="3400" i="1" dirty="0"/>
              <a:t>, the father of Alexander and Rufus, as he was coming out of the country and passing by, to bear His cross.</a:t>
            </a:r>
          </a:p>
          <a:p>
            <a:pPr marL="0" indent="0">
              <a:lnSpc>
                <a:spcPct val="90000"/>
              </a:lnSpc>
              <a:spcBef>
                <a:spcPts val="0"/>
              </a:spcBef>
              <a:buNone/>
            </a:pPr>
            <a:r>
              <a:rPr lang="en-US" sz="3400" i="1" dirty="0"/>
              <a:t>Luke 23:26 (NKJV) Now as they led Him away, they laid hold of a certain man, Simon a </a:t>
            </a:r>
            <a:r>
              <a:rPr lang="en-US" sz="3400" i="1" dirty="0" err="1"/>
              <a:t>Cyrenian</a:t>
            </a:r>
            <a:r>
              <a:rPr lang="en-US" sz="3400" i="1" dirty="0"/>
              <a:t>, who was coming from the country, and on him they laid the cross that he might bear it after Jesus.</a:t>
            </a:r>
          </a:p>
          <a:p>
            <a:pPr marL="0" indent="0">
              <a:lnSpc>
                <a:spcPct val="90000"/>
              </a:lnSpc>
              <a:spcBef>
                <a:spcPts val="0"/>
              </a:spcBef>
              <a:buNone/>
            </a:pPr>
            <a:endParaRPr lang="en-US" sz="3400" i="1" dirty="0"/>
          </a:p>
          <a:p>
            <a:pPr marL="0" indent="0">
              <a:lnSpc>
                <a:spcPct val="90000"/>
              </a:lnSpc>
              <a:buNone/>
            </a:pPr>
            <a:endParaRPr lang="en-US" sz="3400" i="1" dirty="0"/>
          </a:p>
        </p:txBody>
      </p:sp>
    </p:spTree>
    <p:extLst>
      <p:ext uri="{BB962C8B-B14F-4D97-AF65-F5344CB8AC3E}">
        <p14:creationId xmlns:p14="http://schemas.microsoft.com/office/powerpoint/2010/main" val="5033712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#3 Who carried the cross</a:t>
            </a:r>
          </a:p>
        </p:txBody>
      </p:sp>
      <p:sp>
        <p:nvSpPr>
          <p:cNvPr id="3" name="Content Placeholder 2"/>
          <p:cNvSpPr>
            <a:spLocks noGrp="1"/>
          </p:cNvSpPr>
          <p:nvPr>
            <p:ph idx="1"/>
          </p:nvPr>
        </p:nvSpPr>
        <p:spPr>
          <a:xfrm>
            <a:off x="419878" y="615820"/>
            <a:ext cx="10847678" cy="6242180"/>
          </a:xfrm>
        </p:spPr>
        <p:txBody>
          <a:bodyPr>
            <a:normAutofit/>
          </a:bodyPr>
          <a:lstStyle/>
          <a:p>
            <a:pPr lvl="1">
              <a:lnSpc>
                <a:spcPct val="90000"/>
              </a:lnSpc>
            </a:pPr>
            <a:r>
              <a:rPr lang="en-US" sz="3400" dirty="0"/>
              <a:t>Simon – Matt 27:32, Mark 15:21, Luke 23:26</a:t>
            </a:r>
          </a:p>
          <a:p>
            <a:pPr lvl="1">
              <a:lnSpc>
                <a:spcPct val="90000"/>
              </a:lnSpc>
            </a:pPr>
            <a:r>
              <a:rPr lang="en-US" sz="3400" dirty="0"/>
              <a:t>Jesus – John 19:17</a:t>
            </a:r>
          </a:p>
          <a:p>
            <a:pPr marL="0" indent="0">
              <a:lnSpc>
                <a:spcPct val="90000"/>
              </a:lnSpc>
              <a:buNone/>
            </a:pPr>
            <a:endParaRPr lang="en-US" sz="3400" i="1" dirty="0"/>
          </a:p>
          <a:p>
            <a:pPr marL="0" indent="0">
              <a:lnSpc>
                <a:spcPct val="90000"/>
              </a:lnSpc>
              <a:buNone/>
            </a:pPr>
            <a:endParaRPr lang="en-US" sz="3400" i="1" dirty="0"/>
          </a:p>
          <a:p>
            <a:pPr marL="0" indent="0">
              <a:lnSpc>
                <a:spcPct val="90000"/>
              </a:lnSpc>
              <a:buNone/>
            </a:pPr>
            <a:endParaRPr lang="en-US" sz="3400" i="1" dirty="0"/>
          </a:p>
        </p:txBody>
      </p:sp>
    </p:spTree>
    <p:extLst>
      <p:ext uri="{BB962C8B-B14F-4D97-AF65-F5344CB8AC3E}">
        <p14:creationId xmlns:p14="http://schemas.microsoft.com/office/powerpoint/2010/main" val="35759733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#3 Who carried the cross</a:t>
            </a:r>
          </a:p>
        </p:txBody>
      </p:sp>
      <p:sp>
        <p:nvSpPr>
          <p:cNvPr id="3" name="Content Placeholder 2"/>
          <p:cNvSpPr>
            <a:spLocks noGrp="1"/>
          </p:cNvSpPr>
          <p:nvPr>
            <p:ph idx="1"/>
          </p:nvPr>
        </p:nvSpPr>
        <p:spPr>
          <a:xfrm>
            <a:off x="419878" y="615820"/>
            <a:ext cx="10847678" cy="6242180"/>
          </a:xfrm>
        </p:spPr>
        <p:txBody>
          <a:bodyPr>
            <a:normAutofit/>
          </a:bodyPr>
          <a:lstStyle/>
          <a:p>
            <a:pPr lvl="1">
              <a:lnSpc>
                <a:spcPct val="90000"/>
              </a:lnSpc>
            </a:pPr>
            <a:r>
              <a:rPr lang="en-US" sz="3400" dirty="0"/>
              <a:t>Simon – Matt 27:32, Mark 15:21, Luke 23:26</a:t>
            </a:r>
          </a:p>
          <a:p>
            <a:pPr lvl="1">
              <a:lnSpc>
                <a:spcPct val="90000"/>
              </a:lnSpc>
            </a:pPr>
            <a:r>
              <a:rPr lang="en-US" sz="3400" dirty="0"/>
              <a:t>Jesus – John 19:17</a:t>
            </a:r>
          </a:p>
          <a:p>
            <a:pPr marL="0" indent="0">
              <a:lnSpc>
                <a:spcPct val="90000"/>
              </a:lnSpc>
              <a:buNone/>
            </a:pPr>
            <a:r>
              <a:rPr lang="en-US" sz="3400" i="1" dirty="0"/>
              <a:t>John 19:17 (NKJV) And He, bearing His cross, went out to a place called the Place of a Skull, which is called in Hebrew, Golgotha,</a:t>
            </a:r>
          </a:p>
          <a:p>
            <a:pPr marL="0" indent="0">
              <a:lnSpc>
                <a:spcPct val="90000"/>
              </a:lnSpc>
              <a:buNone/>
            </a:pPr>
            <a:endParaRPr lang="en-US" sz="3400" i="1" dirty="0"/>
          </a:p>
          <a:p>
            <a:pPr marL="0" indent="0">
              <a:lnSpc>
                <a:spcPct val="90000"/>
              </a:lnSpc>
              <a:buNone/>
            </a:pPr>
            <a:endParaRPr lang="en-US" sz="3400" i="1" dirty="0"/>
          </a:p>
          <a:p>
            <a:pPr marL="0" indent="0">
              <a:lnSpc>
                <a:spcPct val="90000"/>
              </a:lnSpc>
              <a:buNone/>
            </a:pPr>
            <a:endParaRPr lang="en-US" sz="3400" i="1" dirty="0"/>
          </a:p>
        </p:txBody>
      </p:sp>
    </p:spTree>
    <p:extLst>
      <p:ext uri="{BB962C8B-B14F-4D97-AF65-F5344CB8AC3E}">
        <p14:creationId xmlns:p14="http://schemas.microsoft.com/office/powerpoint/2010/main" val="283020328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#3 Who carried the cross</a:t>
            </a:r>
          </a:p>
        </p:txBody>
      </p:sp>
      <p:sp>
        <p:nvSpPr>
          <p:cNvPr id="3" name="Content Placeholder 2"/>
          <p:cNvSpPr>
            <a:spLocks noGrp="1"/>
          </p:cNvSpPr>
          <p:nvPr>
            <p:ph idx="1"/>
          </p:nvPr>
        </p:nvSpPr>
        <p:spPr>
          <a:xfrm>
            <a:off x="419878" y="615820"/>
            <a:ext cx="10847678" cy="6242180"/>
          </a:xfrm>
        </p:spPr>
        <p:txBody>
          <a:bodyPr>
            <a:noAutofit/>
          </a:bodyPr>
          <a:lstStyle/>
          <a:p>
            <a:pPr lvl="1">
              <a:lnSpc>
                <a:spcPct val="90000"/>
              </a:lnSpc>
            </a:pPr>
            <a:r>
              <a:rPr lang="en-US" sz="3400" dirty="0"/>
              <a:t>Simon – Matt 27:32, Mark 15:21, Luke 23:26</a:t>
            </a:r>
          </a:p>
          <a:p>
            <a:pPr lvl="1">
              <a:lnSpc>
                <a:spcPct val="90000"/>
              </a:lnSpc>
            </a:pPr>
            <a:r>
              <a:rPr lang="en-US" sz="3400" dirty="0"/>
              <a:t>Jesus – John 19:17</a:t>
            </a:r>
          </a:p>
          <a:p>
            <a:pPr lvl="1">
              <a:lnSpc>
                <a:spcPct val="90000"/>
              </a:lnSpc>
            </a:pPr>
            <a:r>
              <a:rPr lang="en-US" sz="3400" dirty="0"/>
              <a:t>Solution: </a:t>
            </a:r>
          </a:p>
          <a:p>
            <a:pPr marL="0" indent="0">
              <a:lnSpc>
                <a:spcPct val="90000"/>
              </a:lnSpc>
              <a:buNone/>
            </a:pPr>
            <a:endParaRPr lang="en-US" sz="3400" i="1" dirty="0"/>
          </a:p>
          <a:p>
            <a:pPr marL="0" indent="0">
              <a:lnSpc>
                <a:spcPct val="90000"/>
              </a:lnSpc>
              <a:buNone/>
            </a:pPr>
            <a:endParaRPr lang="en-US" sz="3400" i="1" dirty="0"/>
          </a:p>
        </p:txBody>
      </p:sp>
    </p:spTree>
    <p:extLst>
      <p:ext uri="{BB962C8B-B14F-4D97-AF65-F5344CB8AC3E}">
        <p14:creationId xmlns:p14="http://schemas.microsoft.com/office/powerpoint/2010/main" val="400488662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#3 Who carried the cross</a:t>
            </a:r>
          </a:p>
        </p:txBody>
      </p:sp>
      <p:sp>
        <p:nvSpPr>
          <p:cNvPr id="3" name="Content Placeholder 2"/>
          <p:cNvSpPr>
            <a:spLocks noGrp="1"/>
          </p:cNvSpPr>
          <p:nvPr>
            <p:ph idx="1"/>
          </p:nvPr>
        </p:nvSpPr>
        <p:spPr>
          <a:xfrm>
            <a:off x="419878" y="615820"/>
            <a:ext cx="10847678" cy="6242180"/>
          </a:xfrm>
        </p:spPr>
        <p:txBody>
          <a:bodyPr>
            <a:noAutofit/>
          </a:bodyPr>
          <a:lstStyle/>
          <a:p>
            <a:pPr lvl="1">
              <a:lnSpc>
                <a:spcPct val="90000"/>
              </a:lnSpc>
            </a:pPr>
            <a:r>
              <a:rPr lang="en-US" sz="3400" dirty="0"/>
              <a:t>Simon – Matt 27:32, Mark 15:21, Luke 23:26</a:t>
            </a:r>
          </a:p>
          <a:p>
            <a:pPr lvl="1">
              <a:lnSpc>
                <a:spcPct val="90000"/>
              </a:lnSpc>
            </a:pPr>
            <a:r>
              <a:rPr lang="en-US" sz="3400" dirty="0"/>
              <a:t>Jesus – John 19:17</a:t>
            </a:r>
          </a:p>
          <a:p>
            <a:pPr lvl="1">
              <a:lnSpc>
                <a:spcPct val="90000"/>
              </a:lnSpc>
            </a:pPr>
            <a:r>
              <a:rPr lang="en-US" sz="3400" dirty="0"/>
              <a:t>Solution: </a:t>
            </a:r>
          </a:p>
          <a:p>
            <a:pPr lvl="2">
              <a:lnSpc>
                <a:spcPct val="90000"/>
              </a:lnSpc>
            </a:pPr>
            <a:r>
              <a:rPr lang="en-US" sz="3400" dirty="0"/>
              <a:t>It was Roman custom for the criminal to carry his own cross</a:t>
            </a:r>
          </a:p>
          <a:p>
            <a:pPr marL="0" indent="0">
              <a:lnSpc>
                <a:spcPct val="90000"/>
              </a:lnSpc>
              <a:buNone/>
            </a:pPr>
            <a:endParaRPr lang="en-US" sz="3400" i="1" dirty="0"/>
          </a:p>
          <a:p>
            <a:pPr marL="0" indent="0">
              <a:lnSpc>
                <a:spcPct val="90000"/>
              </a:lnSpc>
              <a:buNone/>
            </a:pPr>
            <a:endParaRPr lang="en-US" sz="3400" i="1" dirty="0"/>
          </a:p>
          <a:p>
            <a:pPr marL="0" indent="0">
              <a:lnSpc>
                <a:spcPct val="90000"/>
              </a:lnSpc>
              <a:buNone/>
            </a:pPr>
            <a:endParaRPr lang="en-US" sz="3400" i="1" dirty="0"/>
          </a:p>
        </p:txBody>
      </p:sp>
    </p:spTree>
    <p:extLst>
      <p:ext uri="{BB962C8B-B14F-4D97-AF65-F5344CB8AC3E}">
        <p14:creationId xmlns:p14="http://schemas.microsoft.com/office/powerpoint/2010/main" val="20665075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#3 Who carried the cross</a:t>
            </a:r>
          </a:p>
        </p:txBody>
      </p:sp>
      <p:sp>
        <p:nvSpPr>
          <p:cNvPr id="3" name="Content Placeholder 2"/>
          <p:cNvSpPr>
            <a:spLocks noGrp="1"/>
          </p:cNvSpPr>
          <p:nvPr>
            <p:ph idx="1"/>
          </p:nvPr>
        </p:nvSpPr>
        <p:spPr>
          <a:xfrm>
            <a:off x="419878" y="615820"/>
            <a:ext cx="10847678" cy="6242180"/>
          </a:xfrm>
        </p:spPr>
        <p:txBody>
          <a:bodyPr>
            <a:noAutofit/>
          </a:bodyPr>
          <a:lstStyle/>
          <a:p>
            <a:pPr lvl="1">
              <a:lnSpc>
                <a:spcPct val="90000"/>
              </a:lnSpc>
            </a:pPr>
            <a:r>
              <a:rPr lang="en-US" sz="3400" dirty="0"/>
              <a:t>Simon – Matt 27:32, Mark 15:21, Luke 23:26</a:t>
            </a:r>
          </a:p>
          <a:p>
            <a:pPr lvl="1">
              <a:lnSpc>
                <a:spcPct val="90000"/>
              </a:lnSpc>
            </a:pPr>
            <a:r>
              <a:rPr lang="en-US" sz="3400" dirty="0"/>
              <a:t>Jesus – John 19:17</a:t>
            </a:r>
          </a:p>
          <a:p>
            <a:pPr lvl="1">
              <a:lnSpc>
                <a:spcPct val="90000"/>
              </a:lnSpc>
            </a:pPr>
            <a:r>
              <a:rPr lang="en-US" sz="3400" dirty="0"/>
              <a:t>Solution: </a:t>
            </a:r>
          </a:p>
          <a:p>
            <a:pPr lvl="2">
              <a:lnSpc>
                <a:spcPct val="90000"/>
              </a:lnSpc>
            </a:pPr>
            <a:r>
              <a:rPr lang="en-US" sz="3400" dirty="0"/>
              <a:t>It was Roman custom for the criminal to carry his own cross</a:t>
            </a:r>
          </a:p>
          <a:p>
            <a:pPr lvl="2">
              <a:lnSpc>
                <a:spcPct val="90000"/>
              </a:lnSpc>
            </a:pPr>
            <a:r>
              <a:rPr lang="en-US" sz="3400" dirty="0"/>
              <a:t>It was also required by law for a Jew to follow the command of a centurion to carry a burden for 1 mile</a:t>
            </a:r>
          </a:p>
          <a:p>
            <a:pPr lvl="2">
              <a:lnSpc>
                <a:spcPct val="90000"/>
              </a:lnSpc>
            </a:pPr>
            <a:endParaRPr lang="en-US" sz="3400" dirty="0"/>
          </a:p>
          <a:p>
            <a:pPr marL="0" indent="0">
              <a:lnSpc>
                <a:spcPct val="90000"/>
              </a:lnSpc>
              <a:buNone/>
            </a:pPr>
            <a:endParaRPr lang="en-US" sz="3400" i="1" dirty="0"/>
          </a:p>
          <a:p>
            <a:pPr marL="0" indent="0">
              <a:lnSpc>
                <a:spcPct val="90000"/>
              </a:lnSpc>
              <a:buNone/>
            </a:pPr>
            <a:endParaRPr lang="en-US" sz="3400" i="1" dirty="0"/>
          </a:p>
          <a:p>
            <a:pPr marL="0" indent="0">
              <a:lnSpc>
                <a:spcPct val="90000"/>
              </a:lnSpc>
              <a:buNone/>
            </a:pPr>
            <a:endParaRPr lang="en-US" sz="3400" i="1" dirty="0"/>
          </a:p>
        </p:txBody>
      </p:sp>
    </p:spTree>
    <p:extLst>
      <p:ext uri="{BB962C8B-B14F-4D97-AF65-F5344CB8AC3E}">
        <p14:creationId xmlns:p14="http://schemas.microsoft.com/office/powerpoint/2010/main" val="35288617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#3 Who carried the cross</a:t>
            </a:r>
          </a:p>
        </p:txBody>
      </p:sp>
      <p:sp>
        <p:nvSpPr>
          <p:cNvPr id="3" name="Content Placeholder 2"/>
          <p:cNvSpPr>
            <a:spLocks noGrp="1"/>
          </p:cNvSpPr>
          <p:nvPr>
            <p:ph idx="1"/>
          </p:nvPr>
        </p:nvSpPr>
        <p:spPr>
          <a:xfrm>
            <a:off x="419878" y="615820"/>
            <a:ext cx="10847678" cy="6242180"/>
          </a:xfrm>
        </p:spPr>
        <p:txBody>
          <a:bodyPr>
            <a:noAutofit/>
          </a:bodyPr>
          <a:lstStyle/>
          <a:p>
            <a:pPr lvl="1">
              <a:lnSpc>
                <a:spcPct val="90000"/>
              </a:lnSpc>
            </a:pPr>
            <a:r>
              <a:rPr lang="en-US" sz="3400" dirty="0"/>
              <a:t>Simon – Matt 27:32, Mark 15:21, Luke 23:26</a:t>
            </a:r>
          </a:p>
          <a:p>
            <a:pPr lvl="1">
              <a:lnSpc>
                <a:spcPct val="90000"/>
              </a:lnSpc>
            </a:pPr>
            <a:r>
              <a:rPr lang="en-US" sz="3400" dirty="0"/>
              <a:t>Jesus – John 19:17</a:t>
            </a:r>
          </a:p>
          <a:p>
            <a:pPr lvl="1">
              <a:lnSpc>
                <a:spcPct val="90000"/>
              </a:lnSpc>
            </a:pPr>
            <a:r>
              <a:rPr lang="en-US" sz="3400" dirty="0"/>
              <a:t>Solution: </a:t>
            </a:r>
          </a:p>
          <a:p>
            <a:pPr lvl="2">
              <a:lnSpc>
                <a:spcPct val="90000"/>
              </a:lnSpc>
            </a:pPr>
            <a:r>
              <a:rPr lang="en-US" sz="3400" dirty="0"/>
              <a:t>It was Roman custom for the criminal to carry his own cross</a:t>
            </a:r>
          </a:p>
          <a:p>
            <a:pPr lvl="2">
              <a:lnSpc>
                <a:spcPct val="90000"/>
              </a:lnSpc>
            </a:pPr>
            <a:r>
              <a:rPr lang="en-US" sz="3400" dirty="0"/>
              <a:t>It was also required by law for a Jew to follow the command of a centurion to carry a burden for 1 mile</a:t>
            </a:r>
          </a:p>
          <a:p>
            <a:pPr lvl="2">
              <a:lnSpc>
                <a:spcPct val="90000"/>
              </a:lnSpc>
            </a:pPr>
            <a:r>
              <a:rPr lang="en-US" sz="3400" dirty="0"/>
              <a:t>Jesus had been severely beaten, which caused Him to die faster than usual on the cross. </a:t>
            </a:r>
          </a:p>
          <a:p>
            <a:pPr lvl="2">
              <a:lnSpc>
                <a:spcPct val="90000"/>
              </a:lnSpc>
            </a:pPr>
            <a:endParaRPr lang="en-US" sz="3400" dirty="0"/>
          </a:p>
          <a:p>
            <a:pPr marL="0" indent="0">
              <a:lnSpc>
                <a:spcPct val="90000"/>
              </a:lnSpc>
              <a:buNone/>
            </a:pPr>
            <a:endParaRPr lang="en-US" sz="3400" i="1" dirty="0"/>
          </a:p>
          <a:p>
            <a:pPr marL="0" indent="0">
              <a:lnSpc>
                <a:spcPct val="90000"/>
              </a:lnSpc>
              <a:buNone/>
            </a:pPr>
            <a:endParaRPr lang="en-US" sz="3400" i="1" dirty="0"/>
          </a:p>
          <a:p>
            <a:pPr marL="0" indent="0">
              <a:lnSpc>
                <a:spcPct val="90000"/>
              </a:lnSpc>
              <a:buNone/>
            </a:pPr>
            <a:endParaRPr lang="en-US" sz="3400" i="1" dirty="0"/>
          </a:p>
        </p:txBody>
      </p:sp>
    </p:spTree>
    <p:extLst>
      <p:ext uri="{BB962C8B-B14F-4D97-AF65-F5344CB8AC3E}">
        <p14:creationId xmlns:p14="http://schemas.microsoft.com/office/powerpoint/2010/main" val="198715109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152938"/>
            <a:ext cx="10353761" cy="3088860"/>
          </a:xfrm>
        </p:spPr>
        <p:txBody>
          <a:bodyPr/>
          <a:lstStyle/>
          <a:p>
            <a:r>
              <a:rPr lang="en-US" dirty="0"/>
              <a:t>#3 Who carried the cross</a:t>
            </a:r>
          </a:p>
        </p:txBody>
      </p:sp>
      <p:sp>
        <p:nvSpPr>
          <p:cNvPr id="3" name="Content Placeholder 2"/>
          <p:cNvSpPr>
            <a:spLocks noGrp="1"/>
          </p:cNvSpPr>
          <p:nvPr>
            <p:ph idx="1"/>
          </p:nvPr>
        </p:nvSpPr>
        <p:spPr>
          <a:xfrm>
            <a:off x="419878" y="615820"/>
            <a:ext cx="10847678" cy="6242180"/>
          </a:xfrm>
        </p:spPr>
        <p:txBody>
          <a:bodyPr>
            <a:noAutofit/>
          </a:bodyPr>
          <a:lstStyle/>
          <a:p>
            <a:pPr lvl="1">
              <a:lnSpc>
                <a:spcPct val="90000"/>
              </a:lnSpc>
            </a:pPr>
            <a:r>
              <a:rPr lang="en-US" sz="3400" dirty="0"/>
              <a:t>Simon – Matt 27:32, Mark 15:21, Luke 23:26</a:t>
            </a:r>
          </a:p>
          <a:p>
            <a:pPr lvl="1">
              <a:lnSpc>
                <a:spcPct val="90000"/>
              </a:lnSpc>
            </a:pPr>
            <a:r>
              <a:rPr lang="en-US" sz="3400" dirty="0"/>
              <a:t>Jesus – John 19:17</a:t>
            </a:r>
          </a:p>
          <a:p>
            <a:pPr lvl="1">
              <a:lnSpc>
                <a:spcPct val="90000"/>
              </a:lnSpc>
            </a:pPr>
            <a:r>
              <a:rPr lang="en-US" sz="3400" dirty="0"/>
              <a:t>Solution: </a:t>
            </a:r>
          </a:p>
          <a:p>
            <a:pPr lvl="2">
              <a:lnSpc>
                <a:spcPct val="90000"/>
              </a:lnSpc>
            </a:pPr>
            <a:r>
              <a:rPr lang="en-US" sz="3400" dirty="0"/>
              <a:t>It makes sense to think that Jesus started carrying the cross, according to custom. But Jesus was struggling to carry it and Simon was walking by when a centurion commanded him to carry it the rest of the way.</a:t>
            </a:r>
          </a:p>
          <a:p>
            <a:pPr marL="0" indent="0">
              <a:lnSpc>
                <a:spcPct val="90000"/>
              </a:lnSpc>
              <a:buNone/>
            </a:pPr>
            <a:endParaRPr lang="en-US" sz="3400" i="1" dirty="0"/>
          </a:p>
          <a:p>
            <a:pPr marL="0" indent="0">
              <a:lnSpc>
                <a:spcPct val="90000"/>
              </a:lnSpc>
              <a:buNone/>
            </a:pPr>
            <a:endParaRPr lang="en-US" sz="3400" i="1" dirty="0"/>
          </a:p>
          <a:p>
            <a:pPr marL="0" indent="0">
              <a:lnSpc>
                <a:spcPct val="90000"/>
              </a:lnSpc>
              <a:buNone/>
            </a:pPr>
            <a:endParaRPr lang="en-US" sz="3400" i="1" dirty="0"/>
          </a:p>
        </p:txBody>
      </p:sp>
    </p:spTree>
    <p:extLst>
      <p:ext uri="{BB962C8B-B14F-4D97-AF65-F5344CB8AC3E}">
        <p14:creationId xmlns:p14="http://schemas.microsoft.com/office/powerpoint/2010/main" val="20087924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3175</TotalTime>
  <Words>14453</Words>
  <Application>Microsoft Office PowerPoint</Application>
  <PresentationFormat>Widescreen</PresentationFormat>
  <Paragraphs>1469</Paragraphs>
  <Slides>240</Slides>
  <Notes>85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240</vt:i4>
      </vt:variant>
    </vt:vector>
  </HeadingPairs>
  <TitlesOfParts>
    <vt:vector size="245" baseType="lpstr">
      <vt:lpstr>Arial</vt:lpstr>
      <vt:lpstr>Bookman Old Style</vt:lpstr>
      <vt:lpstr>Calibri</vt:lpstr>
      <vt:lpstr>Rockwell</vt:lpstr>
      <vt:lpstr>Damask</vt:lpstr>
      <vt:lpstr>13 Bible    contradictions</vt:lpstr>
      <vt:lpstr> </vt:lpstr>
      <vt:lpstr> </vt:lpstr>
      <vt:lpstr> </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Here they are!</vt:lpstr>
      <vt:lpstr>#1 Did Jesus answer His accusers?</vt:lpstr>
      <vt:lpstr>#1 Did Jesus answer His accusers?</vt:lpstr>
      <vt:lpstr>#1 Did Jesus answer His accusers?</vt:lpstr>
      <vt:lpstr>#1 Did Jesus answer His accusers?</vt:lpstr>
      <vt:lpstr>#1 Did Jesus answer His accusers?</vt:lpstr>
      <vt:lpstr>#1 Did Jesus answer His accusers?</vt:lpstr>
      <vt:lpstr>#1 Did Jesus answer His accusers?</vt:lpstr>
      <vt:lpstr>#1 Did Jesus answer His accusers?</vt:lpstr>
      <vt:lpstr>#1 Did Jesus answer His accusers?</vt:lpstr>
      <vt:lpstr>#1 Did Jesus answer His accusers?</vt:lpstr>
      <vt:lpstr>#1 Did Jesus answer His accusers?</vt:lpstr>
      <vt:lpstr>#1 Did Jesus answer His accusers?</vt:lpstr>
      <vt:lpstr>#1 Did Jesus answer His accusers?</vt:lpstr>
      <vt:lpstr>#1 Did Jesus answer His accusers?</vt:lpstr>
      <vt:lpstr>#1 Did Jesus answer His accusers?</vt:lpstr>
      <vt:lpstr>#2 What color was Jesus’ robe?</vt:lpstr>
      <vt:lpstr>#2 What color was Jesus’ robe?</vt:lpstr>
      <vt:lpstr>#2 What color was Jesus’ robe?</vt:lpstr>
      <vt:lpstr>#2 What color was Jesus’ robe?</vt:lpstr>
      <vt:lpstr>#2 What color was Jesus’ robe?</vt:lpstr>
      <vt:lpstr>#2 What color was Jesus’ robe?</vt:lpstr>
      <vt:lpstr>#2 What color was Jesus’ robe?</vt:lpstr>
      <vt:lpstr>#2 What color was Jesus’ robe?</vt:lpstr>
      <vt:lpstr>#2 What color was Jesus’ robe?</vt:lpstr>
      <vt:lpstr>#2 What color was Jesus’ robe?</vt:lpstr>
      <vt:lpstr>#2 What color was Jesus’ robe?</vt:lpstr>
      <vt:lpstr>#2 What color was Jesus’ robe?</vt:lpstr>
      <vt:lpstr>#2 What color was Jesus’ robe?</vt:lpstr>
      <vt:lpstr>#2 What color was Jesus’ robe?</vt:lpstr>
      <vt:lpstr>#2 What color was Jesus’ robe?</vt:lpstr>
      <vt:lpstr>PowerPoint Presentation</vt:lpstr>
      <vt:lpstr>#2 What color was Jesus’ robe?</vt:lpstr>
      <vt:lpstr>#3 Who carried the cross</vt:lpstr>
      <vt:lpstr>#3 Who carried the cross</vt:lpstr>
      <vt:lpstr>#3 Who carried the cross</vt:lpstr>
      <vt:lpstr>#3 Who carried the cross</vt:lpstr>
      <vt:lpstr>#3 Who carried the cross</vt:lpstr>
      <vt:lpstr>#3 Who carried the cross</vt:lpstr>
      <vt:lpstr>#3 Who carried the cross</vt:lpstr>
      <vt:lpstr>#3 Who carried the cross</vt:lpstr>
      <vt:lpstr>#3 Who carried the cross</vt:lpstr>
      <vt:lpstr>#3 Who carried the cross</vt:lpstr>
      <vt:lpstr>#3 Who carried the cross</vt:lpstr>
      <vt:lpstr>#3 Who carried the cross</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#4 how long was Jesus in the tomb</vt:lpstr>
      <vt:lpstr>#5 What was written above the cross?</vt:lpstr>
      <vt:lpstr>#5 What was written above the cross?</vt:lpstr>
      <vt:lpstr>#5 What was written above the cross?</vt:lpstr>
      <vt:lpstr>#5 What was written above the cross?</vt:lpstr>
      <vt:lpstr>#5 What was written above the cross?</vt:lpstr>
      <vt:lpstr>#5 What was written above the cross?</vt:lpstr>
      <vt:lpstr>#5 What was written above the cross?</vt:lpstr>
      <vt:lpstr>#5 What was written above the cross?</vt:lpstr>
      <vt:lpstr>#5 What was written above the cross?</vt:lpstr>
      <vt:lpstr>#5 What was written above the cross?</vt:lpstr>
      <vt:lpstr>#6 Where were the women during the crucifixion?</vt:lpstr>
      <vt:lpstr>#6 Where were the women during the crucifixion?</vt:lpstr>
      <vt:lpstr>#6 Where were the women during the crucifixion?</vt:lpstr>
      <vt:lpstr>#6 Where were the women during the crucifixion?</vt:lpstr>
      <vt:lpstr>#6 Where were the women during the crucifixion?</vt:lpstr>
      <vt:lpstr>#6 Where were the women during the crucifixion?</vt:lpstr>
      <vt:lpstr>#6 Where were the women during the crucifixion?</vt:lpstr>
      <vt:lpstr>#6 Where were the women during the crucifixion?</vt:lpstr>
      <vt:lpstr>#6 Where were the women during the crucifixion?</vt:lpstr>
      <vt:lpstr>#6 Where were the women during the crucifixion?</vt:lpstr>
      <vt:lpstr>#6 Where were the women during the crucifixion?</vt:lpstr>
      <vt:lpstr>#7 Did both criminals revile Jesus?</vt:lpstr>
      <vt:lpstr>#7 Did both criminals revile Jesus?</vt:lpstr>
      <vt:lpstr>#7 Did both criminals revile Jesus?</vt:lpstr>
      <vt:lpstr>#7 Did both criminals revile Jesus?</vt:lpstr>
      <vt:lpstr>#7 Did both criminals revile Jesus?</vt:lpstr>
      <vt:lpstr>#7 Did both criminals revile Jesus?</vt:lpstr>
      <vt:lpstr>#7 Did both criminals revile Jesus?</vt:lpstr>
      <vt:lpstr>#7 Did both criminals revile Jesus?</vt:lpstr>
      <vt:lpstr>#7 Did both criminals revile Jesus?</vt:lpstr>
      <vt:lpstr>#7 Did both criminals revile Jesus?</vt:lpstr>
      <vt:lpstr>#7 Did both criminals revile Jesus?</vt:lpstr>
      <vt:lpstr>#7 Did both criminals revile Jesus?</vt:lpstr>
      <vt:lpstr>#8 Who visited the Tomb first?</vt:lpstr>
      <vt:lpstr>#8 Who visited the Tomb first?</vt:lpstr>
      <vt:lpstr>#8 Who visited the Tomb first?</vt:lpstr>
      <vt:lpstr>#8 Who visited the Tomb first?</vt:lpstr>
      <vt:lpstr>#8 Who visited the Tomb first?</vt:lpstr>
      <vt:lpstr>#8 Who visited the Tomb first?</vt:lpstr>
      <vt:lpstr>#8 Who visited the Tomb first?</vt:lpstr>
      <vt:lpstr>#8 Who visited the Tomb first?</vt:lpstr>
      <vt:lpstr>#8 Who visited the Tomb first?</vt:lpstr>
      <vt:lpstr>#8 Who visited the Tomb first?</vt:lpstr>
      <vt:lpstr>#8 Who visited the Tomb first?</vt:lpstr>
      <vt:lpstr>#8 Who visited the Tomb first?</vt:lpstr>
      <vt:lpstr>#8 Who visited the Tomb first?</vt:lpstr>
      <vt:lpstr>#8 Who visited the Tomb first?</vt:lpstr>
      <vt:lpstr>#8 Who visited the Tomb first?</vt:lpstr>
      <vt:lpstr>#8 Who visited the Tomb first?</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#9 When did they visit the tomb</vt:lpstr>
      <vt:lpstr>#10 Where was the stone when they arrived?</vt:lpstr>
      <vt:lpstr>#10 Where was the stone when they arrived?</vt:lpstr>
      <vt:lpstr>#10 Where was the stone when they arrived?</vt:lpstr>
      <vt:lpstr>#10 Where was the stone when they arrived?</vt:lpstr>
      <vt:lpstr>#10 Where was the stone when they arrived?</vt:lpstr>
      <vt:lpstr>#10 Where was the stone when they arrived?</vt:lpstr>
      <vt:lpstr>#10 Where was the stone when they arrived?</vt:lpstr>
      <vt:lpstr>#10 Where was the stone when they arrived?</vt:lpstr>
      <vt:lpstr>#11 What did the tomb visitors do next?</vt:lpstr>
      <vt:lpstr>#11 What did the tomb visitors do next?</vt:lpstr>
      <vt:lpstr>#11 What did the tomb visitors do next?</vt:lpstr>
      <vt:lpstr>#11 What did the tomb visitors do next?</vt:lpstr>
      <vt:lpstr>#11 What did the tomb visitors do next?</vt:lpstr>
      <vt:lpstr>#11 What did the tomb visitors do next?</vt:lpstr>
      <vt:lpstr>#11 What did the tomb visitors do next?</vt:lpstr>
      <vt:lpstr>#11 What did the tomb visitors do next?</vt:lpstr>
      <vt:lpstr>#11 What did the tomb visitors do next?</vt:lpstr>
      <vt:lpstr>#11 What did the tomb visitors do next?</vt:lpstr>
      <vt:lpstr>#11 What did the tomb visitors do next?</vt:lpstr>
      <vt:lpstr>#11 What did the tomb visitors do next?</vt:lpstr>
      <vt:lpstr>#11 What did the tomb visitors do next?</vt:lpstr>
      <vt:lpstr>#12 Could Jesus be touched or not?</vt:lpstr>
      <vt:lpstr>#12 Could Jesus be touched or not?</vt:lpstr>
      <vt:lpstr>#12 Could Jesus be touched or not?</vt:lpstr>
      <vt:lpstr>#12 Could Jesus be touched or not?</vt:lpstr>
      <vt:lpstr>#12 Could Jesus be touched or not?</vt:lpstr>
      <vt:lpstr>#12 Could Jesus be touched or not?</vt:lpstr>
      <vt:lpstr>#12 Could Jesus be touched or not?</vt:lpstr>
      <vt:lpstr>#12 Could Jesus be touched or not?</vt:lpstr>
      <vt:lpstr>#12 Could Jesus be touched or not?</vt:lpstr>
      <vt:lpstr>#12 Could Jesus be touched or not?</vt:lpstr>
      <vt:lpstr>#12 Could Jesus be touched or not?</vt:lpstr>
      <vt:lpstr>#12 Could Jesus be touched or not?</vt:lpstr>
      <vt:lpstr>#13 Did they believe the report of Christ’s resurrection or not</vt:lpstr>
      <vt:lpstr>#13 Did they believe the report of Christ’s resurrection or not</vt:lpstr>
      <vt:lpstr>#13 Did they believe the report of Christ’s resurrection or not</vt:lpstr>
      <vt:lpstr>#13 Did they believe the report of Christ’s resurrection or not</vt:lpstr>
      <vt:lpstr>#13 Did they believe the report of Christ’s resurrection or not</vt:lpstr>
      <vt:lpstr>#13 Did they believe the report of Christ’s resurrection or not</vt:lpstr>
      <vt:lpstr>#13 Did they believe the report of Christ’s resurrection or not</vt:lpstr>
      <vt:lpstr>#13 Did they believe the report of Christ’s resurrection or not</vt:lpstr>
      <vt:lpstr>#13 Did they believe the report of Christ’s resurrection or not</vt:lpstr>
      <vt:lpstr>#13 Did they believe the report of Christ’s resurrection or not</vt:lpstr>
      <vt:lpstr>#13 Did they believe the report of Christ’s resurrection or not</vt:lpstr>
      <vt:lpstr>#13 Did they believe the report of Christ’s resurrection or not</vt:lpstr>
      <vt:lpstr>#13 Did they believe the report of Christ’s resurrection or not</vt:lpstr>
      <vt:lpstr>#13 Did they believe the report of Christ’s resurrection or not</vt:lpstr>
      <vt:lpstr>In conclusion</vt:lpstr>
      <vt:lpstr>In conclusion</vt:lpstr>
      <vt:lpstr>In conclusion</vt:lpstr>
      <vt:lpstr>In conclusion</vt:lpstr>
      <vt:lpstr>In conclusion</vt:lpstr>
      <vt:lpstr>In conclusion</vt:lpstr>
      <vt:lpstr>In conclusion</vt:lpstr>
      <vt:lpstr>In conclusion</vt:lpstr>
      <vt:lpstr>In 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50 Bible contradictions</dc:title>
  <dc:creator>Mike Winger</dc:creator>
  <cp:lastModifiedBy>Mike Winger</cp:lastModifiedBy>
  <cp:revision>81</cp:revision>
  <dcterms:created xsi:type="dcterms:W3CDTF">2016-11-17T20:11:29Z</dcterms:created>
  <dcterms:modified xsi:type="dcterms:W3CDTF">2016-11-20T21:42:17Z</dcterms:modified>
</cp:coreProperties>
</file>